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59" r:id="rId6"/>
    <p:sldId id="260" r:id="rId8"/>
    <p:sldId id="262" r:id="rId9"/>
    <p:sldId id="263" r:id="rId10"/>
    <p:sldId id="265" r:id="rId11"/>
    <p:sldId id="266" r:id="rId12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41.png"/><Relationship Id="rId12" Type="http://schemas.openxmlformats.org/officeDocument/2006/relationships/image" Target="../media/image40.pn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60.png"/><Relationship Id="rId14" Type="http://schemas.openxmlformats.org/officeDocument/2006/relationships/image" Target="../media/image59.png"/><Relationship Id="rId13" Type="http://schemas.openxmlformats.org/officeDocument/2006/relationships/image" Target="../media/image58.pn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870" y="1786255"/>
            <a:ext cx="7282180" cy="4704715"/>
          </a:xfrm>
          <a:prstGeom prst="rect">
            <a:avLst/>
          </a:prstGeom>
          <a:effectLst>
            <a:outerShdw blurRad="127000" dist="127000" dir="5400000" algn="ctr" rotWithShape="0">
              <a:schemeClr val="tx1">
                <a:lumMod val="85000"/>
                <a:lumOff val="15000"/>
                <a:alpha val="100000"/>
              </a:schemeClr>
            </a:outerShdw>
          </a:effectLst>
        </p:spPr>
      </p:pic>
      <p:sp>
        <p:nvSpPr>
          <p:cNvPr id="5" name="Text Box 4"/>
          <p:cNvSpPr txBox="1"/>
          <p:nvPr/>
        </p:nvSpPr>
        <p:spPr>
          <a:xfrm>
            <a:off x="2494915" y="126365"/>
            <a:ext cx="7202170" cy="1322070"/>
          </a:xfrm>
          <a:prstGeom prst="rect">
            <a:avLst/>
          </a:prstGeom>
          <a:noFill/>
          <a:effectLst>
            <a:outerShdw blurRad="76200" dist="76200" dir="5400000" algn="ctr" rotWithShape="0">
              <a:schemeClr val="bg2">
                <a:lumMod val="50000"/>
                <a:alpha val="100000"/>
              </a:scheme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80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theWord Tutorial</a:t>
            </a:r>
            <a:endParaRPr lang="en-US" sz="800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809230" y="1786890"/>
            <a:ext cx="4225925" cy="4704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sz="2800">
                <a:ln>
                  <a:noFill/>
                </a:ln>
                <a:solidFill>
                  <a:schemeClr val="tx1"/>
                </a:solidFill>
                <a:effectLst>
                  <a:outerShdw blurRad="63500" dist="50800" dir="2700000" algn="tl" rotWithShape="0">
                    <a:schemeClr val="bg1">
                      <a:alpha val="40000"/>
                    </a:schemeClr>
                  </a:outerShdw>
                </a:effectLst>
                <a:sym typeface="+mn-ea"/>
              </a:rPr>
              <a:t>TheWord is a very powerful Bible app for your PC computer. You can use it for Bible reading and Bible study. This tutorial will give you some suggestions on how to use TheWord.</a:t>
            </a:r>
            <a:endParaRPr lang="en-US" sz="2800">
              <a:ln>
                <a:noFill/>
              </a:ln>
              <a:solidFill>
                <a:schemeClr val="tx1"/>
              </a:solidFill>
              <a:effectLst>
                <a:outerShdw blurRad="63500" dist="50800" dir="2700000" algn="tl" rotWithShape="0">
                  <a:schemeClr val="bg1">
                    <a:alpha val="40000"/>
                  </a:schemeClr>
                </a:outerShdw>
              </a:effectLst>
              <a:sym typeface="+mn-ea"/>
            </a:endParaRPr>
          </a:p>
          <a:p>
            <a:pPr algn="l"/>
            <a:endParaRPr lang="en-US" sz="2800">
              <a:ln>
                <a:noFill/>
              </a:ln>
              <a:solidFill>
                <a:schemeClr val="tx1"/>
              </a:solidFill>
              <a:effectLst>
                <a:outerShdw blurRad="63500" dist="50800" dir="2700000" algn="tl" rotWithShape="0">
                  <a:schemeClr val="bg1">
                    <a:alpha val="40000"/>
                  </a:schemeClr>
                </a:outerShdw>
              </a:effectLst>
              <a:sym typeface="+mn-ea"/>
            </a:endParaRPr>
          </a:p>
          <a:p>
            <a:pPr algn="l"/>
            <a:endParaRPr lang="en-US" sz="1000">
              <a:sym typeface="+mn-ea"/>
            </a:endParaRPr>
          </a:p>
          <a:p>
            <a:pPr algn="ctr"/>
            <a:r>
              <a:rPr 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[Press  ENTER &gt; ]</a:t>
            </a:r>
            <a:endParaRPr 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448435"/>
            <a:ext cx="115506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Screengrab1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0825" cy="6858000"/>
          </a:xfrm>
          <a:prstGeom prst="rect">
            <a:avLst/>
          </a:prstGeom>
        </p:spPr>
      </p:pic>
      <p:sp>
        <p:nvSpPr>
          <p:cNvPr id="6" name="Rectangle1"/>
          <p:cNvSpPr/>
          <p:nvPr/>
        </p:nvSpPr>
        <p:spPr>
          <a:xfrm>
            <a:off x="31750" y="574675"/>
            <a:ext cx="1002665" cy="346011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2"/>
          <p:cNvSpPr/>
          <p:nvPr/>
        </p:nvSpPr>
        <p:spPr>
          <a:xfrm>
            <a:off x="1034415" y="574675"/>
            <a:ext cx="4387850" cy="346011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chemeClr val="tx1"/>
                </a:solidFill>
              </a:rPr>
              <a:t>Bible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8" name="Rectangle3"/>
          <p:cNvSpPr/>
          <p:nvPr/>
        </p:nvSpPr>
        <p:spPr>
          <a:xfrm>
            <a:off x="5422265" y="574675"/>
            <a:ext cx="3552825" cy="346011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chemeClr val="tx1"/>
                </a:solidFill>
                <a:sym typeface="+mn-ea"/>
              </a:rPr>
              <a:t>Commentaries</a:t>
            </a:r>
            <a:endParaRPr lang="en-US" sz="32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Rectangle4"/>
          <p:cNvSpPr/>
          <p:nvPr/>
        </p:nvSpPr>
        <p:spPr>
          <a:xfrm>
            <a:off x="31750" y="4034155"/>
            <a:ext cx="4645025" cy="282384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chemeClr val="tx1"/>
                </a:solidFill>
                <a:sym typeface="+mn-ea"/>
              </a:rPr>
              <a:t>Dictionaries</a:t>
            </a:r>
            <a:endParaRPr lang="en-US" sz="32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10" name="Screengrab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"/>
            <a:ext cx="9154850" cy="6858000"/>
          </a:xfrm>
          <a:prstGeom prst="rect">
            <a:avLst/>
          </a:prstGeom>
        </p:spPr>
      </p:pic>
      <p:sp>
        <p:nvSpPr>
          <p:cNvPr id="55" name="Explosion 1"/>
          <p:cNvSpPr/>
          <p:nvPr/>
        </p:nvSpPr>
        <p:spPr>
          <a:xfrm>
            <a:off x="4664710" y="2801620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Arrow1"/>
          <p:cNvSpPr/>
          <p:nvPr/>
        </p:nvSpPr>
        <p:spPr>
          <a:xfrm rot="20220000">
            <a:off x="4784090" y="2788285"/>
            <a:ext cx="735965" cy="239395"/>
          </a:xfrm>
          <a:prstGeom prst="leftArrow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13" name="Screengrab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60043"/>
          </a:xfrm>
          <a:prstGeom prst="rect">
            <a:avLst/>
          </a:prstGeom>
        </p:spPr>
      </p:pic>
      <p:sp>
        <p:nvSpPr>
          <p:cNvPr id="5" name="TextBox"/>
          <p:cNvSpPr txBox="1"/>
          <p:nvPr/>
        </p:nvSpPr>
        <p:spPr>
          <a:xfrm>
            <a:off x="7192645" y="387985"/>
            <a:ext cx="4717415" cy="6077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noAutofit/>
          </a:bodyPr>
          <a:p>
            <a:r>
              <a:rPr lang="en-US" sz="2800" b="1"/>
              <a:t>The Windows</a:t>
            </a:r>
            <a:endParaRPr lang="en-US" sz="2800" b="1"/>
          </a:p>
          <a:p>
            <a:r>
              <a:rPr lang="en-US"/>
              <a:t>TheWord's screen is made up of several different windows. 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Bible Tree window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Bible window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Commentaries window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Dictionaries window</a:t>
            </a:r>
            <a:endParaRPr lang="en-US"/>
          </a:p>
          <a:p>
            <a:pPr marL="285750" indent="-285750"/>
            <a:endParaRPr lang="en-US"/>
          </a:p>
          <a:p>
            <a:pPr indent="0">
              <a:buNone/>
            </a:pPr>
            <a:r>
              <a:rPr lang="en-US"/>
              <a:t>There are many more windows you can add to your screen, and each window is easy to change in every way for your preference. </a:t>
            </a: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r>
              <a:rPr lang="en-US"/>
              <a:t>A simple way to change the screen layout is to use a </a:t>
            </a:r>
            <a:r>
              <a:rPr lang="en-US" b="1"/>
              <a:t>predefined layout</a:t>
            </a:r>
            <a:r>
              <a:rPr lang="en-US"/>
              <a:t>. </a:t>
            </a:r>
            <a:br>
              <a:rPr lang="en-US"/>
            </a:br>
            <a:r>
              <a:rPr lang="en-US"/>
              <a:t>* Click on View|Layout|PredefinedLayouts. </a:t>
            </a:r>
            <a:br>
              <a:rPr lang="en-US"/>
            </a:br>
            <a:r>
              <a:rPr lang="en-US"/>
              <a:t>* Select #8.</a:t>
            </a: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r>
              <a:rPr lang="en-US"/>
              <a:t>Next, we will examine each of the different windows.</a:t>
            </a:r>
            <a:endParaRPr lang="en-US"/>
          </a:p>
          <a:p>
            <a:pPr marL="285750" indent="-285750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ScreenGrabDimensions"/>
          <p:cNvSpPr txBox="1"/>
          <p:nvPr/>
        </p:nvSpPr>
        <p:spPr>
          <a:xfrm>
            <a:off x="2240915" y="-538480"/>
            <a:ext cx="2797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7.5 x 10</a:t>
            </a:r>
            <a:endParaRPr lang="en-US"/>
          </a:p>
          <a:p>
            <a:r>
              <a:rPr lang="en-US"/>
              <a:t>675 x 900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1" presetClass="entr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1" presetClass="entr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1" presetClass="entr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1" presetClass="entr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" presetClass="entr" presetSubtype="1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6" grpId="1" animBg="1"/>
      <p:bldP spid="7" grpId="1" bldLvl="0" animBg="1"/>
      <p:bldP spid="8" grpId="1" animBg="1"/>
      <p:bldP spid="9" grpId="1" animBg="1"/>
      <p:bldP spid="5" grpId="0" animBg="1"/>
      <p:bldP spid="5" grpId="2" bldLvl="0" animBg="1" uiExpand="1" build="allAtOnce"/>
      <p:bldP spid="12" grpId="0" animBg="1"/>
      <p:bldP spid="12" grpId="1" bldLvl="0" animBg="1"/>
      <p:bldP spid="5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9" name="Picture 0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23319" cy="6858000"/>
          </a:xfrm>
          <a:prstGeom prst="rect">
            <a:avLst/>
          </a:prstGeom>
        </p:spPr>
      </p:pic>
      <p:sp>
        <p:nvSpPr>
          <p:cNvPr id="6" name="Rectangle1"/>
          <p:cNvSpPr/>
          <p:nvPr/>
        </p:nvSpPr>
        <p:spPr>
          <a:xfrm>
            <a:off x="2579370" y="1014095"/>
            <a:ext cx="4132580" cy="505460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2"/>
          <p:cNvSpPr/>
          <p:nvPr/>
        </p:nvSpPr>
        <p:spPr>
          <a:xfrm>
            <a:off x="2944495" y="1606550"/>
            <a:ext cx="3511550" cy="215900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9" name="Rectangle4"/>
          <p:cNvSpPr/>
          <p:nvPr/>
        </p:nvSpPr>
        <p:spPr>
          <a:xfrm>
            <a:off x="2421890" y="1611630"/>
            <a:ext cx="393700" cy="280225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2" name="Rectangle5"/>
          <p:cNvSpPr/>
          <p:nvPr/>
        </p:nvSpPr>
        <p:spPr>
          <a:xfrm>
            <a:off x="2815590" y="2025650"/>
            <a:ext cx="3640455" cy="280225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30" name="Picture 032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23915" cy="6858000"/>
          </a:xfrm>
          <a:prstGeom prst="rect">
            <a:avLst/>
          </a:prstGeom>
        </p:spPr>
      </p:pic>
      <p:sp>
        <p:nvSpPr>
          <p:cNvPr id="32" name="Explosion 2 31"/>
          <p:cNvSpPr/>
          <p:nvPr/>
        </p:nvSpPr>
        <p:spPr>
          <a:xfrm>
            <a:off x="3811270" y="889000"/>
            <a:ext cx="431800" cy="45720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3" name="Explosion 2 32"/>
          <p:cNvSpPr/>
          <p:nvPr/>
        </p:nvSpPr>
        <p:spPr>
          <a:xfrm>
            <a:off x="5081270" y="924560"/>
            <a:ext cx="431800" cy="45720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Arrow1"/>
          <p:cNvSpPr/>
          <p:nvPr/>
        </p:nvSpPr>
        <p:spPr>
          <a:xfrm rot="2700000">
            <a:off x="3984625" y="1132205"/>
            <a:ext cx="310515" cy="16002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34" name="Picture 0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3318" cy="6858000"/>
          </a:xfrm>
          <a:prstGeom prst="rect">
            <a:avLst/>
          </a:prstGeom>
        </p:spPr>
      </p:pic>
      <p:pic>
        <p:nvPicPr>
          <p:cNvPr id="38" name="Picture 034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23915" cy="6858000"/>
          </a:xfrm>
          <a:prstGeom prst="rect">
            <a:avLst/>
          </a:prstGeom>
        </p:spPr>
      </p:pic>
      <p:sp>
        <p:nvSpPr>
          <p:cNvPr id="40" name="Arrow2"/>
          <p:cNvSpPr/>
          <p:nvPr/>
        </p:nvSpPr>
        <p:spPr>
          <a:xfrm rot="2700000">
            <a:off x="3552825" y="421005"/>
            <a:ext cx="310515" cy="16002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41" name="Picture 0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23318" cy="6858000"/>
          </a:xfrm>
          <a:prstGeom prst="rect">
            <a:avLst/>
          </a:prstGeom>
        </p:spPr>
      </p:pic>
      <p:pic>
        <p:nvPicPr>
          <p:cNvPr id="56" name="Picture 0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23045" cy="6858000"/>
          </a:xfrm>
          <a:prstGeom prst="rect">
            <a:avLst/>
          </a:prstGeom>
        </p:spPr>
      </p:pic>
      <p:sp>
        <p:nvSpPr>
          <p:cNvPr id="5" name="TextBox"/>
          <p:cNvSpPr txBox="1"/>
          <p:nvPr/>
        </p:nvSpPr>
        <p:spPr>
          <a:xfrm>
            <a:off x="7192645" y="387985"/>
            <a:ext cx="4717415" cy="6077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noAutofit/>
          </a:bodyPr>
          <a:p>
            <a:r>
              <a:rPr lang="en-US" sz="2800" b="1"/>
              <a:t>The Bible Window (1)</a:t>
            </a:r>
            <a:endParaRPr lang="en-US" sz="2800" b="1"/>
          </a:p>
          <a:p>
            <a:br>
              <a:rPr lang="en-US"/>
            </a:br>
            <a:r>
              <a:rPr lang="en-US" sz="1600"/>
              <a:t>The Bible window has several features. 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Bible versions (KJV, NIV, LSG, etc)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Chapter header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Bible reading options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ym typeface="+mn-ea"/>
              </a:rPr>
              <a:t>Verses</a:t>
            </a:r>
            <a:endParaRPr lang="en-US" sz="1600"/>
          </a:p>
          <a:p>
            <a:pPr marL="285750" indent="-285750"/>
            <a:endParaRPr lang="en-US" sz="1600"/>
          </a:p>
          <a:p>
            <a:pPr indent="0">
              <a:buNone/>
            </a:pPr>
            <a:r>
              <a:rPr lang="en-US" sz="1600"/>
              <a:t>You can read the Bible in many different vesions. To change versions, click on the version you want.</a:t>
            </a:r>
            <a:endParaRPr lang="en-US" sz="1600"/>
          </a:p>
          <a:p>
            <a:pPr indent="0">
              <a:buNone/>
            </a:pPr>
            <a:endParaRPr lang="en-US" sz="1600"/>
          </a:p>
          <a:p>
            <a:pPr indent="0">
              <a:buNone/>
            </a:pPr>
            <a:r>
              <a:rPr lang="en-US" sz="1600"/>
              <a:t>To go to a different passage, click on the </a:t>
            </a:r>
            <a:r>
              <a:rPr lang="en-US" sz="1600" u="sng"/>
              <a:t>Verse</a:t>
            </a:r>
            <a:r>
              <a:rPr lang="en-US" sz="1600"/>
              <a:t> field and type the book, chapter and verse you wish to read, press ENTER, and TheWord will show you the verse.</a:t>
            </a:r>
            <a:endParaRPr lang="en-US" sz="1600"/>
          </a:p>
          <a:p>
            <a:pPr indent="0">
              <a:buNone/>
            </a:pPr>
            <a:endParaRPr lang="en-US" sz="1600"/>
          </a:p>
          <a:p>
            <a:pPr indent="0">
              <a:buNone/>
            </a:pPr>
            <a:r>
              <a:rPr lang="en-US" sz="1600"/>
              <a:t>To read the next verse, press your keyboard's DOWN arrow.</a:t>
            </a:r>
            <a:endParaRPr lang="en-US" sz="1600"/>
          </a:p>
          <a:p>
            <a:pPr indent="0">
              <a:buNone/>
            </a:pPr>
            <a:endParaRPr lang="en-US" sz="1600"/>
          </a:p>
          <a:p>
            <a:pPr indent="0">
              <a:buNone/>
            </a:pPr>
            <a:r>
              <a:rPr lang="en-US" sz="1600"/>
              <a:t>Press UP to go to the previous verse.</a:t>
            </a:r>
            <a:br>
              <a:rPr lang="en-US" sz="1600"/>
            </a:br>
            <a:r>
              <a:rPr lang="en-US" sz="1600"/>
              <a:t>Press LEFT and RIGHT to go to the previous or next chapter.</a:t>
            </a:r>
            <a:endParaRPr lang="en-US"/>
          </a:p>
          <a:p>
            <a:pPr indent="0" algn="ctr">
              <a:buNone/>
            </a:pPr>
            <a:r>
              <a:rPr lang="en-US" b="1"/>
              <a:t>[Press ENTER -&gt; ]</a:t>
            </a:r>
            <a:endParaRPr lang="en-US" b="1"/>
          </a:p>
          <a:p>
            <a:pPr marL="285750" indent="-285750"/>
            <a:endParaRPr lang="en-US"/>
          </a:p>
          <a:p>
            <a:endParaRPr lang="en-US"/>
          </a:p>
          <a:p>
            <a:endParaRPr lang="en-US"/>
          </a:p>
        </p:txBody>
      </p:sp>
      <p:grpSp>
        <p:nvGrpSpPr>
          <p:cNvPr id="42" name="KeyboardButtons"/>
          <p:cNvGrpSpPr/>
          <p:nvPr/>
        </p:nvGrpSpPr>
        <p:grpSpPr>
          <a:xfrm>
            <a:off x="10137140" y="4370705"/>
            <a:ext cx="1754505" cy="1218565"/>
            <a:chOff x="7023" y="4899"/>
            <a:chExt cx="4320" cy="2880"/>
          </a:xfrm>
        </p:grpSpPr>
        <p:grpSp>
          <p:nvGrpSpPr>
            <p:cNvPr id="43" name="Group 42"/>
            <p:cNvGrpSpPr/>
            <p:nvPr/>
          </p:nvGrpSpPr>
          <p:grpSpPr>
            <a:xfrm>
              <a:off x="8463" y="6339"/>
              <a:ext cx="1440" cy="1440"/>
              <a:chOff x="8463" y="6339"/>
              <a:chExt cx="1440" cy="1440"/>
            </a:xfrm>
          </p:grpSpPr>
          <p:sp>
            <p:nvSpPr>
              <p:cNvPr id="44" name="Bevel 43"/>
              <p:cNvSpPr/>
              <p:nvPr/>
            </p:nvSpPr>
            <p:spPr>
              <a:xfrm>
                <a:off x="8463" y="6339"/>
                <a:ext cx="1440" cy="1440"/>
              </a:xfrm>
              <a:prstGeom prst="bevel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9183" y="6699"/>
                <a:ext cx="0" cy="72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 rot="10800000">
              <a:off x="8463" y="4899"/>
              <a:ext cx="1440" cy="1440"/>
              <a:chOff x="8463" y="6339"/>
              <a:chExt cx="1440" cy="1440"/>
            </a:xfrm>
          </p:grpSpPr>
          <p:sp>
            <p:nvSpPr>
              <p:cNvPr id="47" name="Bevel 46"/>
              <p:cNvSpPr/>
              <p:nvPr/>
            </p:nvSpPr>
            <p:spPr>
              <a:xfrm rot="10800000">
                <a:off x="8463" y="6339"/>
                <a:ext cx="1440" cy="1440"/>
              </a:xfrm>
              <a:prstGeom prst="bevel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9183" y="6699"/>
                <a:ext cx="0" cy="72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7023" y="5616"/>
              <a:ext cx="1440" cy="1440"/>
              <a:chOff x="8463" y="6339"/>
              <a:chExt cx="1440" cy="1440"/>
            </a:xfrm>
          </p:grpSpPr>
          <p:sp>
            <p:nvSpPr>
              <p:cNvPr id="50" name="Bevel 49"/>
              <p:cNvSpPr/>
              <p:nvPr/>
            </p:nvSpPr>
            <p:spPr>
              <a:xfrm>
                <a:off x="8463" y="6339"/>
                <a:ext cx="1440" cy="1440"/>
              </a:xfrm>
              <a:prstGeom prst="bevel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9183" y="6699"/>
                <a:ext cx="0" cy="72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>
              <a:off x="9903" y="5616"/>
              <a:ext cx="1440" cy="1440"/>
              <a:chOff x="8463" y="6339"/>
              <a:chExt cx="1440" cy="1440"/>
            </a:xfrm>
          </p:grpSpPr>
          <p:sp>
            <p:nvSpPr>
              <p:cNvPr id="53" name="Bevel 52"/>
              <p:cNvSpPr/>
              <p:nvPr/>
            </p:nvSpPr>
            <p:spPr>
              <a:xfrm>
                <a:off x="8463" y="6339"/>
                <a:ext cx="1440" cy="1440"/>
              </a:xfrm>
              <a:prstGeom prst="bevel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rot="16200000">
                <a:off x="9183" y="6699"/>
                <a:ext cx="0" cy="72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</p:grpSp>
      </p:grpSp>
      <p:sp>
        <p:nvSpPr>
          <p:cNvPr id="55" name="Explosion 1 54"/>
          <p:cNvSpPr/>
          <p:nvPr/>
        </p:nvSpPr>
        <p:spPr>
          <a:xfrm>
            <a:off x="10744200" y="5035550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1" presetClass="entr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1" presetClass="entr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1" presetClass="entr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1" presetClass="entr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00313 0.000000 " pathEditMode="relative" ptsTypes="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6" grpId="1" bldLvl="0" animBg="1"/>
      <p:bldP spid="7" grpId="1" bldLvl="0" animBg="1"/>
      <p:bldP spid="9" grpId="1" bldLvl="0" animBg="1"/>
      <p:bldP spid="5" grpId="0" animBg="1"/>
      <p:bldP spid="5" grpId="2" bldLvl="0" animBg="1" uiExpand="1" build="allAtOnce"/>
      <p:bldP spid="12" grpId="0" animBg="1"/>
      <p:bldP spid="22" grpId="0" animBg="1"/>
      <p:bldP spid="22" grpId="1" bldLvl="0" animBg="1"/>
      <p:bldP spid="12" grpId="1" bldLvl="0" animBg="1"/>
      <p:bldP spid="32" grpId="0" animBg="1"/>
      <p:bldP spid="12" grpId="2" bldLvl="0" animBg="1"/>
      <p:bldP spid="33" grpId="0" bldLvl="0" animBg="1"/>
      <p:bldP spid="40" grpId="0" animBg="1"/>
      <p:bldP spid="40" grpId="1" bldLvl="0" animBg="1"/>
      <p:bldP spid="5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04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22898" cy="6858000"/>
          </a:xfrm>
          <a:prstGeom prst="rect">
            <a:avLst/>
          </a:prstGeom>
        </p:spPr>
      </p:pic>
      <p:sp>
        <p:nvSpPr>
          <p:cNvPr id="12" name="Arrow1"/>
          <p:cNvSpPr/>
          <p:nvPr/>
        </p:nvSpPr>
        <p:spPr>
          <a:xfrm rot="2700000">
            <a:off x="2148205" y="3772535"/>
            <a:ext cx="310515" cy="247015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Left-Right Arrow 2"/>
          <p:cNvSpPr/>
          <p:nvPr/>
        </p:nvSpPr>
        <p:spPr>
          <a:xfrm>
            <a:off x="1790065" y="3698875"/>
            <a:ext cx="758825" cy="238125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cxnSp>
        <p:nvCxnSpPr>
          <p:cNvPr id="11" name="Straight Connector 1"/>
          <p:cNvCxnSpPr/>
          <p:nvPr/>
        </p:nvCxnSpPr>
        <p:spPr>
          <a:xfrm>
            <a:off x="2169160" y="1016635"/>
            <a:ext cx="0" cy="348805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0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23680" cy="6858000"/>
          </a:xfrm>
          <a:prstGeom prst="rect">
            <a:avLst/>
          </a:prstGeom>
        </p:spPr>
      </p:pic>
      <p:sp>
        <p:nvSpPr>
          <p:cNvPr id="15" name="Arrow2"/>
          <p:cNvSpPr/>
          <p:nvPr/>
        </p:nvSpPr>
        <p:spPr>
          <a:xfrm rot="2700000">
            <a:off x="6668135" y="3616325"/>
            <a:ext cx="310515" cy="247015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6" name="Left-Right Arrow 2"/>
          <p:cNvSpPr/>
          <p:nvPr/>
        </p:nvSpPr>
        <p:spPr>
          <a:xfrm>
            <a:off x="6320790" y="3534410"/>
            <a:ext cx="758825" cy="238125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cxnSp>
        <p:nvCxnSpPr>
          <p:cNvPr id="17" name="Straight Connector 2"/>
          <p:cNvCxnSpPr/>
          <p:nvPr/>
        </p:nvCxnSpPr>
        <p:spPr>
          <a:xfrm>
            <a:off x="6705600" y="1085850"/>
            <a:ext cx="9525" cy="369506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0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3318" cy="6858000"/>
          </a:xfrm>
          <a:prstGeom prst="rect">
            <a:avLst/>
          </a:prstGeom>
        </p:spPr>
      </p:pic>
      <p:sp>
        <p:nvSpPr>
          <p:cNvPr id="21" name="Arrow3"/>
          <p:cNvSpPr/>
          <p:nvPr/>
        </p:nvSpPr>
        <p:spPr>
          <a:xfrm rot="2700000">
            <a:off x="4364355" y="4805045"/>
            <a:ext cx="310515" cy="247015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3" name="Left-Right Arrow 3"/>
          <p:cNvSpPr/>
          <p:nvPr/>
        </p:nvSpPr>
        <p:spPr>
          <a:xfrm rot="5400000">
            <a:off x="4017010" y="4695190"/>
            <a:ext cx="758825" cy="238125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cxnSp>
        <p:nvCxnSpPr>
          <p:cNvPr id="24" name="Straight Connector 3"/>
          <p:cNvCxnSpPr/>
          <p:nvPr/>
        </p:nvCxnSpPr>
        <p:spPr>
          <a:xfrm flipH="1" flipV="1">
            <a:off x="1982470" y="4818380"/>
            <a:ext cx="5262880" cy="114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0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9123318" cy="6858000"/>
          </a:xfrm>
          <a:prstGeom prst="rect">
            <a:avLst/>
          </a:prstGeom>
        </p:spPr>
      </p:pic>
      <p:sp>
        <p:nvSpPr>
          <p:cNvPr id="5" name="TEXTBOX"/>
          <p:cNvSpPr txBox="1"/>
          <p:nvPr/>
        </p:nvSpPr>
        <p:spPr>
          <a:xfrm>
            <a:off x="7280910" y="387985"/>
            <a:ext cx="4629150" cy="6077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noAutofit/>
          </a:bodyPr>
          <a:p>
            <a:r>
              <a:rPr lang="en-US" sz="2800" b="1">
                <a:sym typeface="+mn-ea"/>
              </a:rPr>
              <a:t>The Bible Window (2)</a:t>
            </a:r>
            <a:endParaRPr lang="en-US" sz="2800" b="1"/>
          </a:p>
          <a:p>
            <a:br>
              <a:rPr lang="en-US"/>
            </a:br>
            <a:r>
              <a:rPr lang="en-US"/>
              <a:t>The size of the Bible window can be changed by dragging the edges.</a:t>
            </a:r>
            <a:endParaRPr lang="en-US"/>
          </a:p>
          <a:p>
            <a:endParaRPr lang="en-US"/>
          </a:p>
          <a:p>
            <a:endParaRPr lang="en-US"/>
          </a:p>
          <a:p>
            <a:pPr indent="0">
              <a:buNone/>
            </a:pPr>
            <a:endParaRPr lang="en-US"/>
          </a:p>
          <a:p>
            <a:pPr indent="0" algn="ctr">
              <a:buNone/>
            </a:pPr>
            <a:r>
              <a:rPr lang="en-US" b="1"/>
              <a:t>[Press ENTER -&gt; ]</a:t>
            </a:r>
            <a:endParaRPr lang="en-US" b="1"/>
          </a:p>
          <a:p>
            <a:pPr marL="285750" indent="-285750"/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85 0.011296 L -0.032917 0.011111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34844 0.000000 " pathEditMode="relative" ptsTypes="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42708 0.000000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85 0.011204 L 0.040000 0.011296 " pathEditMode="relative" rAng="0" ptsTypes="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260 0.145556 " pathEditMode="relative" rAng="0" ptsTypes="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85 0.011204 L -0.001406 0.144074 " pathEditMode="relative" rAng="0" ptsTypes="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bldLvl="0" animBg="1" build="allAtOnce"/>
      <p:bldP spid="12" grpId="0" animBg="1"/>
      <p:bldP spid="12" grpId="1" bldLvl="0" animBg="1"/>
      <p:bldP spid="12" grpId="2" bldLvl="0" animBg="1"/>
      <p:bldP spid="10" grpId="0" bldLvl="0" animBg="1"/>
      <p:bldP spid="10" grpId="1" bldLvl="0" animBg="1"/>
      <p:bldP spid="15" grpId="0" animBg="1"/>
      <p:bldP spid="15" grpId="1" bldLvl="0" animBg="1"/>
      <p:bldP spid="15" grpId="2" bldLvl="0" animBg="1"/>
      <p:bldP spid="16" grpId="0" bldLvl="0" animBg="1"/>
      <p:bldP spid="16" grpId="1" bldLvl="0" animBg="1"/>
      <p:bldP spid="21" grpId="0" animBg="1"/>
      <p:bldP spid="21" grpId="1" bldLvl="0" animBg="1"/>
      <p:bldP spid="21" grpId="2" bldLvl="0" animBg="1"/>
      <p:bldP spid="23" grpId="0" bldLvl="0" animBg="1"/>
      <p:bldP spid="2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5.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22898" cy="6858000"/>
          </a:xfrm>
          <a:prstGeom prst="rect">
            <a:avLst/>
          </a:prstGeom>
        </p:spPr>
      </p:pic>
      <p:sp>
        <p:nvSpPr>
          <p:cNvPr id="15" name="Arrow5.1"/>
          <p:cNvSpPr/>
          <p:nvPr/>
        </p:nvSpPr>
        <p:spPr>
          <a:xfrm rot="2700000">
            <a:off x="1384935" y="1121410"/>
            <a:ext cx="310515" cy="247015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7" name="Picture 5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"/>
            <a:ext cx="9123045" cy="6858000"/>
          </a:xfrm>
          <a:prstGeom prst="rect">
            <a:avLst/>
          </a:prstGeom>
        </p:spPr>
      </p:pic>
      <p:pic>
        <p:nvPicPr>
          <p:cNvPr id="9" name="Picture 5.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3680" cy="6858000"/>
          </a:xfrm>
          <a:prstGeom prst="rect">
            <a:avLst/>
          </a:prstGeom>
        </p:spPr>
      </p:pic>
      <p:pic>
        <p:nvPicPr>
          <p:cNvPr id="19" name="Picture 5.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23045" cy="6858000"/>
          </a:xfrm>
          <a:prstGeom prst="rect">
            <a:avLst/>
          </a:prstGeom>
        </p:spPr>
      </p:pic>
      <p:pic>
        <p:nvPicPr>
          <p:cNvPr id="22" name="Picture 5.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55"/>
            <a:ext cx="9123045" cy="6858000"/>
          </a:xfrm>
          <a:prstGeom prst="rect">
            <a:avLst/>
          </a:prstGeom>
        </p:spPr>
      </p:pic>
      <p:sp>
        <p:nvSpPr>
          <p:cNvPr id="55" name="Explosion 1 54"/>
          <p:cNvSpPr/>
          <p:nvPr/>
        </p:nvSpPr>
        <p:spPr>
          <a:xfrm>
            <a:off x="890270" y="2049780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Arrow5.2"/>
          <p:cNvSpPr/>
          <p:nvPr/>
        </p:nvSpPr>
        <p:spPr>
          <a:xfrm rot="2700000">
            <a:off x="990600" y="2188210"/>
            <a:ext cx="310515" cy="247015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TEXTBOX"/>
          <p:cNvSpPr txBox="1"/>
          <p:nvPr/>
        </p:nvSpPr>
        <p:spPr>
          <a:xfrm>
            <a:off x="7280910" y="387985"/>
            <a:ext cx="4629150" cy="6077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noAutofit/>
          </a:bodyPr>
          <a:p>
            <a:r>
              <a:rPr lang="en-US" sz="2800" b="1">
                <a:sym typeface="+mn-ea"/>
              </a:rPr>
              <a:t>The Search Window</a:t>
            </a:r>
            <a:endParaRPr lang="en-US" sz="2800" b="1"/>
          </a:p>
          <a:p>
            <a:br>
              <a:rPr lang="en-US"/>
            </a:br>
            <a:r>
              <a:rPr lang="en-US"/>
              <a:t>You can easily search the Bible for a special word or phrase.</a:t>
            </a:r>
            <a:endParaRPr lang="en-US"/>
          </a:p>
          <a:p>
            <a:endParaRPr lang="en-US"/>
          </a:p>
          <a:p>
            <a:pPr indent="0">
              <a:buNone/>
            </a:pPr>
            <a:r>
              <a:rPr lang="en-US"/>
              <a:t>To </a:t>
            </a:r>
            <a:r>
              <a:rPr lang="en-US" u="sng"/>
              <a:t>Search</a:t>
            </a:r>
            <a:r>
              <a:rPr lang="en-US"/>
              <a:t>, press the [F3] button, or click on the Search field. </a:t>
            </a: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r>
              <a:rPr lang="en-US"/>
              <a:t>Type out the word(s) you wish to search, then press ENTER. You will see a list of verses that have the word you searched for.</a:t>
            </a: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r>
              <a:rPr lang="en-US"/>
              <a:t>If you hover the mouse over a verse in the search list, you can read the verse in a pop-up window.</a:t>
            </a: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r>
              <a:rPr lang="en-US"/>
              <a:t>If you click on the verse, the Bible Window will show the verse you have clicked on.</a:t>
            </a:r>
            <a:endParaRPr lang="en-US"/>
          </a:p>
          <a:p>
            <a:pPr indent="0">
              <a:buNone/>
            </a:pPr>
            <a:endParaRPr lang="en-US"/>
          </a:p>
          <a:p>
            <a:pPr indent="0" algn="ctr">
              <a:buNone/>
            </a:pPr>
            <a:r>
              <a:rPr lang="en-US" b="1"/>
              <a:t>[Press ENTER -&gt; ]</a:t>
            </a:r>
            <a:endParaRPr lang="en-US" b="1"/>
          </a:p>
          <a:p>
            <a:pPr marL="285750" indent="-285750"/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bldLvl="0" animBg="1" build="allAtOnce"/>
      <p:bldP spid="15" grpId="0" animBg="1"/>
      <p:bldP spid="15" grpId="1" bldLvl="0" animBg="1"/>
      <p:bldP spid="2" grpId="0" animBg="1"/>
      <p:bldP spid="55" grpId="0" bldLvl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6.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0"/>
            <a:ext cx="11254171" cy="6858000"/>
          </a:xfrm>
          <a:prstGeom prst="rect">
            <a:avLst/>
          </a:prstGeom>
        </p:spPr>
      </p:pic>
      <p:sp>
        <p:nvSpPr>
          <p:cNvPr id="12" name="Rectangle1_titles"/>
          <p:cNvSpPr/>
          <p:nvPr/>
        </p:nvSpPr>
        <p:spPr>
          <a:xfrm>
            <a:off x="6911340" y="1017270"/>
            <a:ext cx="4148455" cy="635000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4" name="Rectangle2_navigation"/>
          <p:cNvSpPr/>
          <p:nvPr/>
        </p:nvSpPr>
        <p:spPr>
          <a:xfrm>
            <a:off x="6911340" y="1687830"/>
            <a:ext cx="4148455" cy="32702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Rectangle3_comments"/>
          <p:cNvSpPr/>
          <p:nvPr/>
        </p:nvSpPr>
        <p:spPr>
          <a:xfrm>
            <a:off x="6911340" y="2049780"/>
            <a:ext cx="4148455" cy="324929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TEXTBOX"/>
          <p:cNvSpPr txBox="1"/>
          <p:nvPr/>
        </p:nvSpPr>
        <p:spPr>
          <a:xfrm>
            <a:off x="375285" y="389890"/>
            <a:ext cx="5200650" cy="6077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noAutofit/>
          </a:bodyPr>
          <a:p>
            <a:r>
              <a:rPr lang="en-US" sz="2800" b="1">
                <a:sym typeface="+mn-ea"/>
              </a:rPr>
              <a:t>The Commentaries Window</a:t>
            </a:r>
            <a:endParaRPr lang="en-US" sz="2800" b="1"/>
          </a:p>
          <a:p>
            <a:br>
              <a:rPr lang="en-US"/>
            </a:br>
            <a:r>
              <a:rPr lang="en-US"/>
              <a:t>The Commentaries windows is made of several parts: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Commentary titles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Navigation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Comments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indent="0">
              <a:buNone/>
            </a:pPr>
            <a:r>
              <a:rPr lang="en-US">
                <a:sym typeface="+mn-ea"/>
              </a:rPr>
              <a:t>The </a:t>
            </a:r>
            <a:r>
              <a:rPr lang="en-US" b="1">
                <a:sym typeface="+mn-ea"/>
              </a:rPr>
              <a:t>Commentaries</a:t>
            </a:r>
            <a:r>
              <a:rPr lang="en-US">
                <a:sym typeface="+mn-ea"/>
              </a:rPr>
              <a:t> window is linked to the Bible window. It shows comments for the verse in the Bible window. If you click on a verse in the Bible window, the Commentary window will change to that verse. Also, if you click on a link in the commentary window, the Bible window will change to that verse.</a:t>
            </a:r>
            <a:endParaRPr lang="en-US">
              <a:sym typeface="+mn-ea"/>
            </a:endParaRPr>
          </a:p>
          <a:p>
            <a:pPr indent="0">
              <a:buNone/>
            </a:pPr>
            <a:endParaRPr lang="en-US">
              <a:sym typeface="+mn-ea"/>
            </a:endParaRPr>
          </a:p>
          <a:p>
            <a:pPr indent="0">
              <a:buNone/>
            </a:pPr>
            <a:r>
              <a:rPr lang="en-US"/>
              <a:t>My favorite commentaries are Gill and TSK.</a:t>
            </a:r>
            <a:endParaRPr lang="en-US"/>
          </a:p>
          <a:p>
            <a:pPr indent="0">
              <a:buNone/>
            </a:pPr>
            <a:endParaRPr lang="en-US" b="1"/>
          </a:p>
          <a:p>
            <a:pPr indent="0" algn="ctr">
              <a:buNone/>
            </a:pPr>
            <a:r>
              <a:rPr lang="en-US" b="1"/>
              <a:t>[Press ENTER -&gt; ]</a:t>
            </a:r>
            <a:endParaRPr lang="en-US" b="1"/>
          </a:p>
          <a:p>
            <a:pPr marL="285750" indent="-285750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21850" y="960755"/>
            <a:ext cx="363220" cy="295275"/>
          </a:xfrm>
          <a:prstGeom prst="ellipse">
            <a:avLst/>
          </a:prstGeom>
          <a:solidFill>
            <a:schemeClr val="accent1">
              <a:alpha val="23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633970" y="1426845"/>
            <a:ext cx="363220" cy="295275"/>
          </a:xfrm>
          <a:prstGeom prst="ellipse">
            <a:avLst/>
          </a:prstGeom>
          <a:solidFill>
            <a:schemeClr val="accent1">
              <a:alpha val="23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55" name="Explosion 1 Clarke"/>
          <p:cNvSpPr/>
          <p:nvPr/>
        </p:nvSpPr>
        <p:spPr>
          <a:xfrm>
            <a:off x="8470900" y="96075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1" name="Picture 20 - Clark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30" name="Explosion 2 Gill"/>
          <p:cNvSpPr/>
          <p:nvPr/>
        </p:nvSpPr>
        <p:spPr>
          <a:xfrm>
            <a:off x="9648190" y="918210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4" name="Picture 23 - Gi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38" name="Explosion 3 TSK"/>
          <p:cNvSpPr/>
          <p:nvPr/>
        </p:nvSpPr>
        <p:spPr>
          <a:xfrm>
            <a:off x="7598410" y="134175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5" name="Picture 24 - TS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pic>
        <p:nvPicPr>
          <p:cNvPr id="26" name="Picture 25 - TSK popu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37" name="Explosion 4 Reference"/>
          <p:cNvSpPr/>
          <p:nvPr/>
        </p:nvSpPr>
        <p:spPr>
          <a:xfrm>
            <a:off x="10412730" y="2893060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8" name="Picture 27 - 1Cor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15" name="Arrow6.1"/>
          <p:cNvSpPr/>
          <p:nvPr/>
        </p:nvSpPr>
        <p:spPr>
          <a:xfrm rot="2700000">
            <a:off x="8629650" y="1106170"/>
            <a:ext cx="310515" cy="247015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1" presetClass="entr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1" presetClass="entr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1" presetClass="entr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0" presetClass="path" presetSubtype="0" accel="50000" decel="5000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000 0.000000 L 0.097813 0.002593 " pathEditMode="relative" rAng="0" ptsTypes="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747 0.005590 C 0.077289 0.021752 -0.059306 0.096462 -0.073158 0.098564 C -0.086777 0.100666 -0.075360 0.082816 -0.076172 0.078750 " pathEditMode="relative" rAng="0" ptsTypes="aaa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688 0.080278 L 0.164115 0.303056 " pathEditMode="relative" ptsTypes=""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bldLvl="0" animBg="1" uiExpand="1" build="allAtOnce"/>
      <p:bldP spid="15" grpId="0" animBg="1"/>
      <p:bldP spid="12" grpId="0" animBg="1"/>
      <p:bldP spid="12" grpId="1" bldLvl="0" animBg="1"/>
      <p:bldP spid="13" grpId="0" animBg="1"/>
      <p:bldP spid="13" grpId="1" bldLvl="0" animBg="1"/>
      <p:bldP spid="14" grpId="0" animBg="1"/>
      <p:bldP spid="14" grpId="1" bldLvl="0" animBg="1"/>
      <p:bldP spid="17" grpId="0" animBg="1"/>
      <p:bldP spid="16" grpId="0" animBg="1"/>
      <p:bldP spid="15" grpId="1" animBg="1"/>
      <p:bldP spid="55" grpId="0" animBg="1"/>
      <p:bldP spid="15" grpId="2" animBg="1"/>
      <p:bldP spid="30" grpId="0" bldLvl="0" animBg="1"/>
      <p:bldP spid="15" grpId="3" animBg="1"/>
      <p:bldP spid="15" grpId="4" animBg="1"/>
      <p:bldP spid="37" grpId="0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" name="Title 4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</a:t>
            </a:r>
            <a:endParaRPr lang="en-US"/>
          </a:p>
        </p:txBody>
      </p:sp>
      <p:pic>
        <p:nvPicPr>
          <p:cNvPr id="2" name="Picture 7.1-Dictionar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12" name="Rectangle1_titles"/>
          <p:cNvSpPr/>
          <p:nvPr/>
        </p:nvSpPr>
        <p:spPr>
          <a:xfrm>
            <a:off x="126365" y="3388360"/>
            <a:ext cx="8345170" cy="24447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4" name="Rectangle2_navigation"/>
          <p:cNvSpPr/>
          <p:nvPr/>
        </p:nvSpPr>
        <p:spPr>
          <a:xfrm>
            <a:off x="126365" y="3656330"/>
            <a:ext cx="4586605" cy="29146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Rectangle3_content"/>
          <p:cNvSpPr/>
          <p:nvPr/>
        </p:nvSpPr>
        <p:spPr>
          <a:xfrm>
            <a:off x="1144270" y="3978275"/>
            <a:ext cx="9855200" cy="253047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TEXTBOX"/>
          <p:cNvSpPr txBox="1"/>
          <p:nvPr/>
        </p:nvSpPr>
        <p:spPr>
          <a:xfrm>
            <a:off x="374650" y="71120"/>
            <a:ext cx="9710420" cy="28219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noAutofit/>
          </a:bodyPr>
          <a:p>
            <a:r>
              <a:rPr lang="en-US" sz="2800" b="1">
                <a:sym typeface="+mn-ea"/>
              </a:rPr>
              <a:t>The Dictionaries Window</a:t>
            </a:r>
            <a:endParaRPr lang="en-US" sz="2800" b="1"/>
          </a:p>
          <a:p>
            <a:br>
              <a:rPr lang="en-US"/>
            </a:br>
            <a:r>
              <a:rPr lang="en-US"/>
              <a:t>The Dictonaries windows is made of several parts: Dictionary titles, Navigation and Content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indent="0">
              <a:buNone/>
            </a:pPr>
            <a:r>
              <a:rPr lang="en-US">
                <a:sym typeface="+mn-ea"/>
              </a:rPr>
              <a:t>The </a:t>
            </a:r>
            <a:r>
              <a:rPr lang="en-US" b="1">
                <a:sym typeface="+mn-ea"/>
              </a:rPr>
              <a:t>Dictionaries </a:t>
            </a:r>
            <a:r>
              <a:rPr lang="en-US">
                <a:sym typeface="+mn-ea"/>
              </a:rPr>
              <a:t>window is linked to the Bible window. If you click on a word in the Bible window, the Dictionaries window will change to that word, and will allow you to study that word. </a:t>
            </a:r>
            <a:endParaRPr lang="en-US">
              <a:sym typeface="+mn-ea"/>
            </a:endParaRPr>
          </a:p>
          <a:p>
            <a:pPr indent="0">
              <a:buNone/>
            </a:pPr>
            <a:endParaRPr lang="en-US">
              <a:sym typeface="+mn-ea"/>
            </a:endParaRPr>
          </a:p>
          <a:p>
            <a:pPr indent="0">
              <a:buNone/>
            </a:pPr>
            <a:r>
              <a:rPr lang="en-US"/>
              <a:t>My favorite dictionary is the ISBE.</a:t>
            </a:r>
            <a:endParaRPr lang="en-US" b="1"/>
          </a:p>
          <a:p>
            <a:pPr indent="0" algn="ctr">
              <a:buNone/>
            </a:pPr>
            <a:r>
              <a:rPr lang="en-US" b="1"/>
              <a:t>[Press ENTER -&gt; ]</a:t>
            </a:r>
            <a:endParaRPr lang="en-US" b="1"/>
          </a:p>
          <a:p>
            <a:pPr marL="285750" indent="-285750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6" name="Oval 7.1"/>
          <p:cNvSpPr/>
          <p:nvPr/>
        </p:nvSpPr>
        <p:spPr>
          <a:xfrm>
            <a:off x="3442970" y="3388360"/>
            <a:ext cx="363220" cy="295275"/>
          </a:xfrm>
          <a:prstGeom prst="ellipse">
            <a:avLst/>
          </a:prstGeom>
          <a:solidFill>
            <a:schemeClr val="accent1">
              <a:alpha val="23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7" name="Picture 7.1-Dictionary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1254154" cy="6858000"/>
          </a:xfrm>
          <a:prstGeom prst="rect">
            <a:avLst/>
          </a:prstGeom>
        </p:spPr>
      </p:pic>
      <p:pic>
        <p:nvPicPr>
          <p:cNvPr id="4" name="Picture 7.3 (Spirit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55" name="Explosion 7.3 (Spirit)"/>
          <p:cNvSpPr/>
          <p:nvPr/>
        </p:nvSpPr>
        <p:spPr>
          <a:xfrm>
            <a:off x="3987165" y="232219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7.4 (Fausset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38" name="Explosion 7.4 (Fausset)"/>
          <p:cNvSpPr/>
          <p:nvPr/>
        </p:nvSpPr>
        <p:spPr>
          <a:xfrm>
            <a:off x="2569210" y="332549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9" name="Picture 7.5 (TCR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37" name="Explosion 7.5 (TCR)"/>
          <p:cNvSpPr/>
          <p:nvPr/>
        </p:nvSpPr>
        <p:spPr>
          <a:xfrm>
            <a:off x="6322695" y="330644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9" name="Picture 7.6 (TCR Hover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30" name="Explosion 7.6 (TCR)"/>
          <p:cNvSpPr/>
          <p:nvPr/>
        </p:nvSpPr>
        <p:spPr>
          <a:xfrm>
            <a:off x="1144270" y="389191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2" name="Picture 7.7 (Jump Jn 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pic>
        <p:nvPicPr>
          <p:cNvPr id="25" name="Picture 7.8 (Worship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49" name="Explosion 7.8 (Worship)"/>
          <p:cNvSpPr/>
          <p:nvPr/>
        </p:nvSpPr>
        <p:spPr>
          <a:xfrm>
            <a:off x="2388870" y="266382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9" name="Picture 7.9 (ISBE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50" name="Explosion 7.9 (ISBE)"/>
          <p:cNvSpPr/>
          <p:nvPr/>
        </p:nvSpPr>
        <p:spPr>
          <a:xfrm>
            <a:off x="3369310" y="328104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4" name="Picture 7.10 (ISBE scroll dn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pic>
        <p:nvPicPr>
          <p:cNvPr id="39" name="Picture 7.11 (ISBE Hover Exod 34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pic>
        <p:nvPicPr>
          <p:cNvPr id="41" name="Picture 7.12 (Click Exod 34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51" name="Explosion 7.12"/>
          <p:cNvSpPr/>
          <p:nvPr/>
        </p:nvSpPr>
        <p:spPr>
          <a:xfrm>
            <a:off x="3286760" y="431609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3" name="Picture 7.13 (Gill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52" name="Explosion 7.13"/>
          <p:cNvSpPr/>
          <p:nvPr/>
        </p:nvSpPr>
        <p:spPr>
          <a:xfrm>
            <a:off x="9671685" y="929640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5" name="Picture 7.14 (Resize Scrn)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53" name="Explosion 7.14" hidden="1"/>
          <p:cNvSpPr/>
          <p:nvPr/>
        </p:nvSpPr>
        <p:spPr>
          <a:xfrm>
            <a:off x="3750310" y="366204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Arrow6.1"/>
          <p:cNvSpPr/>
          <p:nvPr/>
        </p:nvSpPr>
        <p:spPr>
          <a:xfrm rot="2700000">
            <a:off x="4143375" y="2516505"/>
            <a:ext cx="310515" cy="247015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chemeClr val="tx1"/>
                </a:solidFill>
                <a:sym typeface="+mn-ea"/>
              </a:rPr>
              <a:t>  </a:t>
            </a:r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1" presetClass="entr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1" presetClass="entr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14896 0.157315 " pathEditMode="relative" ptsTypes="">
                                      <p:cBhvr>
                                        <p:cTn id="6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087 0.152870 C -0.069132 0.179074 0.050498 0.273056 0.110498 0.271389 C 0.170498 0.269722 0.176817 0.172407 0.187808 0.144722 " pathEditMode="relative" rAng="0" ptsTypes="">
                                      <p:cBhvr>
                                        <p:cTn id="7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0"/>
                            </p:stCondLst>
                            <p:childTnLst>
                              <p:par>
                                <p:cTn id="81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448 0.142685 C 0.144427 0.196204 0.036927 0.376759 -0.045781 0.393889 C -0.128490 0.411019 -0.194740 0.266574 -0.226146 0.228519 " pathEditMode="relative" ptsTypes="">
                                      <p:cBhvr>
                                        <p:cTn id="8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5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365 0.230556 C -0.205573 0.230093 -0.111250 0.248056 -0.090573 0.212130 C -0.069896 0.176204 -0.120781 0.082685 -0.131927 0.050833 " pathEditMode="relative" ptsTypes="">
                                      <p:cBhvr>
                                        <p:cTn id="9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5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490 0.052870 C -0.110208 0.089630 -0.054688 0.209352 -0.037708 0.228519 C -0.020729 0.247685 -0.040521 0.168241 -0.043490 0.148796 " pathEditMode="relative" ptsTypes="">
                                      <p:cBhvr>
                                        <p:cTn id="10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5" presetID="0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395 0.142664 C 0.011658 0.195785 0.140799 0.364074 0.261685 0.400950 C 0.382571 0.437827 0.507189 0.346806 0.560928 0.326758 " pathEditMode="relative" rAng="0" ptsTypes="">
                                      <p:cBhvr>
                                        <p:cTn id="1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" y="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2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6042 0.328611 C 0.483958 0.299259 0.329115 0.199167 0.209375 0.191759 C 0.089635 0.184352 -0.006875 0.268981 -0.052552 0.291759 " pathEditMode="relative" ptsTypes="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6" presetID="0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427 0.281574 C 0.043802 0.248426 0.352292 0.182778 0.457552 0.087593 C 0.562813 -0.007593 0.475260 -0.141852 0.466771 -0.194352 " pathEditMode="relative" ptsTypes="">
                                      <p:cBhvr>
                                        <p:cTn id="1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bldLvl="0" animBg="1" uiExpand="1" build="allAtOnce"/>
      <p:bldP spid="15" grpId="0" animBg="1"/>
      <p:bldP spid="12" grpId="0" animBg="1"/>
      <p:bldP spid="12" grpId="1" bldLvl="0" animBg="1"/>
      <p:bldP spid="13" grpId="0" animBg="1"/>
      <p:bldP spid="13" grpId="1" bldLvl="0" animBg="1"/>
      <p:bldP spid="14" grpId="0" animBg="1"/>
      <p:bldP spid="14" grpId="1" bldLvl="0" animBg="1"/>
      <p:bldP spid="16" grpId="0" bldLvl="0" animBg="1"/>
      <p:bldP spid="15" grpId="1" bldLvl="0" animBg="1"/>
      <p:bldP spid="55" grpId="0" bldLvl="0" animBg="1"/>
      <p:bldP spid="30" grpId="0" bldLvl="0" animBg="1"/>
      <p:bldP spid="37" grpId="0" bldLvl="0" animBg="1"/>
      <p:bldP spid="38" grpId="0" bldLvl="0" animBg="1"/>
      <p:bldP spid="15" grpId="2" animBg="1"/>
      <p:bldP spid="15" grpId="3" animBg="1"/>
      <p:bldP spid="15" grpId="4" animBg="1"/>
      <p:bldP spid="15" grpId="5" animBg="1"/>
      <p:bldP spid="49" grpId="0" bldLvl="0" animBg="1"/>
      <p:bldP spid="50" grpId="0" bldLvl="0" animBg="1"/>
      <p:bldP spid="15" grpId="6" animBg="1"/>
      <p:bldP spid="15" grpId="7" animBg="1"/>
      <p:bldP spid="15" grpId="8" animBg="1"/>
      <p:bldP spid="51" grpId="0" bldLvl="0" animBg="1"/>
      <p:bldP spid="52" grpId="0" bldLvl="0" animBg="1"/>
      <p:bldP spid="53" grpId="0" bldLvl="0" animBg="1"/>
      <p:bldP spid="15" grpId="9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8.1 Norm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34" name="Oval 8.2 Compare"/>
          <p:cNvSpPr/>
          <p:nvPr/>
        </p:nvSpPr>
        <p:spPr>
          <a:xfrm>
            <a:off x="2486025" y="1179830"/>
            <a:ext cx="1054735" cy="372110"/>
          </a:xfrm>
          <a:prstGeom prst="ellipse">
            <a:avLst/>
          </a:prstGeom>
          <a:noFill/>
          <a:ln w="73025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8.2 Compa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5" name="TEXTBOX"/>
          <p:cNvSpPr txBox="1"/>
          <p:nvPr/>
        </p:nvSpPr>
        <p:spPr>
          <a:xfrm>
            <a:off x="7280910" y="387985"/>
            <a:ext cx="4629150" cy="6077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noAutofit/>
          </a:bodyPr>
          <a:p>
            <a:r>
              <a:rPr lang="en-US" sz="2800" b="1">
                <a:sym typeface="+mn-ea"/>
              </a:rPr>
              <a:t>Compare Versions</a:t>
            </a:r>
            <a:endParaRPr lang="en-US"/>
          </a:p>
          <a:p>
            <a:endParaRPr lang="en-US"/>
          </a:p>
          <a:p>
            <a:r>
              <a:rPr lang="en-US"/>
              <a:t>TheWord can help you study the Bible by helping you compare Bible versions</a:t>
            </a:r>
            <a:endParaRPr lang="en-US"/>
          </a:p>
          <a:p>
            <a:endParaRPr lang="en-US"/>
          </a:p>
          <a:p>
            <a:r>
              <a:rPr lang="en-US"/>
              <a:t>Click on “</a:t>
            </a:r>
            <a:r>
              <a:rPr lang="en-US" b="1"/>
              <a:t>Compare</a:t>
            </a:r>
            <a:r>
              <a:rPr lang="en-US"/>
              <a:t>” </a:t>
            </a: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r>
              <a:rPr lang="en-US"/>
              <a:t>You can change which versions are shown by clicking on the Compare down-arrow.</a:t>
            </a: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endParaRPr lang="en-US"/>
          </a:p>
          <a:p>
            <a:pPr indent="0">
              <a:buNone/>
            </a:pPr>
            <a:endParaRPr lang="en-US"/>
          </a:p>
          <a:p>
            <a:pPr indent="0" algn="ctr">
              <a:buNone/>
            </a:pPr>
            <a:r>
              <a:rPr lang="en-US" b="1"/>
              <a:t>[Press ENTER -&gt; ]</a:t>
            </a:r>
            <a:endParaRPr lang="en-US" b="1"/>
          </a:p>
          <a:p>
            <a:pPr marL="285750" indent="-285750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6" name="Arrow1" hidden="1"/>
          <p:cNvSpPr/>
          <p:nvPr/>
        </p:nvSpPr>
        <p:spPr>
          <a:xfrm rot="2700000">
            <a:off x="6285230" y="4761230"/>
            <a:ext cx="310515" cy="247015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2" name="Rectangle 21 -Change" hidden="1"/>
          <p:cNvSpPr/>
          <p:nvPr/>
        </p:nvSpPr>
        <p:spPr>
          <a:xfrm>
            <a:off x="665480" y="586740"/>
            <a:ext cx="5769610" cy="292544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Change the Bible versions</a:t>
            </a:r>
            <a:endParaRPr kumimoji="0" lang="en-US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9" name="Picture 8.3 Compare D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68870" y="3142615"/>
            <a:ext cx="4252595" cy="1605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Oval 8.3 - DD"/>
          <p:cNvSpPr/>
          <p:nvPr/>
        </p:nvSpPr>
        <p:spPr>
          <a:xfrm>
            <a:off x="11134090" y="3670300"/>
            <a:ext cx="316865" cy="245110"/>
          </a:xfrm>
          <a:prstGeom prst="ellipse">
            <a:avLst/>
          </a:prstGeom>
          <a:noFill/>
          <a:ln w="73025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8" name="Oval 8.4 - Select"/>
          <p:cNvSpPr/>
          <p:nvPr/>
        </p:nvSpPr>
        <p:spPr>
          <a:xfrm>
            <a:off x="7468870" y="4359910"/>
            <a:ext cx="3157855" cy="506730"/>
          </a:xfrm>
          <a:prstGeom prst="ellipse">
            <a:avLst/>
          </a:prstGeom>
          <a:noFill/>
          <a:ln w="73025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0" name="Picture 8.4 - Selec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810" y="1508125"/>
            <a:ext cx="4836206" cy="4957382"/>
          </a:xfrm>
          <a:prstGeom prst="rect">
            <a:avLst/>
          </a:prstGeom>
          <a:effectLst>
            <a:outerShdw blurRad="1143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Oval 32" hidden="1"/>
          <p:cNvSpPr/>
          <p:nvPr/>
        </p:nvSpPr>
        <p:spPr>
          <a:xfrm>
            <a:off x="7185660" y="3488690"/>
            <a:ext cx="817245" cy="316230"/>
          </a:xfrm>
          <a:prstGeom prst="ellipse">
            <a:avLst/>
          </a:prstGeom>
          <a:noFill/>
          <a:ln w="73025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5" name="Oval 8.5 - Accept"/>
          <p:cNvSpPr/>
          <p:nvPr/>
        </p:nvSpPr>
        <p:spPr>
          <a:xfrm>
            <a:off x="7160260" y="3408680"/>
            <a:ext cx="1009015" cy="506730"/>
          </a:xfrm>
          <a:prstGeom prst="ellipse">
            <a:avLst/>
          </a:prstGeom>
          <a:noFill/>
          <a:ln w="73025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40" name="Group GreenArrows"/>
          <p:cNvGrpSpPr/>
          <p:nvPr/>
        </p:nvGrpSpPr>
        <p:grpSpPr>
          <a:xfrm>
            <a:off x="3611880" y="2491105"/>
            <a:ext cx="257810" cy="1951355"/>
            <a:chOff x="5688" y="3923"/>
            <a:chExt cx="406" cy="3073"/>
          </a:xfrm>
        </p:grpSpPr>
        <p:sp>
          <p:nvSpPr>
            <p:cNvPr id="36" name="Left Arrow 35"/>
            <p:cNvSpPr/>
            <p:nvPr/>
          </p:nvSpPr>
          <p:spPr>
            <a:xfrm>
              <a:off x="5688" y="3923"/>
              <a:ext cx="407" cy="300"/>
            </a:xfrm>
            <a:prstGeom prst="leftArrow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7" name="Left Arrow 36"/>
            <p:cNvSpPr/>
            <p:nvPr/>
          </p:nvSpPr>
          <p:spPr>
            <a:xfrm>
              <a:off x="5688" y="5617"/>
              <a:ext cx="407" cy="300"/>
            </a:xfrm>
            <a:prstGeom prst="leftArrow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8" name="Left Arrow 37"/>
            <p:cNvSpPr/>
            <p:nvPr/>
          </p:nvSpPr>
          <p:spPr>
            <a:xfrm>
              <a:off x="5688" y="6696"/>
              <a:ext cx="407" cy="300"/>
            </a:xfrm>
            <a:prstGeom prst="leftArrow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9" name="Left Arrow 38"/>
            <p:cNvSpPr/>
            <p:nvPr/>
          </p:nvSpPr>
          <p:spPr>
            <a:xfrm>
              <a:off x="5688" y="6128"/>
              <a:ext cx="407" cy="300"/>
            </a:xfrm>
            <a:prstGeom prst="leftArrow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1" presetClass="entr" presetSubtype="0" repeatCount="2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bldLvl="0" animBg="1" uiExpand="1" build="allAtOnce"/>
      <p:bldP spid="26" grpId="0" animBg="1"/>
      <p:bldP spid="26" grpId="1" bldLvl="0" animBg="1"/>
      <p:bldP spid="26" grpId="2" bldLvl="0" animBg="1"/>
      <p:bldP spid="34" grpId="0" animBg="1"/>
      <p:bldP spid="27" grpId="0" animBg="1"/>
      <p:bldP spid="28" grpId="0" animBg="1"/>
      <p:bldP spid="3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299825" cy="6885940"/>
          </a:xfrm>
          <a:prstGeom prst="rect">
            <a:avLst/>
          </a:prstGeom>
        </p:spPr>
      </p:pic>
      <p:sp>
        <p:nvSpPr>
          <p:cNvPr id="5" name="TEXTBOX"/>
          <p:cNvSpPr txBox="1"/>
          <p:nvPr/>
        </p:nvSpPr>
        <p:spPr>
          <a:xfrm>
            <a:off x="7136130" y="389890"/>
            <a:ext cx="4629150" cy="6077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>
            <a:noAutofit/>
          </a:bodyPr>
          <a:p>
            <a:r>
              <a:rPr lang="en-US" sz="2800" b="1">
                <a:sym typeface="+mn-ea"/>
              </a:rPr>
              <a:t>Make Lists of Verses</a:t>
            </a:r>
            <a:endParaRPr lang="en-US"/>
          </a:p>
          <a:p>
            <a:r>
              <a:rPr lang="en-US"/>
              <a:t> for study or preaching</a:t>
            </a:r>
            <a:endParaRPr lang="en-US"/>
          </a:p>
          <a:p>
            <a:endParaRPr lang="en-US"/>
          </a:p>
          <a:p>
            <a:r>
              <a:rPr lang="en-US"/>
              <a:t>TheWord can help you study the Bible by helping you make lists of Bible verses.</a:t>
            </a:r>
            <a:endParaRPr lang="en-US"/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Click on a verse you want to remember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Press CTRL-L (or use your mouse's Right-button to click on the verse. Then  select “Add to current verse lists”) </a:t>
            </a:r>
            <a:endParaRPr lang="en-US"/>
          </a:p>
          <a:p>
            <a:endParaRPr lang="en-US"/>
          </a:p>
          <a:p>
            <a:pPr indent="0">
              <a:buNone/>
            </a:pPr>
            <a:endParaRPr lang="en-US"/>
          </a:p>
          <a:p>
            <a:pPr indent="0" algn="ctr">
              <a:buNone/>
            </a:pPr>
            <a:r>
              <a:rPr lang="en-US" b="1"/>
              <a:t>[Press ENTER -&gt; ]</a:t>
            </a:r>
            <a:endParaRPr lang="en-US" b="1"/>
          </a:p>
          <a:p>
            <a:pPr marL="285750" indent="-285750"/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5" name="Explosion Confess"/>
          <p:cNvSpPr/>
          <p:nvPr/>
        </p:nvSpPr>
        <p:spPr>
          <a:xfrm>
            <a:off x="5168900" y="3467100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17503" cy="6858000"/>
          </a:xfrm>
          <a:prstGeom prst="rect">
            <a:avLst/>
          </a:prstGeom>
        </p:spPr>
      </p:pic>
      <p:sp>
        <p:nvSpPr>
          <p:cNvPr id="3" name="Text Box - RightClick"/>
          <p:cNvSpPr txBox="1"/>
          <p:nvPr/>
        </p:nvSpPr>
        <p:spPr>
          <a:xfrm>
            <a:off x="5358130" y="2834640"/>
            <a:ext cx="30118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3200" b="1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Right-Click</a:t>
            </a:r>
            <a:endParaRPr lang="en-US" sz="3200" b="1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Oval - Add2List"/>
          <p:cNvSpPr/>
          <p:nvPr/>
        </p:nvSpPr>
        <p:spPr>
          <a:xfrm>
            <a:off x="5177790" y="5753100"/>
            <a:ext cx="3514090" cy="480695"/>
          </a:xfrm>
          <a:prstGeom prst="ellipse">
            <a:avLst/>
          </a:prstGeom>
          <a:noFill/>
          <a:ln w="73025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33" name="Oval - List"/>
          <p:cNvSpPr/>
          <p:nvPr/>
        </p:nvSpPr>
        <p:spPr>
          <a:xfrm>
            <a:off x="7136130" y="863600"/>
            <a:ext cx="962025" cy="480695"/>
          </a:xfrm>
          <a:prstGeom prst="ellipse">
            <a:avLst/>
          </a:prstGeom>
          <a:noFill/>
          <a:ln w="73025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52" name="Explosion ESV"/>
          <p:cNvSpPr/>
          <p:nvPr/>
        </p:nvSpPr>
        <p:spPr>
          <a:xfrm>
            <a:off x="2108200" y="91630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Explosion Confess"/>
          <p:cNvSpPr/>
          <p:nvPr/>
        </p:nvSpPr>
        <p:spPr>
          <a:xfrm>
            <a:off x="5114290" y="341439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Explosion Websters"/>
          <p:cNvSpPr/>
          <p:nvPr/>
        </p:nvSpPr>
        <p:spPr>
          <a:xfrm>
            <a:off x="6289040" y="4585335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 Box - Read Dictionary"/>
          <p:cNvSpPr txBox="1"/>
          <p:nvPr/>
        </p:nvSpPr>
        <p:spPr>
          <a:xfrm>
            <a:off x="1975485" y="5372100"/>
            <a:ext cx="4560570" cy="70675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sz="2000">
                <a:solidFill>
                  <a:schemeClr val="accent4"/>
                </a:solidFill>
                <a:effectLst/>
              </a:rPr>
              <a:t>Read and learn the DICTOIONARY meaning of CONFESSION</a:t>
            </a:r>
            <a:endParaRPr lang="en-US" sz="2000">
              <a:solidFill>
                <a:schemeClr val="accent4"/>
              </a:solidFill>
              <a:effectLst/>
            </a:endParaRPr>
          </a:p>
        </p:txBody>
      </p:sp>
      <p:sp>
        <p:nvSpPr>
          <p:cNvPr id="10" name="Text Box - Read Commentary"/>
          <p:cNvSpPr txBox="1"/>
          <p:nvPr/>
        </p:nvSpPr>
        <p:spPr>
          <a:xfrm>
            <a:off x="8369935" y="1881505"/>
            <a:ext cx="2452370" cy="92202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and learn COMMENTARIES about CONFESSION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12" name="Text Box - Use TSK"/>
          <p:cNvSpPr txBox="1"/>
          <p:nvPr/>
        </p:nvSpPr>
        <p:spPr>
          <a:xfrm>
            <a:off x="8369300" y="3357245"/>
            <a:ext cx="2452370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 TSK to find more verses about CONFESSION.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on Ps 32:5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Explosion TSK"/>
          <p:cNvSpPr/>
          <p:nvPr/>
        </p:nvSpPr>
        <p:spPr>
          <a:xfrm>
            <a:off x="10131425" y="859790"/>
            <a:ext cx="511175" cy="459105"/>
          </a:xfrm>
          <a:prstGeom prst="irregularSeal1">
            <a:avLst/>
          </a:prstGeom>
          <a:gradFill rotWithShape="0">
            <a:gsLst>
              <a:gs pos="0">
                <a:srgbClr val="FBFB11">
                  <a:alpha val="25000"/>
                </a:srgbClr>
              </a:gs>
              <a:gs pos="100000">
                <a:srgbClr val="838309"/>
              </a:gs>
            </a:gsLst>
            <a:lin ang="5400000" scaled="0"/>
          </a:gradFill>
          <a:ln w="9525" cap="flat" cmpd="sng" algn="ctr">
            <a:solidFill>
              <a:schemeClr val="accent1">
                <a:alpha val="26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Oval 8.3 - Ps 32"/>
          <p:cNvSpPr/>
          <p:nvPr/>
        </p:nvSpPr>
        <p:spPr>
          <a:xfrm>
            <a:off x="8296275" y="2300605"/>
            <a:ext cx="745490" cy="368935"/>
          </a:xfrm>
          <a:prstGeom prst="ellipse">
            <a:avLst/>
          </a:prstGeom>
          <a:noFill/>
          <a:ln w="73025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16" name="Text Box - CTRL L"/>
          <p:cNvSpPr txBox="1"/>
          <p:nvPr/>
        </p:nvSpPr>
        <p:spPr>
          <a:xfrm>
            <a:off x="1975485" y="4309110"/>
            <a:ext cx="5581650" cy="64516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Press CTRL-L to add this verse to your verse list.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18" name="Oval 8.3 - Ps28"/>
          <p:cNvSpPr/>
          <p:nvPr/>
        </p:nvSpPr>
        <p:spPr>
          <a:xfrm>
            <a:off x="8241665" y="2312035"/>
            <a:ext cx="932815" cy="368935"/>
          </a:xfrm>
          <a:prstGeom prst="ellipse">
            <a:avLst/>
          </a:prstGeom>
          <a:noFill/>
          <a:ln w="73025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91440" y="0"/>
            <a:ext cx="11237301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21" name="Left Arrow Search"/>
          <p:cNvSpPr/>
          <p:nvPr/>
        </p:nvSpPr>
        <p:spPr>
          <a:xfrm>
            <a:off x="1623060" y="716915"/>
            <a:ext cx="3556635" cy="901700"/>
          </a:xfrm>
          <a:prstGeom prst="leftArrow">
            <a:avLst/>
          </a:prstGeom>
          <a:gradFill rotWithShape="0"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Search for the word “confess”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4" name="Left Arrow Add2List"/>
          <p:cNvSpPr/>
          <p:nvPr/>
        </p:nvSpPr>
        <p:spPr>
          <a:xfrm>
            <a:off x="2068830" y="2713990"/>
            <a:ext cx="5212080" cy="901700"/>
          </a:xfrm>
          <a:prstGeom prst="leftArrow">
            <a:avLst/>
          </a:prstGeom>
          <a:gradFill rotWithShape="0"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Right-click on the verse and add it to your list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1284564" cy="6858000"/>
          </a:xfrm>
          <a:prstGeom prst="rect">
            <a:avLst/>
          </a:prstGeom>
        </p:spPr>
      </p:pic>
      <p:sp>
        <p:nvSpPr>
          <p:cNvPr id="29" name="Oval 8.3 - Pict 22"/>
          <p:cNvSpPr/>
          <p:nvPr/>
        </p:nvSpPr>
        <p:spPr>
          <a:xfrm>
            <a:off x="698500" y="5372100"/>
            <a:ext cx="3141980" cy="368935"/>
          </a:xfrm>
          <a:prstGeom prst="ellipse">
            <a:avLst/>
          </a:prstGeom>
          <a:noFill/>
          <a:ln w="73025">
            <a:solidFill>
              <a:srgbClr val="FF0000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Text Box - RightClick"/>
          <p:cNvSpPr txBox="1"/>
          <p:nvPr/>
        </p:nvSpPr>
        <p:spPr>
          <a:xfrm>
            <a:off x="871855" y="3744595"/>
            <a:ext cx="30118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3200" b="1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Right-Click</a:t>
            </a:r>
            <a:endParaRPr lang="en-US" sz="3200" b="1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1221938" cy="6858000"/>
          </a:xfrm>
          <a:prstGeom prst="rect">
            <a:avLst/>
          </a:prstGeom>
        </p:spPr>
      </p:pic>
      <p:sp>
        <p:nvSpPr>
          <p:cNvPr id="32" name="Text Box - CTRL L"/>
          <p:cNvSpPr txBox="1"/>
          <p:nvPr/>
        </p:nvSpPr>
        <p:spPr>
          <a:xfrm>
            <a:off x="2068830" y="3182620"/>
            <a:ext cx="5581650" cy="92202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Highlight several verses and Right-Click to add the verses to your verse list. (or press CTRL-L)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1254171" cy="6858000"/>
          </a:xfrm>
          <a:prstGeom prst="rect">
            <a:avLst/>
          </a:prstGeom>
        </p:spPr>
      </p:pic>
      <p:sp>
        <p:nvSpPr>
          <p:cNvPr id="19" name="Finished"/>
          <p:cNvSpPr txBox="1"/>
          <p:nvPr/>
        </p:nvSpPr>
        <p:spPr>
          <a:xfrm>
            <a:off x="2107565" y="4450080"/>
            <a:ext cx="6807835" cy="119888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Now you have a list of verses for studying or for preaching!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can also copy these to Microsoft Word and print them to give them out to others.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1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500"/>
                            </p:stCondLst>
                            <p:childTnLst>
                              <p:par>
                                <p:cTn id="136" presetID="1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" presetID="11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1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bldLvl="0" animBg="1" build="allAtOnce"/>
      <p:bldP spid="27" grpId="0" bldLvl="0" animBg="1"/>
      <p:bldP spid="3" grpId="0"/>
      <p:bldP spid="33" grpId="0" animBg="1"/>
      <p:bldP spid="52" grpId="0" bldLvl="0" animBg="1"/>
      <p:bldP spid="4" grpId="0" bldLvl="0" animBg="1"/>
      <p:bldP spid="7" grpId="0" bldLvl="0" animBg="1"/>
      <p:bldP spid="8" grpId="0" bldLvl="0" animBg="1"/>
      <p:bldP spid="10" grpId="0" bldLvl="0" animBg="1"/>
      <p:bldP spid="12" grpId="0" bldLvl="0" animBg="1"/>
      <p:bldP spid="14" grpId="0" bldLvl="0" animBg="1"/>
      <p:bldP spid="16" grpId="0" bldLvl="0" animBg="1"/>
      <p:bldP spid="18" grpId="0" bldLvl="0" animBg="1"/>
      <p:bldP spid="29" grpId="0" bldLvl="0" animBg="1"/>
      <p:bldP spid="30" grpId="0"/>
      <p:bldP spid="32" grpId="0" bldLvl="0" animBg="1"/>
      <p:bldP spid="24" grpId="0" animBg="1"/>
      <p:bldP spid="21" grpId="0" animBg="1"/>
      <p:bldP spid="35" grpId="0" bldLvl="0" animBg="1"/>
      <p:bldP spid="36" grpId="0" bldLvl="0" animBg="1"/>
      <p:bldP spid="19" grpId="1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3723</Words>
  <Application>WPS Presentation</Application>
  <PresentationFormat>Widescreen</PresentationFormat>
  <Paragraphs>173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Arial</vt:lpstr>
      <vt:lpstr>SimSun</vt:lpstr>
      <vt:lpstr>Wingdings</vt:lpstr>
      <vt:lpstr>Microsoft YaHei</vt:lpstr>
      <vt:lpstr>Arial Unicode MS</vt:lpstr>
      <vt:lpstr>Calibri</vt:lpstr>
      <vt:lpstr>Green Color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Carp</dc:creator>
  <cp:lastModifiedBy>TIM</cp:lastModifiedBy>
  <cp:revision>149</cp:revision>
  <dcterms:created xsi:type="dcterms:W3CDTF">2018-08-08T15:18:00Z</dcterms:created>
  <dcterms:modified xsi:type="dcterms:W3CDTF">2018-08-13T16:29:03Z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