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9" r:id="rId5"/>
    <p:sldId id="260" r:id="rId6"/>
    <p:sldId id="270" r:id="rId7"/>
    <p:sldId id="261" r:id="rId8"/>
    <p:sldId id="262" r:id="rId9"/>
    <p:sldId id="266" r:id="rId10"/>
    <p:sldId id="263" r:id="rId11"/>
    <p:sldId id="265" r:id="rId12"/>
    <p:sldId id="268" r:id="rId13"/>
    <p:sldId id="267" r:id="rId14"/>
    <p:sldId id="269" r:id="rId15"/>
    <p:sldId id="271" r:id="rId16"/>
    <p:sldId id="272" r:id="rId17"/>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p:nvPr>
        </p:nvSpPr>
        <p:spPr/>
      </p:sp>
      <p:sp>
        <p:nvSpPr>
          <p:cNvPr id="3" name="Text Placeholder 2"/>
          <p:cNvSpPr/>
          <p:nvPr>
            <p:ph type="body"/>
          </p:nvPr>
        </p:nvSpPr>
        <p:spPr/>
        <p:txBody>
          <a:bodyPr/>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p:nvPr>
        </p:nvSpPr>
        <p:spPr/>
      </p:sp>
      <p:sp>
        <p:nvSpPr>
          <p:cNvPr id="3" name="Text Placeholder 2"/>
          <p:cNvSpPr/>
          <p:nvPr>
            <p:ph type="body"/>
          </p:nvPr>
        </p:nvSpPr>
        <p:spPr/>
        <p:txBody>
          <a:bodyPr/>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p:nvPr>
        </p:nvSpPr>
        <p:spPr/>
      </p:sp>
      <p:sp>
        <p:nvSpPr>
          <p:cNvPr id="3" name="Text Placeholder 2"/>
          <p:cNvSpPr/>
          <p:nvPr>
            <p:ph type="body"/>
          </p:nvPr>
        </p:nvSpPr>
        <p:spPr/>
        <p:txBody>
          <a:bodyPr/>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p:nvPr>
        </p:nvSpPr>
        <p:spPr/>
      </p:sp>
      <p:sp>
        <p:nvSpPr>
          <p:cNvPr id="3" name="Text Placeholder 2"/>
          <p:cNvSpPr/>
          <p:nvPr>
            <p:ph type="body"/>
          </p:nvPr>
        </p:nvSpPr>
        <p:spPr/>
        <p:txBody>
          <a:bodyPr/>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p:nvPr>
        </p:nvSpPr>
        <p:spPr/>
      </p:sp>
      <p:sp>
        <p:nvSpPr>
          <p:cNvPr id="3" name="Text Placeholder 2"/>
          <p:cNvSpPr/>
          <p:nvPr>
            <p:ph type="body"/>
          </p:nvPr>
        </p:nvSpPr>
        <p:spPr/>
        <p:txBody>
          <a:bodyPr/>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p:nvPr>
        </p:nvSpPr>
        <p:spPr/>
      </p:sp>
      <p:sp>
        <p:nvSpPr>
          <p:cNvPr id="3" name="Text Placeholder 2"/>
          <p:cNvSpPr/>
          <p:nvPr>
            <p:ph type="body"/>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p:nvPr>
        </p:nvSpPr>
        <p:spPr/>
      </p:sp>
      <p:sp>
        <p:nvSpPr>
          <p:cNvPr id="3" name="Text Placeholder 2"/>
          <p:cNvSpPr/>
          <p:nvPr>
            <p:ph type="body"/>
          </p:nvPr>
        </p:nvSpPr>
        <p:spPr/>
        <p:txBody>
          <a:bodyPr/>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p:nvPr>
        </p:nvSpPr>
        <p:spPr/>
      </p:sp>
      <p:sp>
        <p:nvSpPr>
          <p:cNvPr id="3" name="Text Placeholder 2"/>
          <p:cNvSpPr/>
          <p:nvPr>
            <p:ph type="body"/>
          </p:nvPr>
        </p:nvSpPr>
        <p:spPr/>
        <p:txBody>
          <a:bodyPr/>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p:nvPr>
        </p:nvSpPr>
        <p:spPr/>
      </p:sp>
      <p:sp>
        <p:nvSpPr>
          <p:cNvPr id="3" name="Text Placeholder 2"/>
          <p:cNvSpPr/>
          <p:nvPr>
            <p:ph type="body"/>
          </p:nvPr>
        </p:nvSpPr>
        <p:spPr/>
        <p:txBody>
          <a:bodyPr/>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p:nvPr>
        </p:nvSpPr>
        <p:spPr/>
      </p:sp>
      <p:sp>
        <p:nvSpPr>
          <p:cNvPr id="3" name="Text Placeholder 2"/>
          <p:cNvSpPr/>
          <p:nvPr>
            <p:ph type="body"/>
          </p:nvPr>
        </p:nvSpPr>
        <p:spPr/>
        <p:txBody>
          <a:bodyPr/>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p:nvPr>
        </p:nvSpPr>
        <p:spPr/>
      </p:sp>
      <p:sp>
        <p:nvSpPr>
          <p:cNvPr id="3" name="Text Placeholder 2"/>
          <p:cNvSpPr/>
          <p:nvPr>
            <p:ph type="body"/>
          </p:nvPr>
        </p:nvSpPr>
        <p:spPr/>
        <p:txBody>
          <a:bodyPr/>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p:nvPr>
        </p:nvSpPr>
        <p:spPr/>
      </p:sp>
      <p:sp>
        <p:nvSpPr>
          <p:cNvPr id="3" name="Text Placeholder 2"/>
          <p:cNvSpPr/>
          <p:nvPr>
            <p:ph type="body"/>
          </p:nvPr>
        </p:nvSpPr>
        <p:spPr/>
        <p:txBody>
          <a:bodyPr/>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p:nvPr>
        </p:nvSpPr>
        <p:spPr/>
      </p:sp>
      <p:sp>
        <p:nvSpPr>
          <p:cNvPr id="3" name="Text Placeholder 2"/>
          <p:cNvSpPr/>
          <p:nvPr>
            <p:ph type="body"/>
          </p:nvPr>
        </p:nvSpPr>
        <p:spPr/>
        <p:txBody>
          <a:bodyPr/>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p:nvPr>
        </p:nvSpPr>
        <p:spPr/>
      </p:sp>
      <p:sp>
        <p:nvSpPr>
          <p:cNvPr id="3" name="Text Placeholder 2"/>
          <p:cNvSpPr/>
          <p:nvPr>
            <p:ph type="body"/>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0.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0.xml"/><Relationship Id="rId2" Type="http://schemas.openxmlformats.org/officeDocument/2006/relationships/image" Target="../media/image14.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0.xml"/><Relationship Id="rId2" Type="http://schemas.openxmlformats.org/officeDocument/2006/relationships/image" Target="../media/image15.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0.xml"/><Relationship Id="rId2" Type="http://schemas.openxmlformats.org/officeDocument/2006/relationships/image" Target="../media/image16.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0.xml"/><Relationship Id="rId2" Type="http://schemas.openxmlformats.org/officeDocument/2006/relationships/image" Target="../media/image17.pn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4.xml"/><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0.xml"/><Relationship Id="rId2" Type="http://schemas.openxmlformats.org/officeDocument/2006/relationships/image" Target="../media/image11.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0.xml"/><Relationship Id="rId2" Type="http://schemas.openxmlformats.org/officeDocument/2006/relationships/image" Target="../media/image12.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4.xml"/><Relationship Id="rId2" Type="http://schemas.openxmlformats.org/officeDocument/2006/relationships/image" Target="../media/image12.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0.xml"/><Relationship Id="rId2" Type="http://schemas.openxmlformats.org/officeDocument/2006/relationships/image" Target="../media/image12.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0.xml"/><Relationship Id="rId2" Type="http://schemas.openxmlformats.org/officeDocument/2006/relationships/image" Target="../media/image13.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Title"/>
          <p:cNvSpPr txBox="1"/>
          <p:nvPr/>
        </p:nvSpPr>
        <p:spPr>
          <a:xfrm>
            <a:off x="173489" y="121800"/>
            <a:ext cx="11361420" cy="911225"/>
          </a:xfrm>
          <a:prstGeom prst="rect">
            <a:avLst/>
          </a:prstGeom>
          <a:noFill/>
        </p:spPr>
        <p:txBody>
          <a:bodyPr wrap="none" rtlCol="0">
            <a:spAutoFit/>
            <a:scene3d>
              <a:camera prst="orthographicFront"/>
              <a:lightRig rig="threePt" dir="t"/>
            </a:scene3d>
          </a:bodyPr>
          <a:p>
            <a:r>
              <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rPr>
              <a:t>Gods and goddesses of Mesopotamia</a:t>
            </a:r>
            <a:endPar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endParaRPr>
          </a:p>
        </p:txBody>
      </p:sp>
      <p:grpSp>
        <p:nvGrpSpPr>
          <p:cNvPr id="3" name="Timeline"/>
          <p:cNvGrpSpPr/>
          <p:nvPr/>
        </p:nvGrpSpPr>
        <p:grpSpPr>
          <a:xfrm>
            <a:off x="203939" y="5829469"/>
            <a:ext cx="11735063" cy="1075052"/>
            <a:chOff x="1440" y="4022"/>
            <a:chExt cx="11736" cy="1271"/>
          </a:xfrm>
        </p:grpSpPr>
        <p:sp>
          <p:nvSpPr>
            <p:cNvPr id="7" name="Abraham Text"/>
            <p:cNvSpPr txBox="1"/>
            <p:nvPr/>
          </p:nvSpPr>
          <p:spPr>
            <a:xfrm>
              <a:off x="4683" y="402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Abraham</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2,000 BC</a:t>
              </a:r>
              <a:endParaRPr lang="en-US" sz="1330" b="1">
                <a:solidFill>
                  <a:schemeClr val="bg1"/>
                </a:solidFill>
              </a:endParaRPr>
            </a:p>
          </p:txBody>
        </p:sp>
        <p:sp>
          <p:nvSpPr>
            <p:cNvPr id="9" name="Noah Text"/>
            <p:cNvSpPr txBox="1"/>
            <p:nvPr/>
          </p:nvSpPr>
          <p:spPr>
            <a:xfrm>
              <a:off x="2749" y="403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Noah</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3,000 BC</a:t>
              </a:r>
              <a:endParaRPr lang="en-US" sz="1330" b="1">
                <a:solidFill>
                  <a:schemeClr val="bg1"/>
                </a:solidFill>
              </a:endParaRPr>
            </a:p>
          </p:txBody>
        </p:sp>
        <p:sp>
          <p:nvSpPr>
            <p:cNvPr id="13" name="King David Text"/>
            <p:cNvSpPr txBox="1"/>
            <p:nvPr/>
          </p:nvSpPr>
          <p:spPr>
            <a:xfrm>
              <a:off x="6618" y="4032"/>
              <a:ext cx="1332" cy="833"/>
            </a:xfrm>
            <a:prstGeom prst="rect">
              <a:avLst/>
            </a:prstGeom>
            <a:noFill/>
          </p:spPr>
          <p:txBody>
            <a:bodyPr wrap="square" rtlCol="0">
              <a:spAutoFit/>
            </a:bodyPr>
            <a:p>
              <a:pPr algn="ctr"/>
              <a:r>
                <a:rPr lang="en-US" sz="1330" b="1">
                  <a:solidFill>
                    <a:schemeClr val="bg1"/>
                  </a:solidFill>
                </a:rPr>
                <a:t>King David</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BC</a:t>
              </a:r>
              <a:endParaRPr lang="en-US" sz="1330" b="1">
                <a:solidFill>
                  <a:schemeClr val="bg1"/>
                </a:solidFill>
              </a:endParaRPr>
            </a:p>
          </p:txBody>
        </p:sp>
        <p:sp>
          <p:nvSpPr>
            <p:cNvPr id="3076" name="Timeline"/>
            <p:cNvSpPr/>
            <p:nvPr/>
          </p:nvSpPr>
          <p:spPr>
            <a:xfrm>
              <a:off x="1553" y="4394"/>
              <a:ext cx="11520" cy="72"/>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sz="2400">
                <a:latin typeface="Arial" panose="020B0604020202020204" pitchFamily="34" charset="0"/>
              </a:endParaRPr>
            </a:p>
          </p:txBody>
        </p:sp>
        <p:grpSp>
          <p:nvGrpSpPr>
            <p:cNvPr id="3078" name="Noah &amp; Abraham"/>
            <p:cNvGrpSpPr/>
            <p:nvPr/>
          </p:nvGrpSpPr>
          <p:grpSpPr>
            <a:xfrm>
              <a:off x="3358" y="4323"/>
              <a:ext cx="2140" cy="215"/>
              <a:chOff x="1325" y="1729"/>
              <a:chExt cx="856" cy="86"/>
            </a:xfrm>
          </p:grpSpPr>
          <p:sp>
            <p:nvSpPr>
              <p:cNvPr id="19"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grpSp>
        <p:sp>
          <p:nvSpPr>
            <p:cNvPr id="3084" name="Today - 2000AD"/>
            <p:cNvSpPr/>
            <p:nvPr/>
          </p:nvSpPr>
          <p:spPr>
            <a:xfrm>
              <a:off x="1296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Today</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2,000 AD</a:t>
              </a:r>
              <a:endParaRPr lang="en-US" altLang="x-none" sz="1330" b="1" dirty="0" err="1">
                <a:solidFill>
                  <a:srgbClr val="FFFFFF"/>
                </a:solidFill>
                <a:latin typeface="Arial" panose="020B0604020202020204" pitchFamily="34" charset="0"/>
              </a:endParaRPr>
            </a:p>
          </p:txBody>
        </p:sp>
        <p:sp>
          <p:nvSpPr>
            <p:cNvPr id="3085" name="Adam - 4000BC"/>
            <p:cNvSpPr/>
            <p:nvPr/>
          </p:nvSpPr>
          <p:spPr>
            <a:xfrm>
              <a:off x="144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Adam</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4,000 BC</a:t>
              </a:r>
              <a:endParaRPr lang="en-US" altLang="x-none" sz="1330" b="1" dirty="0" err="1">
                <a:solidFill>
                  <a:srgbClr val="FFFFFF"/>
                </a:solidFill>
                <a:latin typeface="Arial" panose="020B0604020202020204" pitchFamily="34" charset="0"/>
              </a:endParaRPr>
            </a:p>
          </p:txBody>
        </p:sp>
        <p:sp>
          <p:nvSpPr>
            <p:cNvPr id="23" name="*David - 1000BC"/>
            <p:cNvSpPr/>
            <p:nvPr/>
          </p:nvSpPr>
          <p:spPr>
            <a:xfrm>
              <a:off x="7200" y="4320"/>
              <a:ext cx="216" cy="216"/>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nvGrpSpPr>
            <p:cNvPr id="27" name="Christ &amp; Crusades"/>
            <p:cNvGrpSpPr/>
            <p:nvPr/>
          </p:nvGrpSpPr>
          <p:grpSpPr>
            <a:xfrm>
              <a:off x="9131" y="4320"/>
              <a:ext cx="2131" cy="216"/>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29"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131869" tIns="86027" rIns="131869" bIns="71928" anchor="ctr"/>
              <a:p>
                <a:pPr algn="ctr" hangingPunct="0"/>
                <a:endParaRPr lang="en-US" altLang="x-none" sz="1600" b="1" dirty="0" err="1">
                  <a:solidFill>
                    <a:srgbClr val="FFFFFF"/>
                  </a:solidFill>
                  <a:latin typeface="Arial" panose="020B0604020202020204" pitchFamily="34" charset="0"/>
                </a:endParaRPr>
              </a:p>
            </p:txBody>
          </p:sp>
        </p:grpSp>
        <p:sp>
          <p:nvSpPr>
            <p:cNvPr id="33" name="*Christ - 0"/>
            <p:cNvSpPr txBox="1"/>
            <p:nvPr/>
          </p:nvSpPr>
          <p:spPr>
            <a:xfrm>
              <a:off x="8490" y="4022"/>
              <a:ext cx="1488" cy="833"/>
            </a:xfrm>
            <a:prstGeom prst="rect">
              <a:avLst/>
            </a:prstGeom>
            <a:noFill/>
          </p:spPr>
          <p:txBody>
            <a:bodyPr wrap="square" rtlCol="0">
              <a:spAutoFit/>
            </a:bodyPr>
            <a:p>
              <a:pPr algn="ctr"/>
              <a:r>
                <a:rPr lang="en-US" sz="1330" b="1">
                  <a:solidFill>
                    <a:schemeClr val="bg1"/>
                  </a:solidFill>
                </a:rPr>
                <a:t>Jesus Christ</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0 BC</a:t>
              </a:r>
              <a:endParaRPr lang="en-US" sz="1330" b="1">
                <a:solidFill>
                  <a:schemeClr val="bg1"/>
                </a:solidFill>
              </a:endParaRPr>
            </a:p>
          </p:txBody>
        </p:sp>
        <p:sp>
          <p:nvSpPr>
            <p:cNvPr id="35" name="*Crusades - 1000AD"/>
            <p:cNvSpPr txBox="1"/>
            <p:nvPr/>
          </p:nvSpPr>
          <p:spPr>
            <a:xfrm>
              <a:off x="10557" y="4022"/>
              <a:ext cx="1198" cy="833"/>
            </a:xfrm>
            <a:prstGeom prst="rect">
              <a:avLst/>
            </a:prstGeom>
            <a:noFill/>
          </p:spPr>
          <p:txBody>
            <a:bodyPr wrap="square" rtlCol="0">
              <a:spAutoFit/>
            </a:bodyPr>
            <a:p>
              <a:pPr algn="ctr"/>
              <a:r>
                <a:rPr lang="en-US" sz="1330" b="1">
                  <a:solidFill>
                    <a:schemeClr val="bg1"/>
                  </a:solidFill>
                </a:rPr>
                <a:t>Crusades</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AD</a:t>
              </a:r>
              <a:endParaRPr lang="en-US" sz="1330" b="1">
                <a:solidFill>
                  <a:schemeClr val="bg1"/>
                </a:solidFill>
              </a:endParaRPr>
            </a:p>
          </p:txBody>
        </p:sp>
        <p:grpSp>
          <p:nvGrpSpPr>
            <p:cNvPr id="36" name="Subdivisions"/>
            <p:cNvGrpSpPr/>
            <p:nvPr/>
          </p:nvGrpSpPr>
          <p:grpSpPr>
            <a:xfrm>
              <a:off x="2452" y="4353"/>
              <a:ext cx="9718" cy="158"/>
              <a:chOff x="2452" y="4353"/>
              <a:chExt cx="9718" cy="158"/>
            </a:xfrm>
          </p:grpSpPr>
          <p:sp>
            <p:nvSpPr>
              <p:cNvPr id="37" name="Isosceles Triangle 3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8" name="Isosceles Triangle 3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9" name="Isosceles Triangle 3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0" name="Isosceles Triangle 3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1" name="Isosceles Triangle 4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2" name="Isosceles Triangle 4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sp>
          <p:nvSpPr>
            <p:cNvPr id="43" name="*Enoch - 3500BC"/>
            <p:cNvSpPr txBox="1"/>
            <p:nvPr/>
          </p:nvSpPr>
          <p:spPr>
            <a:xfrm>
              <a:off x="1699" y="470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Enoch</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3,500 BC</a:t>
              </a:r>
              <a:endParaRPr lang="en-US" sz="1330"/>
            </a:p>
          </p:txBody>
        </p:sp>
        <p:sp>
          <p:nvSpPr>
            <p:cNvPr id="44" name="*Flood - 2500BC"/>
            <p:cNvSpPr txBox="1"/>
            <p:nvPr/>
          </p:nvSpPr>
          <p:spPr>
            <a:xfrm>
              <a:off x="3592" y="469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Flood</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2,500 BC</a:t>
              </a:r>
              <a:endParaRPr lang="en-US" sz="1330"/>
            </a:p>
          </p:txBody>
        </p:sp>
        <p:sp>
          <p:nvSpPr>
            <p:cNvPr id="45" name="*Moses - 1500BC"/>
            <p:cNvSpPr txBox="1"/>
            <p:nvPr/>
          </p:nvSpPr>
          <p:spPr>
            <a:xfrm>
              <a:off x="5542" y="468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Moses</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BC</a:t>
              </a:r>
              <a:endParaRPr lang="en-US" sz="1330"/>
            </a:p>
          </p:txBody>
        </p:sp>
        <p:sp>
          <p:nvSpPr>
            <p:cNvPr id="46" name="*Hagai Sophia - 500AD"/>
            <p:cNvSpPr txBox="1"/>
            <p:nvPr/>
          </p:nvSpPr>
          <p:spPr>
            <a:xfrm>
              <a:off x="9359" y="466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Hagai Sophia</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500 AD</a:t>
              </a:r>
              <a:endParaRPr lang="en-US" sz="1330"/>
            </a:p>
          </p:txBody>
        </p:sp>
        <p:sp>
          <p:nvSpPr>
            <p:cNvPr id="47" name="Text Box 46"/>
            <p:cNvSpPr txBox="1"/>
            <p:nvPr/>
          </p:nvSpPr>
          <p:spPr>
            <a:xfrm>
              <a:off x="11283" y="465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Reformation</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AD</a:t>
              </a:r>
              <a:endParaRPr lang="en-US" sz="1330"/>
            </a:p>
          </p:txBody>
        </p:sp>
      </p:grpSp>
      <p:sp>
        <p:nvSpPr>
          <p:cNvPr id="48" name="*Date"/>
          <p:cNvSpPr/>
          <p:nvPr/>
        </p:nvSpPr>
        <p:spPr>
          <a:xfrm>
            <a:off x="3543425" y="5572336"/>
            <a:ext cx="240216" cy="644523"/>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6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61" name="godslist"/>
          <p:cNvSpPr txBox="1"/>
          <p:nvPr/>
        </p:nvSpPr>
        <p:spPr>
          <a:xfrm>
            <a:off x="1796098" y="1294765"/>
            <a:ext cx="1650365" cy="2061210"/>
          </a:xfrm>
          <a:prstGeom prst="rect">
            <a:avLst/>
          </a:prstGeom>
          <a:noFill/>
        </p:spPr>
        <p:txBody>
          <a:bodyPr wrap="none" rtlCol="0">
            <a:spAutoFit/>
            <a:scene3d>
              <a:camera prst="orthographicFront"/>
              <a:lightRig rig="threePt" dir="t"/>
            </a:scene3d>
          </a:bodyPr>
          <a:p>
            <a:pPr algn="l"/>
            <a:r>
              <a:rPr lang="en-US" sz="3200">
                <a:ln w="9525" cmpd="sng">
                  <a:solidFill>
                    <a:schemeClr val="bg1"/>
                  </a:solidFill>
                  <a:prstDash val="solid"/>
                </a:ln>
                <a:solidFill>
                  <a:schemeClr val="bg1"/>
                </a:solidFill>
                <a:effectLst>
                  <a:glow rad="38100">
                    <a:schemeClr val="accent1">
                      <a:alpha val="40000"/>
                    </a:schemeClr>
                  </a:glow>
                  <a:outerShdw blurRad="50800" dist="38100" dir="2700000" algn="tl" rotWithShape="0">
                    <a:prstClr val="black">
                      <a:alpha val="40000"/>
                    </a:prstClr>
                  </a:outerShdw>
                </a:effectLst>
                <a:latin typeface="Palatino Linotype" panose="02040502050505030304" charset="0"/>
              </a:rPr>
              <a:t>Tiamat</a:t>
            </a:r>
            <a:endParaRPr lang="en-US" sz="3200">
              <a:ln w="9525" cmpd="sng">
                <a:solidFill>
                  <a:schemeClr val="bg1"/>
                </a:solidFill>
                <a:prstDash val="solid"/>
              </a:ln>
              <a:solidFill>
                <a:schemeClr val="bg1"/>
              </a:solidFill>
              <a:effectLst>
                <a:glow rad="38100">
                  <a:schemeClr val="accent1">
                    <a:alpha val="40000"/>
                  </a:schemeClr>
                </a:glow>
                <a:outerShdw blurRad="50800" dist="38100" dir="2700000" algn="tl" rotWithShape="0">
                  <a:prstClr val="black">
                    <a:alpha val="40000"/>
                  </a:prstClr>
                </a:outerShdw>
              </a:effectLst>
              <a:latin typeface="Palatino Linotype" panose="02040502050505030304" charset="0"/>
            </a:endParaRPr>
          </a:p>
          <a:p>
            <a:pPr algn="l"/>
            <a:r>
              <a:rPr lang="en-US" sz="3200">
                <a:ln w="9525" cmpd="sng">
                  <a:solidFill>
                    <a:schemeClr val="bg1"/>
                  </a:solidFill>
                  <a:prstDash val="solid"/>
                </a:ln>
                <a:solidFill>
                  <a:schemeClr val="bg1"/>
                </a:solidFill>
                <a:effectLst>
                  <a:glow rad="38100">
                    <a:schemeClr val="accent1">
                      <a:alpha val="40000"/>
                    </a:schemeClr>
                  </a:glow>
                  <a:outerShdw blurRad="50800" dist="38100" dir="2700000" algn="tl" rotWithShape="0">
                    <a:prstClr val="black">
                      <a:alpha val="40000"/>
                    </a:prstClr>
                  </a:outerShdw>
                </a:effectLst>
                <a:latin typeface="Palatino Linotype" panose="02040502050505030304" charset="0"/>
              </a:rPr>
              <a:t>Marduk</a:t>
            </a:r>
            <a:endParaRPr lang="en-US" sz="3200">
              <a:ln w="9525" cmpd="sng">
                <a:solidFill>
                  <a:schemeClr val="bg1"/>
                </a:solidFill>
                <a:prstDash val="solid"/>
              </a:ln>
              <a:solidFill>
                <a:schemeClr val="bg1"/>
              </a:solidFill>
              <a:effectLst>
                <a:glow rad="38100">
                  <a:schemeClr val="accent1">
                    <a:alpha val="40000"/>
                  </a:schemeClr>
                </a:glow>
                <a:outerShdw blurRad="50800" dist="38100" dir="2700000" algn="tl" rotWithShape="0">
                  <a:prstClr val="black">
                    <a:alpha val="40000"/>
                  </a:prstClr>
                </a:outerShdw>
              </a:effectLst>
              <a:latin typeface="Palatino Linotype" panose="02040502050505030304" charset="0"/>
            </a:endParaRPr>
          </a:p>
          <a:p>
            <a:pPr algn="l"/>
            <a:r>
              <a:rPr lang="en-US" sz="3200">
                <a:ln w="9525" cmpd="sng">
                  <a:solidFill>
                    <a:schemeClr val="bg1"/>
                  </a:solidFill>
                  <a:prstDash val="solid"/>
                </a:ln>
                <a:solidFill>
                  <a:schemeClr val="bg1"/>
                </a:solidFill>
                <a:effectLst>
                  <a:glow rad="38100">
                    <a:schemeClr val="accent1">
                      <a:alpha val="40000"/>
                    </a:schemeClr>
                  </a:glow>
                  <a:outerShdw blurRad="50800" dist="38100" dir="2700000" algn="tl" rotWithShape="0">
                    <a:prstClr val="black">
                      <a:alpha val="40000"/>
                    </a:prstClr>
                  </a:outerShdw>
                </a:effectLst>
                <a:latin typeface="Palatino Linotype" panose="02040502050505030304" charset="0"/>
              </a:rPr>
              <a:t>Sin</a:t>
            </a:r>
            <a:endParaRPr lang="en-US" sz="3200">
              <a:ln w="9525" cmpd="sng">
                <a:solidFill>
                  <a:schemeClr val="bg1"/>
                </a:solidFill>
                <a:prstDash val="solid"/>
              </a:ln>
              <a:solidFill>
                <a:schemeClr val="bg1"/>
              </a:solidFill>
              <a:effectLst>
                <a:glow rad="38100">
                  <a:schemeClr val="accent1">
                    <a:alpha val="40000"/>
                  </a:schemeClr>
                </a:glow>
                <a:outerShdw blurRad="50800" dist="38100" dir="2700000" algn="tl" rotWithShape="0">
                  <a:prstClr val="black">
                    <a:alpha val="40000"/>
                  </a:prstClr>
                </a:outerShdw>
              </a:effectLst>
              <a:latin typeface="Palatino Linotype" panose="02040502050505030304" charset="0"/>
            </a:endParaRPr>
          </a:p>
          <a:p>
            <a:pPr algn="l"/>
            <a:endParaRPr lang="en-US" sz="3200">
              <a:ln w="9525" cmpd="sng">
                <a:solidFill>
                  <a:schemeClr val="bg1"/>
                </a:solidFill>
                <a:prstDash val="solid"/>
              </a:ln>
              <a:solidFill>
                <a:schemeClr val="bg1"/>
              </a:solidFill>
              <a:effectLst>
                <a:glow rad="38100">
                  <a:schemeClr val="accent1">
                    <a:alpha val="40000"/>
                  </a:schemeClr>
                </a:glow>
                <a:outerShdw blurRad="50800" dist="38100" dir="2700000" algn="tl" rotWithShape="0">
                  <a:prstClr val="black">
                    <a:alpha val="40000"/>
                  </a:prstClr>
                </a:outerShdw>
              </a:effectLst>
              <a:latin typeface="Palatino Linotype" panose="02040502050505030304" charset="0"/>
            </a:endParaRPr>
          </a:p>
        </p:txBody>
      </p:sp>
      <p:pic>
        <p:nvPicPr>
          <p:cNvPr id="60" name="Tiamat"/>
          <p:cNvPicPr>
            <a:picLocks noChangeAspect="1"/>
          </p:cNvPicPr>
          <p:nvPr>
            <p:ph/>
          </p:nvPr>
        </p:nvPicPr>
        <p:blipFill>
          <a:blip r:embed="rId2"/>
          <a:stretch>
            <a:fillRect/>
          </a:stretch>
        </p:blipFill>
        <p:spPr>
          <a:xfrm>
            <a:off x="4641850" y="1139190"/>
            <a:ext cx="7193915" cy="3923665"/>
          </a:xfrm>
          <a:prstGeom prst="rect">
            <a:avLst/>
          </a:prstGeom>
          <a:ln w="25400">
            <a:solidFill>
              <a:schemeClr val="bg1"/>
            </a:solidFill>
          </a:ln>
          <a:effectLst>
            <a:outerShdw blurRad="50800" dist="38100" dir="2700000" algn="tl" rotWithShape="0">
              <a:prstClr val="black">
                <a:alpha val="40000"/>
              </a:prstClr>
            </a:outerShdw>
          </a:effectLst>
        </p:spPr>
      </p:pic>
      <p:pic>
        <p:nvPicPr>
          <p:cNvPr id="62" name="Marduk"/>
          <p:cNvPicPr>
            <a:picLocks noChangeAspect="1"/>
          </p:cNvPicPr>
          <p:nvPr/>
        </p:nvPicPr>
        <p:blipFill>
          <a:blip r:embed="rId3"/>
          <a:stretch>
            <a:fillRect/>
          </a:stretch>
        </p:blipFill>
        <p:spPr>
          <a:xfrm>
            <a:off x="7066915" y="874395"/>
            <a:ext cx="3317875" cy="5076825"/>
          </a:xfrm>
          <a:prstGeom prst="rect">
            <a:avLst/>
          </a:prstGeom>
          <a:ln w="25400">
            <a:solidFill>
              <a:schemeClr val="bg1"/>
            </a:solidFill>
          </a:ln>
          <a:effectLst>
            <a:outerShdw blurRad="50800" dist="38100" dir="2700000" algn="tl" rotWithShape="0">
              <a:prstClr val="black">
                <a:alpha val="40000"/>
              </a:prstClr>
            </a:outerShdw>
          </a:effectLst>
        </p:spPr>
      </p:pic>
      <p:pic>
        <p:nvPicPr>
          <p:cNvPr id="64" name="Sin"/>
          <p:cNvPicPr>
            <a:picLocks noChangeAspect="1"/>
          </p:cNvPicPr>
          <p:nvPr/>
        </p:nvPicPr>
        <p:blipFill>
          <a:blip r:embed="rId4"/>
          <a:stretch>
            <a:fillRect/>
          </a:stretch>
        </p:blipFill>
        <p:spPr>
          <a:xfrm>
            <a:off x="4133850" y="2014855"/>
            <a:ext cx="7214235" cy="3822700"/>
          </a:xfrm>
          <a:prstGeom prst="rect">
            <a:avLst/>
          </a:prstGeom>
          <a:ln w="25400">
            <a:solidFill>
              <a:schemeClr val="bg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3" nodeType="clickEffect">
                                  <p:stCondLst>
                                    <p:cond delay="50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1">
                                            <p:txEl>
                                              <p:pRg st="0" end="0"/>
                                            </p:txEl>
                                          </p:spTgt>
                                        </p:tgtEl>
                                        <p:attrNameLst>
                                          <p:attrName>style.visibility</p:attrName>
                                        </p:attrNameLst>
                                      </p:cBhvr>
                                      <p:to>
                                        <p:strVal val="visible"/>
                                      </p:to>
                                    </p:set>
                                    <p:animEffect transition="in" filter="fade">
                                      <p:cBhvr>
                                        <p:cTn id="13" dur="500"/>
                                        <p:tgtEl>
                                          <p:spTgt spid="61">
                                            <p:txEl>
                                              <p:pRg st="0" end="0"/>
                                            </p:txEl>
                                          </p:spTgt>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
                                            <p:txEl>
                                              <p:pRg st="1" end="1"/>
                                            </p:txEl>
                                          </p:spTgt>
                                        </p:tgtEl>
                                        <p:attrNameLst>
                                          <p:attrName>style.visibility</p:attrName>
                                        </p:attrNameLst>
                                      </p:cBhvr>
                                      <p:to>
                                        <p:strVal val="visible"/>
                                      </p:to>
                                    </p:set>
                                    <p:animEffect transition="in" filter="fade">
                                      <p:cBhvr>
                                        <p:cTn id="22" dur="500"/>
                                        <p:tgtEl>
                                          <p:spTgt spid="61">
                                            <p:txEl>
                                              <p:pRg st="1" end="1"/>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fade">
                                      <p:cBhvr>
                                        <p:cTn id="26" dur="500"/>
                                        <p:tgtEl>
                                          <p:spTgt spid="6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1">
                                            <p:txEl>
                                              <p:pRg st="2" end="2"/>
                                            </p:txEl>
                                          </p:spTgt>
                                        </p:tgtEl>
                                        <p:attrNameLst>
                                          <p:attrName>style.visibility</p:attrName>
                                        </p:attrNameLst>
                                      </p:cBhvr>
                                      <p:to>
                                        <p:strVal val="visible"/>
                                      </p:to>
                                    </p:set>
                                    <p:animEffect transition="in" filter="fade">
                                      <p:cBhvr>
                                        <p:cTn id="31" dur="500"/>
                                        <p:tgtEl>
                                          <p:spTgt spid="61">
                                            <p:txEl>
                                              <p:pRg st="2" end="2"/>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fade">
                                      <p:cBhvr>
                                        <p:cTn id="3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8" grpId="3"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Title"/>
          <p:cNvSpPr txBox="1"/>
          <p:nvPr/>
        </p:nvSpPr>
        <p:spPr>
          <a:xfrm>
            <a:off x="173489" y="121800"/>
            <a:ext cx="7039610" cy="911225"/>
          </a:xfrm>
          <a:prstGeom prst="rect">
            <a:avLst/>
          </a:prstGeom>
          <a:noFill/>
        </p:spPr>
        <p:txBody>
          <a:bodyPr wrap="none" rtlCol="0">
            <a:spAutoFit/>
            <a:scene3d>
              <a:camera prst="orthographicFront"/>
              <a:lightRig rig="threePt" dir="t"/>
            </a:scene3d>
          </a:bodyPr>
          <a:p>
            <a:r>
              <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rPr>
              <a:t>Heresies in the Church</a:t>
            </a:r>
            <a:endPar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endParaRPr>
          </a:p>
        </p:txBody>
      </p:sp>
      <p:grpSp>
        <p:nvGrpSpPr>
          <p:cNvPr id="3" name="Timeline"/>
          <p:cNvGrpSpPr/>
          <p:nvPr/>
        </p:nvGrpSpPr>
        <p:grpSpPr>
          <a:xfrm>
            <a:off x="203939" y="5829469"/>
            <a:ext cx="11735063" cy="1075052"/>
            <a:chOff x="1440" y="4022"/>
            <a:chExt cx="11736" cy="1271"/>
          </a:xfrm>
        </p:grpSpPr>
        <p:sp>
          <p:nvSpPr>
            <p:cNvPr id="7" name="Abraham Text"/>
            <p:cNvSpPr txBox="1"/>
            <p:nvPr/>
          </p:nvSpPr>
          <p:spPr>
            <a:xfrm>
              <a:off x="4683" y="402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Abraham</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2,000 BC</a:t>
              </a:r>
              <a:endParaRPr lang="en-US" sz="1330" b="1">
                <a:solidFill>
                  <a:schemeClr val="bg1"/>
                </a:solidFill>
              </a:endParaRPr>
            </a:p>
          </p:txBody>
        </p:sp>
        <p:sp>
          <p:nvSpPr>
            <p:cNvPr id="9" name="Noah Text"/>
            <p:cNvSpPr txBox="1"/>
            <p:nvPr/>
          </p:nvSpPr>
          <p:spPr>
            <a:xfrm>
              <a:off x="2749" y="403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Noah</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3,000 BC</a:t>
              </a:r>
              <a:endParaRPr lang="en-US" sz="1330" b="1">
                <a:solidFill>
                  <a:schemeClr val="bg1"/>
                </a:solidFill>
              </a:endParaRPr>
            </a:p>
          </p:txBody>
        </p:sp>
        <p:sp>
          <p:nvSpPr>
            <p:cNvPr id="13" name="King David Text"/>
            <p:cNvSpPr txBox="1"/>
            <p:nvPr/>
          </p:nvSpPr>
          <p:spPr>
            <a:xfrm>
              <a:off x="6618" y="4032"/>
              <a:ext cx="1332" cy="833"/>
            </a:xfrm>
            <a:prstGeom prst="rect">
              <a:avLst/>
            </a:prstGeom>
            <a:noFill/>
          </p:spPr>
          <p:txBody>
            <a:bodyPr wrap="square" rtlCol="0">
              <a:spAutoFit/>
            </a:bodyPr>
            <a:p>
              <a:pPr algn="ctr"/>
              <a:r>
                <a:rPr lang="en-US" sz="1330" b="1">
                  <a:solidFill>
                    <a:schemeClr val="bg1"/>
                  </a:solidFill>
                </a:rPr>
                <a:t>King David</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BC</a:t>
              </a:r>
              <a:endParaRPr lang="en-US" sz="1330" b="1">
                <a:solidFill>
                  <a:schemeClr val="bg1"/>
                </a:solidFill>
              </a:endParaRPr>
            </a:p>
          </p:txBody>
        </p:sp>
        <p:sp>
          <p:nvSpPr>
            <p:cNvPr id="3076" name="Timeline"/>
            <p:cNvSpPr/>
            <p:nvPr/>
          </p:nvSpPr>
          <p:spPr>
            <a:xfrm>
              <a:off x="1553" y="4394"/>
              <a:ext cx="11520" cy="72"/>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sz="2400">
                <a:latin typeface="Arial" panose="020B0604020202020204" pitchFamily="34" charset="0"/>
              </a:endParaRPr>
            </a:p>
          </p:txBody>
        </p:sp>
        <p:grpSp>
          <p:nvGrpSpPr>
            <p:cNvPr id="3078" name="Noah &amp; Abraham"/>
            <p:cNvGrpSpPr/>
            <p:nvPr/>
          </p:nvGrpSpPr>
          <p:grpSpPr>
            <a:xfrm>
              <a:off x="3358" y="4323"/>
              <a:ext cx="2140" cy="215"/>
              <a:chOff x="1325" y="1729"/>
              <a:chExt cx="856" cy="86"/>
            </a:xfrm>
          </p:grpSpPr>
          <p:sp>
            <p:nvSpPr>
              <p:cNvPr id="19"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grpSp>
        <p:sp>
          <p:nvSpPr>
            <p:cNvPr id="3084" name="Today - 2000AD"/>
            <p:cNvSpPr/>
            <p:nvPr/>
          </p:nvSpPr>
          <p:spPr>
            <a:xfrm>
              <a:off x="1296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Today</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2,000 AD</a:t>
              </a:r>
              <a:endParaRPr lang="en-US" altLang="x-none" sz="1330" b="1" dirty="0" err="1">
                <a:solidFill>
                  <a:srgbClr val="FFFFFF"/>
                </a:solidFill>
                <a:latin typeface="Arial" panose="020B0604020202020204" pitchFamily="34" charset="0"/>
              </a:endParaRPr>
            </a:p>
          </p:txBody>
        </p:sp>
        <p:sp>
          <p:nvSpPr>
            <p:cNvPr id="3085" name="Adam - 4000BC"/>
            <p:cNvSpPr/>
            <p:nvPr/>
          </p:nvSpPr>
          <p:spPr>
            <a:xfrm>
              <a:off x="144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Adam</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4,000 BC</a:t>
              </a:r>
              <a:endParaRPr lang="en-US" altLang="x-none" sz="1330" b="1" dirty="0" err="1">
                <a:solidFill>
                  <a:srgbClr val="FFFFFF"/>
                </a:solidFill>
                <a:latin typeface="Arial" panose="020B0604020202020204" pitchFamily="34" charset="0"/>
              </a:endParaRPr>
            </a:p>
          </p:txBody>
        </p:sp>
        <p:sp>
          <p:nvSpPr>
            <p:cNvPr id="23" name="*David - 1000BC"/>
            <p:cNvSpPr/>
            <p:nvPr/>
          </p:nvSpPr>
          <p:spPr>
            <a:xfrm>
              <a:off x="7200" y="4320"/>
              <a:ext cx="216" cy="216"/>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nvGrpSpPr>
            <p:cNvPr id="27" name="Christ &amp; Crusades"/>
            <p:cNvGrpSpPr/>
            <p:nvPr/>
          </p:nvGrpSpPr>
          <p:grpSpPr>
            <a:xfrm>
              <a:off x="9131" y="4320"/>
              <a:ext cx="2131" cy="216"/>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29"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131869" tIns="86027" rIns="131869" bIns="71928" anchor="ctr"/>
              <a:p>
                <a:pPr algn="ctr" hangingPunct="0"/>
                <a:endParaRPr lang="en-US" altLang="x-none" sz="1600" b="1" dirty="0" err="1">
                  <a:solidFill>
                    <a:srgbClr val="FFFFFF"/>
                  </a:solidFill>
                  <a:latin typeface="Arial" panose="020B0604020202020204" pitchFamily="34" charset="0"/>
                </a:endParaRPr>
              </a:p>
            </p:txBody>
          </p:sp>
        </p:grpSp>
        <p:sp>
          <p:nvSpPr>
            <p:cNvPr id="33" name="*Christ - 0"/>
            <p:cNvSpPr txBox="1"/>
            <p:nvPr/>
          </p:nvSpPr>
          <p:spPr>
            <a:xfrm>
              <a:off x="8490" y="4022"/>
              <a:ext cx="1488" cy="833"/>
            </a:xfrm>
            <a:prstGeom prst="rect">
              <a:avLst/>
            </a:prstGeom>
            <a:noFill/>
          </p:spPr>
          <p:txBody>
            <a:bodyPr wrap="square" rtlCol="0">
              <a:spAutoFit/>
            </a:bodyPr>
            <a:p>
              <a:pPr algn="ctr"/>
              <a:r>
                <a:rPr lang="en-US" sz="1330" b="1">
                  <a:solidFill>
                    <a:schemeClr val="bg1"/>
                  </a:solidFill>
                </a:rPr>
                <a:t>Jesus Christ</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0 BC</a:t>
              </a:r>
              <a:endParaRPr lang="en-US" sz="1330" b="1">
                <a:solidFill>
                  <a:schemeClr val="bg1"/>
                </a:solidFill>
              </a:endParaRPr>
            </a:p>
          </p:txBody>
        </p:sp>
        <p:sp>
          <p:nvSpPr>
            <p:cNvPr id="35" name="*Crusades - 1000AD"/>
            <p:cNvSpPr txBox="1"/>
            <p:nvPr/>
          </p:nvSpPr>
          <p:spPr>
            <a:xfrm>
              <a:off x="10557" y="4022"/>
              <a:ext cx="1198" cy="833"/>
            </a:xfrm>
            <a:prstGeom prst="rect">
              <a:avLst/>
            </a:prstGeom>
            <a:noFill/>
          </p:spPr>
          <p:txBody>
            <a:bodyPr wrap="square" rtlCol="0">
              <a:spAutoFit/>
            </a:bodyPr>
            <a:p>
              <a:pPr algn="ctr"/>
              <a:r>
                <a:rPr lang="en-US" sz="1330" b="1">
                  <a:solidFill>
                    <a:schemeClr val="bg1"/>
                  </a:solidFill>
                </a:rPr>
                <a:t>Crusades</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AD</a:t>
              </a:r>
              <a:endParaRPr lang="en-US" sz="1330" b="1">
                <a:solidFill>
                  <a:schemeClr val="bg1"/>
                </a:solidFill>
              </a:endParaRPr>
            </a:p>
          </p:txBody>
        </p:sp>
        <p:grpSp>
          <p:nvGrpSpPr>
            <p:cNvPr id="36" name="Subdivisions"/>
            <p:cNvGrpSpPr/>
            <p:nvPr/>
          </p:nvGrpSpPr>
          <p:grpSpPr>
            <a:xfrm>
              <a:off x="2452" y="4353"/>
              <a:ext cx="9718" cy="158"/>
              <a:chOff x="2452" y="4353"/>
              <a:chExt cx="9718" cy="158"/>
            </a:xfrm>
          </p:grpSpPr>
          <p:sp>
            <p:nvSpPr>
              <p:cNvPr id="37" name="Isosceles Triangle 3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8" name="Isosceles Triangle 3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9" name="Isosceles Triangle 3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0" name="Isosceles Triangle 3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1" name="Isosceles Triangle 4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2" name="Isosceles Triangle 4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sp>
          <p:nvSpPr>
            <p:cNvPr id="43" name="*Enoch - 3500BC"/>
            <p:cNvSpPr txBox="1"/>
            <p:nvPr/>
          </p:nvSpPr>
          <p:spPr>
            <a:xfrm>
              <a:off x="1699" y="470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Enoch</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3,500 BC</a:t>
              </a:r>
              <a:endParaRPr lang="en-US" sz="1330"/>
            </a:p>
          </p:txBody>
        </p:sp>
        <p:sp>
          <p:nvSpPr>
            <p:cNvPr id="44" name="*Flood - 2500BC"/>
            <p:cNvSpPr txBox="1"/>
            <p:nvPr/>
          </p:nvSpPr>
          <p:spPr>
            <a:xfrm>
              <a:off x="3592" y="469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Flood</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2,500 BC</a:t>
              </a:r>
              <a:endParaRPr lang="en-US" sz="1330"/>
            </a:p>
          </p:txBody>
        </p:sp>
        <p:sp>
          <p:nvSpPr>
            <p:cNvPr id="45" name="*Moses - 1500BC"/>
            <p:cNvSpPr txBox="1"/>
            <p:nvPr/>
          </p:nvSpPr>
          <p:spPr>
            <a:xfrm>
              <a:off x="5542" y="468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Moses</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BC</a:t>
              </a:r>
              <a:endParaRPr lang="en-US" sz="1330"/>
            </a:p>
          </p:txBody>
        </p:sp>
        <p:sp>
          <p:nvSpPr>
            <p:cNvPr id="46" name="*Hagai Sophia - 500AD"/>
            <p:cNvSpPr txBox="1"/>
            <p:nvPr/>
          </p:nvSpPr>
          <p:spPr>
            <a:xfrm>
              <a:off x="9359" y="466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Hagai Sophia</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500 AD</a:t>
              </a:r>
              <a:endParaRPr lang="en-US" sz="1330"/>
            </a:p>
          </p:txBody>
        </p:sp>
        <p:sp>
          <p:nvSpPr>
            <p:cNvPr id="47" name="Text Box 46"/>
            <p:cNvSpPr txBox="1"/>
            <p:nvPr/>
          </p:nvSpPr>
          <p:spPr>
            <a:xfrm>
              <a:off x="11283" y="465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Reformation</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AD</a:t>
              </a:r>
              <a:endParaRPr lang="en-US" sz="1330"/>
            </a:p>
          </p:txBody>
        </p:sp>
      </p:grpSp>
      <p:sp>
        <p:nvSpPr>
          <p:cNvPr id="48" name="*Date"/>
          <p:cNvSpPr/>
          <p:nvPr/>
        </p:nvSpPr>
        <p:spPr>
          <a:xfrm>
            <a:off x="8621520" y="5437081"/>
            <a:ext cx="240216" cy="644523"/>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6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8" name="Text Box 7"/>
          <p:cNvSpPr txBox="1"/>
          <p:nvPr/>
        </p:nvSpPr>
        <p:spPr>
          <a:xfrm>
            <a:off x="274320" y="1005840"/>
            <a:ext cx="8825865" cy="3599815"/>
          </a:xfrm>
          <a:prstGeom prst="rect">
            <a:avLst/>
          </a:prstGeom>
          <a:noFill/>
        </p:spPr>
        <p:txBody>
          <a:bodyPr wrap="square" rtlCol="0">
            <a:spAutoFit/>
          </a:bodyPr>
          <a:p>
            <a:r>
              <a:rPr lang="en-US" sz="4400" b="1">
                <a:ln w="0">
                  <a:solidFill>
                    <a:schemeClr val="bg1"/>
                  </a:solidFill>
                  <a:prstDash val="solid"/>
                </a:ln>
                <a:solidFill>
                  <a:schemeClr val="accent5"/>
                </a:solidFill>
                <a:effectLst>
                  <a:glow rad="63500">
                    <a:schemeClr val="accent5">
                      <a:satMod val="175000"/>
                      <a:alpha val="40000"/>
                    </a:schemeClr>
                  </a:glow>
                </a:effectLst>
                <a:latin typeface="Palatino Linotype" panose="02040502050505030304" charset="0"/>
                <a:cs typeface="Palatino Linotype" panose="02040502050505030304" charset="0"/>
                <a:sym typeface="+mn-ea"/>
              </a:rPr>
              <a:t>P</a:t>
            </a:r>
            <a:r>
              <a:rPr lang="en-US" sz="3600" b="1">
                <a:ln w="0">
                  <a:solidFill>
                    <a:schemeClr val="bg1"/>
                  </a:solidFill>
                  <a:prstDash val="solid"/>
                </a:ln>
                <a:solidFill>
                  <a:schemeClr val="accent5"/>
                </a:solidFill>
                <a:effectLst>
                  <a:glow rad="63500">
                    <a:schemeClr val="accent5">
                      <a:satMod val="175000"/>
                      <a:alpha val="40000"/>
                    </a:schemeClr>
                  </a:glow>
                </a:effectLst>
                <a:latin typeface="Palatino Linotype" panose="02040502050505030304" charset="0"/>
                <a:cs typeface="Palatino Linotype" panose="02040502050505030304" charset="0"/>
                <a:sym typeface="+mn-ea"/>
              </a:rPr>
              <a:t>elagianism</a:t>
            </a:r>
            <a:endParaRPr lang="en-US" sz="2800" b="1" spc="-100">
              <a:ln w="6600">
                <a:solidFill>
                  <a:schemeClr val="accent1">
                    <a:lumMod val="75000"/>
                  </a:schemeClr>
                </a:solidFill>
                <a:prstDash val="solid"/>
              </a:ln>
              <a:solidFill>
                <a:srgbClr val="FFFFFF"/>
              </a:solidFill>
              <a:effectLst>
                <a:outerShdw dist="38100" dir="2700000" algn="tl" rotWithShape="0">
                  <a:schemeClr val="accent2"/>
                </a:outerShdw>
              </a:effectLst>
              <a:uFillTx/>
              <a:latin typeface="Arial" panose="020B0604020202020204" pitchFamily="34" charset="0"/>
              <a:cs typeface="Arial" panose="020B0604020202020204" pitchFamily="34" charset="0"/>
              <a:sym typeface="+mn-ea"/>
            </a:endParaRPr>
          </a:p>
          <a:p>
            <a:r>
              <a:rPr lang="en-US" sz="2800" b="1" spc="-100">
                <a:ln w="6600">
                  <a:solidFill>
                    <a:schemeClr val="accent1">
                      <a:lumMod val="75000"/>
                    </a:schemeClr>
                  </a:solidFill>
                  <a:prstDash val="solid"/>
                </a:ln>
                <a:solidFill>
                  <a:srgbClr val="FFFFFF"/>
                </a:solidFill>
                <a:effectLst>
                  <a:outerShdw dist="38100" dir="2700000" algn="tl" rotWithShape="0">
                    <a:schemeClr val="accent2"/>
                  </a:outerShdw>
                </a:effectLst>
                <a:uFillTx/>
                <a:latin typeface="Arial" panose="020B0604020202020204" pitchFamily="34" charset="0"/>
                <a:cs typeface="Arial" panose="020B0604020202020204" pitchFamily="34" charset="0"/>
                <a:sym typeface="+mn-ea"/>
              </a:rPr>
              <a:t>“Man is not born with a sin nature”</a:t>
            </a:r>
            <a:endParaRPr lang="en-US" sz="3600" b="1">
              <a:ln w="6600">
                <a:solidFill>
                  <a:schemeClr val="accent1">
                    <a:lumMod val="75000"/>
                  </a:schemeClr>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endParaRPr>
          </a:p>
          <a:p>
            <a:r>
              <a:rPr lang="en-US" sz="2800" b="1">
                <a:ln w="6600">
                  <a:solidFill>
                    <a:schemeClr val="accent6"/>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mn-ea"/>
              </a:rPr>
              <a:t>Pelagius, 400AD</a:t>
            </a:r>
            <a:endParaRPr lang="en-US" sz="2800" b="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endParaRPr>
          </a:p>
          <a:p>
            <a:endParaRPr lang="en-US" sz="2800" b="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endParaRPr>
          </a:p>
          <a:p>
            <a:pPr lvl="1"/>
            <a:r>
              <a:rPr lang="en-US" sz="2000" b="1">
                <a:ln w="6600">
                  <a:noFill/>
                  <a:prstDash val="solid"/>
                </a:ln>
                <a:solidFill>
                  <a:srgbClr val="FFFFFF"/>
                </a:solidFill>
                <a:effectLst>
                  <a:outerShdw blurRad="50800" dist="38100" dir="2700000" algn="tl" rotWithShape="0">
                    <a:prstClr val="black">
                      <a:alpha val="40000"/>
                    </a:prstClr>
                  </a:outerShdw>
                </a:effectLst>
              </a:rPr>
              <a:t>TRUTH: We are born in sin because of Adam’s sin (Romans 5:12; Eph 2:3; Ps 51:5). No one is righteous (Rom 3:10-12), and every human has fallen short of God’s glory (Rom 6:23). </a:t>
            </a:r>
            <a:br>
              <a:rPr lang="en-US" sz="2000" b="1">
                <a:ln w="6600">
                  <a:noFill/>
                  <a:prstDash val="solid"/>
                </a:ln>
                <a:solidFill>
                  <a:srgbClr val="FFFFFF"/>
                </a:solidFill>
                <a:effectLst>
                  <a:outerShdw blurRad="50800" dist="38100" dir="2700000" algn="tl" rotWithShape="0">
                    <a:prstClr val="black">
                      <a:alpha val="40000"/>
                    </a:prstClr>
                  </a:outerShdw>
                </a:effectLst>
              </a:rPr>
            </a:br>
            <a:endParaRPr lang="en-US" sz="2000" b="1">
              <a:ln w="6600">
                <a:noFill/>
                <a:prstDash val="solid"/>
              </a:ln>
              <a:solidFill>
                <a:srgbClr val="FFFFFF"/>
              </a:solidFill>
              <a:effectLst>
                <a:outerShdw blurRad="50800" dist="38100" dir="2700000" algn="tl" rotWithShape="0">
                  <a:prstClr val="black">
                    <a:alpha val="40000"/>
                  </a:prstClr>
                </a:outerShdw>
              </a:effectLst>
            </a:endParaRPr>
          </a:p>
          <a:p>
            <a:pPr lvl="1"/>
            <a:r>
              <a:rPr lang="en-US" sz="2000" b="1">
                <a:ln w="6600">
                  <a:noFill/>
                  <a:prstDash val="solid"/>
                </a:ln>
                <a:solidFill>
                  <a:srgbClr val="FFFFFF"/>
                </a:solidFill>
                <a:effectLst>
                  <a:outerShdw blurRad="50800" dist="38100" dir="2700000" algn="tl" rotWithShape="0">
                    <a:prstClr val="black">
                      <a:alpha val="40000"/>
                    </a:prstClr>
                  </a:outerShdw>
                </a:effectLst>
              </a:rPr>
              <a:t>Condemned at the Council of Carthage in 412AD</a:t>
            </a:r>
            <a:endPar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endParaRPr>
          </a:p>
        </p:txBody>
      </p:sp>
      <p:pic>
        <p:nvPicPr>
          <p:cNvPr id="2" name="Content Placeholder 1"/>
          <p:cNvPicPr>
            <a:picLocks noChangeAspect="1"/>
          </p:cNvPicPr>
          <p:nvPr>
            <p:ph/>
          </p:nvPr>
        </p:nvPicPr>
        <p:blipFill>
          <a:blip r:embed="rId2"/>
          <a:srcRect b="21156"/>
          <a:stretch>
            <a:fillRect/>
          </a:stretch>
        </p:blipFill>
        <p:spPr>
          <a:xfrm>
            <a:off x="9196705" y="1828800"/>
            <a:ext cx="2526030" cy="2797175"/>
          </a:xfrm>
          <a:prstGeom prst="rect">
            <a:avLst/>
          </a:prstGeom>
          <a:ln>
            <a:solidFill>
              <a:schemeClr val="bg1"/>
            </a:solidFill>
          </a:ln>
          <a:effectLst>
            <a:outerShdw blurRad="101600" dist="38100" dir="2700000" sx="102000" sy="102000" algn="tl" rotWithShape="0">
              <a:schemeClr val="bg1">
                <a:alpha val="40000"/>
              </a:schemeClr>
            </a:outerShdw>
          </a:effectLst>
        </p:spPr>
      </p:pic>
      <p:sp>
        <p:nvSpPr>
          <p:cNvPr id="6" name="Text Box 5"/>
          <p:cNvSpPr txBox="1"/>
          <p:nvPr/>
        </p:nvSpPr>
        <p:spPr>
          <a:xfrm>
            <a:off x="9608185" y="4654550"/>
            <a:ext cx="1703070" cy="368300"/>
          </a:xfrm>
          <a:prstGeom prst="rect">
            <a:avLst/>
          </a:prstGeom>
          <a:noFill/>
        </p:spPr>
        <p:txBody>
          <a:bodyPr wrap="none" rtlCol="0" anchor="t">
            <a:spAutoFit/>
          </a:bodyPr>
          <a:p>
            <a:r>
              <a:rPr lang="en-US" b="1">
                <a:ln w="6600">
                  <a:solidFill>
                    <a:schemeClr val="accent6"/>
                  </a:solidFill>
                  <a:prstDash val="solid"/>
                </a:ln>
                <a:solidFill>
                  <a:srgbClr val="FFFFFF"/>
                </a:solidFill>
                <a:effectLst>
                  <a:outerShdw blurRad="50800" dist="38100" dir="2700000" algn="tl" rotWithShape="0">
                    <a:prstClr val="black">
                      <a:alpha val="40000"/>
                    </a:prstClr>
                  </a:outerShdw>
                </a:effectLst>
                <a:sym typeface="+mn-ea"/>
              </a:rPr>
              <a:t>Pelagius, 400AD</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3" nodeType="clickEffect">
                                  <p:stCondLst>
                                    <p:cond delay="50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5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500"/>
                                        <p:tgtEl>
                                          <p:spTgt spid="8">
                                            <p:txEl>
                                              <p:pRg st="2" end="2"/>
                                            </p:txEl>
                                          </p:spTgt>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8" grpId="3"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Title"/>
          <p:cNvSpPr txBox="1"/>
          <p:nvPr/>
        </p:nvSpPr>
        <p:spPr>
          <a:xfrm>
            <a:off x="173489" y="121800"/>
            <a:ext cx="7039610" cy="911225"/>
          </a:xfrm>
          <a:prstGeom prst="rect">
            <a:avLst/>
          </a:prstGeom>
          <a:noFill/>
        </p:spPr>
        <p:txBody>
          <a:bodyPr wrap="none" rtlCol="0">
            <a:spAutoFit/>
            <a:scene3d>
              <a:camera prst="orthographicFront"/>
              <a:lightRig rig="threePt" dir="t"/>
            </a:scene3d>
          </a:bodyPr>
          <a:p>
            <a:r>
              <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rPr>
              <a:t>Heresies in the Church</a:t>
            </a:r>
            <a:endPar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endParaRPr>
          </a:p>
        </p:txBody>
      </p:sp>
      <p:grpSp>
        <p:nvGrpSpPr>
          <p:cNvPr id="3" name="Timeline"/>
          <p:cNvGrpSpPr/>
          <p:nvPr/>
        </p:nvGrpSpPr>
        <p:grpSpPr>
          <a:xfrm>
            <a:off x="203939" y="5829469"/>
            <a:ext cx="11735063" cy="1075052"/>
            <a:chOff x="1440" y="4022"/>
            <a:chExt cx="11736" cy="1271"/>
          </a:xfrm>
        </p:grpSpPr>
        <p:sp>
          <p:nvSpPr>
            <p:cNvPr id="7" name="Abraham Text"/>
            <p:cNvSpPr txBox="1"/>
            <p:nvPr/>
          </p:nvSpPr>
          <p:spPr>
            <a:xfrm>
              <a:off x="4683" y="402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Abraham</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2,000 BC</a:t>
              </a:r>
              <a:endParaRPr lang="en-US" sz="1330" b="1">
                <a:solidFill>
                  <a:schemeClr val="bg1"/>
                </a:solidFill>
              </a:endParaRPr>
            </a:p>
          </p:txBody>
        </p:sp>
        <p:sp>
          <p:nvSpPr>
            <p:cNvPr id="9" name="Noah Text"/>
            <p:cNvSpPr txBox="1"/>
            <p:nvPr/>
          </p:nvSpPr>
          <p:spPr>
            <a:xfrm>
              <a:off x="2749" y="403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Noah</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3,000 BC</a:t>
              </a:r>
              <a:endParaRPr lang="en-US" sz="1330" b="1">
                <a:solidFill>
                  <a:schemeClr val="bg1"/>
                </a:solidFill>
              </a:endParaRPr>
            </a:p>
          </p:txBody>
        </p:sp>
        <p:sp>
          <p:nvSpPr>
            <p:cNvPr id="13" name="King David Text"/>
            <p:cNvSpPr txBox="1"/>
            <p:nvPr/>
          </p:nvSpPr>
          <p:spPr>
            <a:xfrm>
              <a:off x="6618" y="4032"/>
              <a:ext cx="1332" cy="833"/>
            </a:xfrm>
            <a:prstGeom prst="rect">
              <a:avLst/>
            </a:prstGeom>
            <a:noFill/>
          </p:spPr>
          <p:txBody>
            <a:bodyPr wrap="square" rtlCol="0">
              <a:spAutoFit/>
            </a:bodyPr>
            <a:p>
              <a:pPr algn="ctr"/>
              <a:r>
                <a:rPr lang="en-US" sz="1330" b="1">
                  <a:solidFill>
                    <a:schemeClr val="bg1"/>
                  </a:solidFill>
                </a:rPr>
                <a:t>King David</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BC</a:t>
              </a:r>
              <a:endParaRPr lang="en-US" sz="1330" b="1">
                <a:solidFill>
                  <a:schemeClr val="bg1"/>
                </a:solidFill>
              </a:endParaRPr>
            </a:p>
          </p:txBody>
        </p:sp>
        <p:sp>
          <p:nvSpPr>
            <p:cNvPr id="3076" name="Timeline"/>
            <p:cNvSpPr/>
            <p:nvPr/>
          </p:nvSpPr>
          <p:spPr>
            <a:xfrm>
              <a:off x="1553" y="4394"/>
              <a:ext cx="11520" cy="72"/>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sz="2400">
                <a:latin typeface="Arial" panose="020B0604020202020204" pitchFamily="34" charset="0"/>
              </a:endParaRPr>
            </a:p>
          </p:txBody>
        </p:sp>
        <p:grpSp>
          <p:nvGrpSpPr>
            <p:cNvPr id="3078" name="Noah &amp; Abraham"/>
            <p:cNvGrpSpPr/>
            <p:nvPr/>
          </p:nvGrpSpPr>
          <p:grpSpPr>
            <a:xfrm>
              <a:off x="3358" y="4323"/>
              <a:ext cx="2140" cy="215"/>
              <a:chOff x="1325" y="1729"/>
              <a:chExt cx="856" cy="86"/>
            </a:xfrm>
          </p:grpSpPr>
          <p:sp>
            <p:nvSpPr>
              <p:cNvPr id="19"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grpSp>
        <p:sp>
          <p:nvSpPr>
            <p:cNvPr id="3084" name="Today - 2000AD"/>
            <p:cNvSpPr/>
            <p:nvPr/>
          </p:nvSpPr>
          <p:spPr>
            <a:xfrm>
              <a:off x="1296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Today</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2,000 AD</a:t>
              </a:r>
              <a:endParaRPr lang="en-US" altLang="x-none" sz="1330" b="1" dirty="0" err="1">
                <a:solidFill>
                  <a:srgbClr val="FFFFFF"/>
                </a:solidFill>
                <a:latin typeface="Arial" panose="020B0604020202020204" pitchFamily="34" charset="0"/>
              </a:endParaRPr>
            </a:p>
          </p:txBody>
        </p:sp>
        <p:sp>
          <p:nvSpPr>
            <p:cNvPr id="3085" name="Adam - 4000BC"/>
            <p:cNvSpPr/>
            <p:nvPr/>
          </p:nvSpPr>
          <p:spPr>
            <a:xfrm>
              <a:off x="144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Adam</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4,000 BC</a:t>
              </a:r>
              <a:endParaRPr lang="en-US" altLang="x-none" sz="1330" b="1" dirty="0" err="1">
                <a:solidFill>
                  <a:srgbClr val="FFFFFF"/>
                </a:solidFill>
                <a:latin typeface="Arial" panose="020B0604020202020204" pitchFamily="34" charset="0"/>
              </a:endParaRPr>
            </a:p>
          </p:txBody>
        </p:sp>
        <p:sp>
          <p:nvSpPr>
            <p:cNvPr id="23" name="*David - 1000BC"/>
            <p:cNvSpPr/>
            <p:nvPr/>
          </p:nvSpPr>
          <p:spPr>
            <a:xfrm>
              <a:off x="7200" y="4320"/>
              <a:ext cx="216" cy="216"/>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nvGrpSpPr>
            <p:cNvPr id="27" name="Christ &amp; Crusades"/>
            <p:cNvGrpSpPr/>
            <p:nvPr/>
          </p:nvGrpSpPr>
          <p:grpSpPr>
            <a:xfrm>
              <a:off x="9131" y="4320"/>
              <a:ext cx="2131" cy="216"/>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29"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131869" tIns="86027" rIns="131869" bIns="71928" anchor="ctr"/>
              <a:p>
                <a:pPr algn="ctr" hangingPunct="0"/>
                <a:endParaRPr lang="en-US" altLang="x-none" sz="1600" b="1" dirty="0" err="1">
                  <a:solidFill>
                    <a:srgbClr val="FFFFFF"/>
                  </a:solidFill>
                  <a:latin typeface="Arial" panose="020B0604020202020204" pitchFamily="34" charset="0"/>
                </a:endParaRPr>
              </a:p>
            </p:txBody>
          </p:sp>
        </p:grpSp>
        <p:sp>
          <p:nvSpPr>
            <p:cNvPr id="33" name="*Christ - 0"/>
            <p:cNvSpPr txBox="1"/>
            <p:nvPr/>
          </p:nvSpPr>
          <p:spPr>
            <a:xfrm>
              <a:off x="8490" y="4022"/>
              <a:ext cx="1488" cy="833"/>
            </a:xfrm>
            <a:prstGeom prst="rect">
              <a:avLst/>
            </a:prstGeom>
            <a:noFill/>
          </p:spPr>
          <p:txBody>
            <a:bodyPr wrap="square" rtlCol="0">
              <a:spAutoFit/>
            </a:bodyPr>
            <a:p>
              <a:pPr algn="ctr"/>
              <a:r>
                <a:rPr lang="en-US" sz="1330" b="1">
                  <a:solidFill>
                    <a:schemeClr val="bg1"/>
                  </a:solidFill>
                </a:rPr>
                <a:t>Jesus Christ</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0 BC</a:t>
              </a:r>
              <a:endParaRPr lang="en-US" sz="1330" b="1">
                <a:solidFill>
                  <a:schemeClr val="bg1"/>
                </a:solidFill>
              </a:endParaRPr>
            </a:p>
          </p:txBody>
        </p:sp>
        <p:sp>
          <p:nvSpPr>
            <p:cNvPr id="35" name="*Crusades - 1000AD"/>
            <p:cNvSpPr txBox="1"/>
            <p:nvPr/>
          </p:nvSpPr>
          <p:spPr>
            <a:xfrm>
              <a:off x="10557" y="4022"/>
              <a:ext cx="1198" cy="833"/>
            </a:xfrm>
            <a:prstGeom prst="rect">
              <a:avLst/>
            </a:prstGeom>
            <a:noFill/>
          </p:spPr>
          <p:txBody>
            <a:bodyPr wrap="square" rtlCol="0">
              <a:spAutoFit/>
            </a:bodyPr>
            <a:p>
              <a:pPr algn="ctr"/>
              <a:r>
                <a:rPr lang="en-US" sz="1330" b="1">
                  <a:solidFill>
                    <a:schemeClr val="bg1"/>
                  </a:solidFill>
                </a:rPr>
                <a:t>Crusades</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AD</a:t>
              </a:r>
              <a:endParaRPr lang="en-US" sz="1330" b="1">
                <a:solidFill>
                  <a:schemeClr val="bg1"/>
                </a:solidFill>
              </a:endParaRPr>
            </a:p>
          </p:txBody>
        </p:sp>
        <p:grpSp>
          <p:nvGrpSpPr>
            <p:cNvPr id="36" name="Subdivisions"/>
            <p:cNvGrpSpPr/>
            <p:nvPr/>
          </p:nvGrpSpPr>
          <p:grpSpPr>
            <a:xfrm>
              <a:off x="2452" y="4353"/>
              <a:ext cx="9718" cy="158"/>
              <a:chOff x="2452" y="4353"/>
              <a:chExt cx="9718" cy="158"/>
            </a:xfrm>
          </p:grpSpPr>
          <p:sp>
            <p:nvSpPr>
              <p:cNvPr id="37" name="Isosceles Triangle 3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8" name="Isosceles Triangle 3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9" name="Isosceles Triangle 3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0" name="Isosceles Triangle 3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1" name="Isosceles Triangle 4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2" name="Isosceles Triangle 4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sp>
          <p:nvSpPr>
            <p:cNvPr id="43" name="*Enoch - 3500BC"/>
            <p:cNvSpPr txBox="1"/>
            <p:nvPr/>
          </p:nvSpPr>
          <p:spPr>
            <a:xfrm>
              <a:off x="1699" y="470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Enoch</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3,500 BC</a:t>
              </a:r>
              <a:endParaRPr lang="en-US" sz="1330"/>
            </a:p>
          </p:txBody>
        </p:sp>
        <p:sp>
          <p:nvSpPr>
            <p:cNvPr id="44" name="*Flood - 2500BC"/>
            <p:cNvSpPr txBox="1"/>
            <p:nvPr/>
          </p:nvSpPr>
          <p:spPr>
            <a:xfrm>
              <a:off x="3592" y="469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Flood</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2,500 BC</a:t>
              </a:r>
              <a:endParaRPr lang="en-US" sz="1330"/>
            </a:p>
          </p:txBody>
        </p:sp>
        <p:sp>
          <p:nvSpPr>
            <p:cNvPr id="45" name="*Moses - 1500BC"/>
            <p:cNvSpPr txBox="1"/>
            <p:nvPr/>
          </p:nvSpPr>
          <p:spPr>
            <a:xfrm>
              <a:off x="5542" y="468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Moses</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BC</a:t>
              </a:r>
              <a:endParaRPr lang="en-US" sz="1330"/>
            </a:p>
          </p:txBody>
        </p:sp>
        <p:sp>
          <p:nvSpPr>
            <p:cNvPr id="46" name="*Hagai Sophia - 500AD"/>
            <p:cNvSpPr txBox="1"/>
            <p:nvPr/>
          </p:nvSpPr>
          <p:spPr>
            <a:xfrm>
              <a:off x="9359" y="466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Hagai Sophia</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500 AD</a:t>
              </a:r>
              <a:endParaRPr lang="en-US" sz="1330"/>
            </a:p>
          </p:txBody>
        </p:sp>
        <p:sp>
          <p:nvSpPr>
            <p:cNvPr id="47" name="Text Box 46"/>
            <p:cNvSpPr txBox="1"/>
            <p:nvPr/>
          </p:nvSpPr>
          <p:spPr>
            <a:xfrm>
              <a:off x="11283" y="465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Reformation</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AD</a:t>
              </a:r>
              <a:endParaRPr lang="en-US" sz="1330"/>
            </a:p>
          </p:txBody>
        </p:sp>
      </p:grpSp>
      <p:sp>
        <p:nvSpPr>
          <p:cNvPr id="48" name="*Date"/>
          <p:cNvSpPr/>
          <p:nvPr/>
        </p:nvSpPr>
        <p:spPr>
          <a:xfrm>
            <a:off x="8649460" y="5437081"/>
            <a:ext cx="240216" cy="644523"/>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6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8" name="Text Box 7"/>
          <p:cNvSpPr txBox="1"/>
          <p:nvPr/>
        </p:nvSpPr>
        <p:spPr>
          <a:xfrm>
            <a:off x="274320" y="1005840"/>
            <a:ext cx="8825865" cy="4797425"/>
          </a:xfrm>
          <a:prstGeom prst="rect">
            <a:avLst/>
          </a:prstGeom>
          <a:noFill/>
        </p:spPr>
        <p:txBody>
          <a:bodyPr wrap="square" rtlCol="0">
            <a:spAutoFit/>
          </a:bodyPr>
          <a:p>
            <a:r>
              <a:rPr lang="en-US" sz="4400" b="1">
                <a:ln w="0">
                  <a:solidFill>
                    <a:schemeClr val="bg1"/>
                  </a:solidFill>
                  <a:prstDash val="solid"/>
                </a:ln>
                <a:solidFill>
                  <a:schemeClr val="accent5"/>
                </a:solidFill>
                <a:effectLst>
                  <a:glow rad="63500">
                    <a:schemeClr val="accent5">
                      <a:satMod val="175000"/>
                      <a:alpha val="40000"/>
                    </a:schemeClr>
                  </a:glow>
                </a:effectLst>
                <a:latin typeface="Palatino Linotype" panose="02040502050505030304" charset="0"/>
                <a:cs typeface="Palatino Linotype" panose="02040502050505030304" charset="0"/>
              </a:rPr>
              <a:t>N</a:t>
            </a:r>
            <a:r>
              <a:rPr lang="en-US" sz="3600" b="1">
                <a:ln w="0">
                  <a:solidFill>
                    <a:schemeClr val="bg1"/>
                  </a:solidFill>
                  <a:prstDash val="solid"/>
                </a:ln>
                <a:solidFill>
                  <a:schemeClr val="accent5"/>
                </a:solidFill>
                <a:effectLst>
                  <a:glow rad="63500">
                    <a:schemeClr val="accent5">
                      <a:satMod val="175000"/>
                      <a:alpha val="40000"/>
                    </a:schemeClr>
                  </a:glow>
                </a:effectLst>
                <a:latin typeface="Palatino Linotype" panose="02040502050505030304" charset="0"/>
                <a:cs typeface="Palatino Linotype" panose="02040502050505030304" charset="0"/>
              </a:rPr>
              <a:t>estorianism</a:t>
            </a:r>
            <a:endParaRPr lang="en-US" sz="2800" b="1">
              <a:ln w="6600">
                <a:solidFill>
                  <a:schemeClr val="accent1">
                    <a:lumMod val="75000"/>
                  </a:schemeClr>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endParaRPr>
          </a:p>
          <a:p>
            <a:r>
              <a:rPr lang="en-US" sz="2800" b="1" spc="-100">
                <a:ln w="6600">
                  <a:solidFill>
                    <a:schemeClr val="accent1">
                      <a:lumMod val="75000"/>
                    </a:schemeClr>
                  </a:solidFill>
                  <a:prstDash val="solid"/>
                </a:ln>
                <a:solidFill>
                  <a:srgbClr val="FFFFFF"/>
                </a:solidFill>
                <a:effectLst>
                  <a:outerShdw dist="38100" dir="2700000" algn="tl" rotWithShape="0">
                    <a:schemeClr val="accent2"/>
                  </a:outerShdw>
                </a:effectLst>
                <a:uFillTx/>
                <a:latin typeface="Arial" panose="020B0604020202020204" pitchFamily="34" charset="0"/>
                <a:cs typeface="Arial" panose="020B0604020202020204" pitchFamily="34" charset="0"/>
              </a:rPr>
              <a:t>“Jesus was not fully God”</a:t>
            </a:r>
            <a:endParaRPr lang="en-US" sz="2800" b="1">
              <a:ln w="6600">
                <a:solidFill>
                  <a:schemeClr val="accent2"/>
                </a:solidFill>
                <a:prstDash val="solid"/>
              </a:ln>
              <a:solidFill>
                <a:srgbClr val="FFFFFF"/>
              </a:solidFill>
              <a:effectLst>
                <a:outerShdw dist="38100" dir="2700000" algn="tl" rotWithShape="0">
                  <a:schemeClr val="accent2"/>
                </a:outerShdw>
              </a:effectLst>
            </a:endParaRPr>
          </a:p>
          <a:p>
            <a:r>
              <a:rPr lang="en-US" sz="2800" b="1">
                <a:ln w="6600">
                  <a:solidFill>
                    <a:schemeClr val="accent6"/>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Nestorius, 400AD</a:t>
            </a:r>
            <a:br>
              <a:rPr lang="en-US" sz="2800" b="1">
                <a:ln w="6600">
                  <a:solidFill>
                    <a:schemeClr val="accent6"/>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endParaRPr lang="en-US" sz="2800" b="1">
              <a:ln w="6600">
                <a:solidFill>
                  <a:schemeClr val="accent6"/>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lvl="1">
              <a:lnSpc>
                <a:spcPct val="90000"/>
              </a:lnSpc>
            </a:pPr>
            <a:r>
              <a:rPr lang="en-US" b="1">
                <a:ln w="6600">
                  <a:noFill/>
                  <a:prstDash val="solid"/>
                </a:ln>
                <a:solidFill>
                  <a:srgbClr val="FFFFFF"/>
                </a:solidFill>
                <a:effectLst>
                  <a:outerShdw blurRad="50800" dist="38100" dir="2700000" algn="tl" rotWithShape="0">
                    <a:prstClr val="black">
                      <a:alpha val="40000"/>
                    </a:prstClr>
                  </a:outerShdw>
                </a:effectLst>
              </a:rPr>
              <a:t>TRUTH: Jesus shares all divine attributes with God the Father. Jesus taught that He was one with God. Jesus is both God and man in one Person. </a:t>
            </a:r>
            <a:br>
              <a:rPr lang="en-US" b="1">
                <a:ln w="6600">
                  <a:noFill/>
                  <a:prstDash val="solid"/>
                </a:ln>
                <a:solidFill>
                  <a:srgbClr val="FFFFFF"/>
                </a:solidFill>
                <a:effectLst>
                  <a:outerShdw blurRad="50800" dist="38100" dir="2700000" algn="tl" rotWithShape="0">
                    <a:prstClr val="black">
                      <a:alpha val="40000"/>
                    </a:prstClr>
                  </a:outerShdw>
                </a:effectLst>
              </a:rPr>
            </a:br>
            <a:r>
              <a:rPr lang="en-US" b="1">
                <a:ln w="6600">
                  <a:noFill/>
                  <a:prstDash val="solid"/>
                </a:ln>
                <a:solidFill>
                  <a:srgbClr val="FFFFFF"/>
                </a:solidFill>
                <a:effectLst>
                  <a:outerShdw blurRad="50800" dist="38100" dir="2700000" algn="tl" rotWithShape="0">
                    <a:prstClr val="black">
                      <a:alpha val="40000"/>
                    </a:prstClr>
                  </a:outerShdw>
                </a:effectLst>
              </a:rPr>
              <a:t>Jesus forgave sins. Only God can forgive sins. (Mark 2:5-12; Luke 5:21)</a:t>
            </a:r>
            <a:br>
              <a:rPr lang="en-US" b="1">
                <a:ln w="6600">
                  <a:noFill/>
                  <a:prstDash val="solid"/>
                </a:ln>
                <a:solidFill>
                  <a:srgbClr val="FFFFFF"/>
                </a:solidFill>
                <a:effectLst>
                  <a:outerShdw blurRad="50800" dist="38100" dir="2700000" algn="tl" rotWithShape="0">
                    <a:prstClr val="black">
                      <a:alpha val="40000"/>
                    </a:prstClr>
                  </a:outerShdw>
                </a:effectLst>
              </a:rPr>
            </a:br>
            <a:r>
              <a:rPr lang="en-US" b="1">
                <a:ln w="6600">
                  <a:noFill/>
                  <a:prstDash val="solid"/>
                </a:ln>
                <a:solidFill>
                  <a:srgbClr val="FFFFFF"/>
                </a:solidFill>
                <a:effectLst>
                  <a:outerShdw blurRad="50800" dist="38100" dir="2700000" algn="tl" rotWithShape="0">
                    <a:prstClr val="black">
                      <a:alpha val="40000"/>
                    </a:prstClr>
                  </a:outerShdw>
                </a:effectLst>
              </a:rPr>
              <a:t>Jesus performed special miracles that only God can do: control weather (Matt 8:23-27; 14:22,33), gives life to whom He pleases (John 5:19-23; Matt 11:27) </a:t>
            </a:r>
            <a:br>
              <a:rPr lang="en-US" b="1">
                <a:ln w="6600">
                  <a:noFill/>
                  <a:prstDash val="solid"/>
                </a:ln>
                <a:solidFill>
                  <a:srgbClr val="FFFFFF"/>
                </a:solidFill>
                <a:effectLst>
                  <a:outerShdw blurRad="50800" dist="38100" dir="2700000" algn="tl" rotWithShape="0">
                    <a:prstClr val="black">
                      <a:alpha val="40000"/>
                    </a:prstClr>
                  </a:outerShdw>
                </a:effectLst>
              </a:rPr>
            </a:br>
            <a:r>
              <a:rPr lang="en-US" b="1">
                <a:ln w="6600">
                  <a:noFill/>
                  <a:prstDash val="solid"/>
                </a:ln>
                <a:solidFill>
                  <a:srgbClr val="FFFFFF"/>
                </a:solidFill>
                <a:effectLst>
                  <a:outerShdw blurRad="50800" dist="38100" dir="2700000" algn="tl" rotWithShape="0">
                    <a:prstClr val="black">
                      <a:alpha val="40000"/>
                    </a:prstClr>
                  </a:outerShdw>
                </a:effectLst>
              </a:rPr>
              <a:t>Jesus accepted worship. Only God can accept worship. (Matt 14:33; 28:17-18; John 5:22-23; 9:38; 17:5)</a:t>
            </a:r>
            <a:br>
              <a:rPr lang="en-US" b="1">
                <a:ln w="6600">
                  <a:noFill/>
                  <a:prstDash val="solid"/>
                </a:ln>
                <a:solidFill>
                  <a:srgbClr val="FFFFFF"/>
                </a:solidFill>
                <a:effectLst>
                  <a:outerShdw blurRad="50800" dist="38100" dir="2700000" algn="tl" rotWithShape="0">
                    <a:prstClr val="black">
                      <a:alpha val="40000"/>
                    </a:prstClr>
                  </a:outerShdw>
                </a:effectLst>
              </a:rPr>
            </a:br>
            <a:r>
              <a:rPr lang="en-US" b="1">
                <a:ln w="6600">
                  <a:noFill/>
                  <a:prstDash val="solid"/>
                </a:ln>
                <a:solidFill>
                  <a:srgbClr val="FFFFFF"/>
                </a:solidFill>
                <a:effectLst>
                  <a:outerShdw blurRad="50800" dist="38100" dir="2700000" algn="tl" rotWithShape="0">
                    <a:prstClr val="black">
                      <a:alpha val="40000"/>
                    </a:prstClr>
                  </a:outerShdw>
                </a:effectLst>
              </a:rPr>
              <a:t>Jesus teaches us He is the divine Son of God, making Himself equal to God (John 5:17-18; John 10:30-33; John 19:7)</a:t>
            </a:r>
            <a:br>
              <a:rPr lang="en-US" b="1">
                <a:ln w="6600">
                  <a:noFill/>
                  <a:prstDash val="solid"/>
                </a:ln>
                <a:solidFill>
                  <a:srgbClr val="FFFFFF"/>
                </a:solidFill>
                <a:effectLst>
                  <a:outerShdw blurRad="50800" dist="38100" dir="2700000" algn="tl" rotWithShape="0">
                    <a:prstClr val="black">
                      <a:alpha val="40000"/>
                    </a:prstClr>
                  </a:outerShdw>
                </a:effectLst>
              </a:rPr>
            </a:br>
            <a:endParaRPr lang="en-US" b="1">
              <a:ln w="6600">
                <a:noFill/>
                <a:prstDash val="solid"/>
              </a:ln>
              <a:solidFill>
                <a:srgbClr val="FFFFFF"/>
              </a:solidFill>
              <a:effectLst>
                <a:outerShdw blurRad="50800" dist="38100" dir="2700000" algn="tl" rotWithShape="0">
                  <a:prstClr val="black">
                    <a:alpha val="40000"/>
                  </a:prstClr>
                </a:outerShdw>
              </a:effectLst>
            </a:endParaRPr>
          </a:p>
          <a:p>
            <a:pPr lvl="1">
              <a:lnSpc>
                <a:spcPct val="90000"/>
              </a:lnSpc>
            </a:pPr>
            <a:r>
              <a:rPr lang="en-US" b="1">
                <a:ln w="6600">
                  <a:noFill/>
                  <a:prstDash val="solid"/>
                </a:ln>
                <a:solidFill>
                  <a:srgbClr val="FFFFFF"/>
                </a:solidFill>
                <a:effectLst>
                  <a:outerShdw blurRad="50800" dist="38100" dir="2700000" algn="tl" rotWithShape="0">
                    <a:prstClr val="black">
                      <a:alpha val="40000"/>
                    </a:prstClr>
                  </a:outerShdw>
                </a:effectLst>
              </a:rPr>
              <a:t>Condemned at the Council of Ephesus in 431AD</a:t>
            </a:r>
            <a:endParaRPr lang="en-US" b="1">
              <a:ln w="6600">
                <a:noFill/>
                <a:prstDash val="solid"/>
              </a:ln>
              <a:solidFill>
                <a:srgbClr val="FFFFFF"/>
              </a:solidFill>
              <a:effectLst>
                <a:outerShdw blurRad="50800" dist="38100" dir="2700000" algn="tl" rotWithShape="0">
                  <a:prstClr val="black">
                    <a:alpha val="40000"/>
                  </a:prstClr>
                </a:outerShdw>
              </a:effectLst>
            </a:endParaRPr>
          </a:p>
        </p:txBody>
      </p:sp>
      <p:pic>
        <p:nvPicPr>
          <p:cNvPr id="4" name="Content Placeholder 3"/>
          <p:cNvPicPr>
            <a:picLocks noChangeAspect="1"/>
          </p:cNvPicPr>
          <p:nvPr>
            <p:ph/>
          </p:nvPr>
        </p:nvPicPr>
        <p:blipFill>
          <a:blip r:embed="rId2"/>
          <a:stretch>
            <a:fillRect/>
          </a:stretch>
        </p:blipFill>
        <p:spPr>
          <a:xfrm>
            <a:off x="9554210" y="1828800"/>
            <a:ext cx="2056130" cy="3495675"/>
          </a:xfrm>
          <a:prstGeom prst="rect">
            <a:avLst/>
          </a:prstGeom>
          <a:ln>
            <a:solidFill>
              <a:schemeClr val="bg1"/>
            </a:solidFill>
          </a:ln>
          <a:effectLst>
            <a:outerShdw blurRad="101600" dist="38100" dir="2700000" sx="102000" sy="102000" algn="tl" rotWithShape="0">
              <a:schemeClr val="bg1">
                <a:alpha val="40000"/>
              </a:schemeClr>
            </a:outerShdw>
          </a:effectLst>
        </p:spPr>
      </p:pic>
      <p:sp>
        <p:nvSpPr>
          <p:cNvPr id="6" name="Text Box 5"/>
          <p:cNvSpPr txBox="1"/>
          <p:nvPr/>
        </p:nvSpPr>
        <p:spPr>
          <a:xfrm>
            <a:off x="9608185" y="5330825"/>
            <a:ext cx="1827530" cy="368300"/>
          </a:xfrm>
          <a:prstGeom prst="rect">
            <a:avLst/>
          </a:prstGeom>
          <a:noFill/>
        </p:spPr>
        <p:txBody>
          <a:bodyPr wrap="none" rtlCol="0" anchor="t">
            <a:spAutoFit/>
          </a:bodyPr>
          <a:p>
            <a:r>
              <a:rPr lang="en-US" b="1">
                <a:ln w="6600">
                  <a:solidFill>
                    <a:schemeClr val="accent6"/>
                  </a:solidFill>
                  <a:prstDash val="solid"/>
                </a:ln>
                <a:solidFill>
                  <a:srgbClr val="FFFFFF"/>
                </a:solidFill>
                <a:effectLst>
                  <a:outerShdw blurRad="50800" dist="38100" dir="2700000" algn="tl" rotWithShape="0">
                    <a:prstClr val="black">
                      <a:alpha val="40000"/>
                    </a:prstClr>
                  </a:outerShdw>
                </a:effectLst>
                <a:sym typeface="+mn-ea"/>
              </a:rPr>
              <a:t>Nestorius, 400AD</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3" nodeType="clickEffect">
                                  <p:stCondLst>
                                    <p:cond delay="50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500"/>
                                        <p:tgtEl>
                                          <p:spTgt spid="8">
                                            <p:txEl>
                                              <p:pRg st="1" end="1"/>
                                            </p:txEl>
                                          </p:spTgt>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fade">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fad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8" grpId="3"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Title"/>
          <p:cNvSpPr txBox="1"/>
          <p:nvPr/>
        </p:nvSpPr>
        <p:spPr>
          <a:xfrm>
            <a:off x="173489" y="121800"/>
            <a:ext cx="7039610" cy="911225"/>
          </a:xfrm>
          <a:prstGeom prst="rect">
            <a:avLst/>
          </a:prstGeom>
          <a:noFill/>
        </p:spPr>
        <p:txBody>
          <a:bodyPr wrap="none" rtlCol="0">
            <a:spAutoFit/>
            <a:scene3d>
              <a:camera prst="orthographicFront"/>
              <a:lightRig rig="threePt" dir="t"/>
            </a:scene3d>
          </a:bodyPr>
          <a:p>
            <a:r>
              <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rPr>
              <a:t>Heresies in the Church</a:t>
            </a:r>
            <a:endPar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endParaRPr>
          </a:p>
        </p:txBody>
      </p:sp>
      <p:grpSp>
        <p:nvGrpSpPr>
          <p:cNvPr id="3" name="Timeline"/>
          <p:cNvGrpSpPr/>
          <p:nvPr/>
        </p:nvGrpSpPr>
        <p:grpSpPr>
          <a:xfrm>
            <a:off x="203939" y="5829469"/>
            <a:ext cx="11735063" cy="1075052"/>
            <a:chOff x="1440" y="4022"/>
            <a:chExt cx="11736" cy="1271"/>
          </a:xfrm>
        </p:grpSpPr>
        <p:sp>
          <p:nvSpPr>
            <p:cNvPr id="7" name="Abraham Text"/>
            <p:cNvSpPr txBox="1"/>
            <p:nvPr/>
          </p:nvSpPr>
          <p:spPr>
            <a:xfrm>
              <a:off x="4683" y="402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Abraham</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2,000 BC</a:t>
              </a:r>
              <a:endParaRPr lang="en-US" sz="1330" b="1">
                <a:solidFill>
                  <a:schemeClr val="bg1"/>
                </a:solidFill>
              </a:endParaRPr>
            </a:p>
          </p:txBody>
        </p:sp>
        <p:sp>
          <p:nvSpPr>
            <p:cNvPr id="9" name="Noah Text"/>
            <p:cNvSpPr txBox="1"/>
            <p:nvPr/>
          </p:nvSpPr>
          <p:spPr>
            <a:xfrm>
              <a:off x="2749" y="403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Noah</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3,000 BC</a:t>
              </a:r>
              <a:endParaRPr lang="en-US" sz="1330" b="1">
                <a:solidFill>
                  <a:schemeClr val="bg1"/>
                </a:solidFill>
              </a:endParaRPr>
            </a:p>
          </p:txBody>
        </p:sp>
        <p:sp>
          <p:nvSpPr>
            <p:cNvPr id="13" name="King David Text"/>
            <p:cNvSpPr txBox="1"/>
            <p:nvPr/>
          </p:nvSpPr>
          <p:spPr>
            <a:xfrm>
              <a:off x="6618" y="4032"/>
              <a:ext cx="1332" cy="833"/>
            </a:xfrm>
            <a:prstGeom prst="rect">
              <a:avLst/>
            </a:prstGeom>
            <a:noFill/>
          </p:spPr>
          <p:txBody>
            <a:bodyPr wrap="square" rtlCol="0">
              <a:spAutoFit/>
            </a:bodyPr>
            <a:p>
              <a:pPr algn="ctr"/>
              <a:r>
                <a:rPr lang="en-US" sz="1330" b="1">
                  <a:solidFill>
                    <a:schemeClr val="bg1"/>
                  </a:solidFill>
                </a:rPr>
                <a:t>King David</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BC</a:t>
              </a:r>
              <a:endParaRPr lang="en-US" sz="1330" b="1">
                <a:solidFill>
                  <a:schemeClr val="bg1"/>
                </a:solidFill>
              </a:endParaRPr>
            </a:p>
          </p:txBody>
        </p:sp>
        <p:sp>
          <p:nvSpPr>
            <p:cNvPr id="3076" name="Timeline"/>
            <p:cNvSpPr/>
            <p:nvPr/>
          </p:nvSpPr>
          <p:spPr>
            <a:xfrm>
              <a:off x="1553" y="4394"/>
              <a:ext cx="11520" cy="72"/>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sz="2400">
                <a:latin typeface="Arial" panose="020B0604020202020204" pitchFamily="34" charset="0"/>
              </a:endParaRPr>
            </a:p>
          </p:txBody>
        </p:sp>
        <p:grpSp>
          <p:nvGrpSpPr>
            <p:cNvPr id="3078" name="Noah &amp; Abraham"/>
            <p:cNvGrpSpPr/>
            <p:nvPr/>
          </p:nvGrpSpPr>
          <p:grpSpPr>
            <a:xfrm>
              <a:off x="3358" y="4323"/>
              <a:ext cx="2140" cy="215"/>
              <a:chOff x="1325" y="1729"/>
              <a:chExt cx="856" cy="86"/>
            </a:xfrm>
          </p:grpSpPr>
          <p:sp>
            <p:nvSpPr>
              <p:cNvPr id="19"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grpSp>
        <p:sp>
          <p:nvSpPr>
            <p:cNvPr id="3084" name="Today - 2000AD"/>
            <p:cNvSpPr/>
            <p:nvPr/>
          </p:nvSpPr>
          <p:spPr>
            <a:xfrm>
              <a:off x="1296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Today</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2,000 AD</a:t>
              </a:r>
              <a:endParaRPr lang="en-US" altLang="x-none" sz="1330" b="1" dirty="0" err="1">
                <a:solidFill>
                  <a:srgbClr val="FFFFFF"/>
                </a:solidFill>
                <a:latin typeface="Arial" panose="020B0604020202020204" pitchFamily="34" charset="0"/>
              </a:endParaRPr>
            </a:p>
          </p:txBody>
        </p:sp>
        <p:sp>
          <p:nvSpPr>
            <p:cNvPr id="3085" name="Adam - 4000BC"/>
            <p:cNvSpPr/>
            <p:nvPr/>
          </p:nvSpPr>
          <p:spPr>
            <a:xfrm>
              <a:off x="144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Adam</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4,000 BC</a:t>
              </a:r>
              <a:endParaRPr lang="en-US" altLang="x-none" sz="1330" b="1" dirty="0" err="1">
                <a:solidFill>
                  <a:srgbClr val="FFFFFF"/>
                </a:solidFill>
                <a:latin typeface="Arial" panose="020B0604020202020204" pitchFamily="34" charset="0"/>
              </a:endParaRPr>
            </a:p>
          </p:txBody>
        </p:sp>
        <p:sp>
          <p:nvSpPr>
            <p:cNvPr id="23" name="*David - 1000BC"/>
            <p:cNvSpPr/>
            <p:nvPr/>
          </p:nvSpPr>
          <p:spPr>
            <a:xfrm>
              <a:off x="7200" y="4320"/>
              <a:ext cx="216" cy="216"/>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nvGrpSpPr>
            <p:cNvPr id="27" name="Christ &amp; Crusades"/>
            <p:cNvGrpSpPr/>
            <p:nvPr/>
          </p:nvGrpSpPr>
          <p:grpSpPr>
            <a:xfrm>
              <a:off x="9131" y="4320"/>
              <a:ext cx="2131" cy="216"/>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29"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131869" tIns="86027" rIns="131869" bIns="71928" anchor="ctr"/>
              <a:p>
                <a:pPr algn="ctr" hangingPunct="0"/>
                <a:endParaRPr lang="en-US" altLang="x-none" sz="1600" b="1" dirty="0" err="1">
                  <a:solidFill>
                    <a:srgbClr val="FFFFFF"/>
                  </a:solidFill>
                  <a:latin typeface="Arial" panose="020B0604020202020204" pitchFamily="34" charset="0"/>
                </a:endParaRPr>
              </a:p>
            </p:txBody>
          </p:sp>
        </p:grpSp>
        <p:sp>
          <p:nvSpPr>
            <p:cNvPr id="33" name="*Christ - 0"/>
            <p:cNvSpPr txBox="1"/>
            <p:nvPr/>
          </p:nvSpPr>
          <p:spPr>
            <a:xfrm>
              <a:off x="8490" y="4022"/>
              <a:ext cx="1488" cy="833"/>
            </a:xfrm>
            <a:prstGeom prst="rect">
              <a:avLst/>
            </a:prstGeom>
            <a:noFill/>
          </p:spPr>
          <p:txBody>
            <a:bodyPr wrap="square" rtlCol="0">
              <a:spAutoFit/>
            </a:bodyPr>
            <a:p>
              <a:pPr algn="ctr"/>
              <a:r>
                <a:rPr lang="en-US" sz="1330" b="1">
                  <a:solidFill>
                    <a:schemeClr val="bg1"/>
                  </a:solidFill>
                </a:rPr>
                <a:t>Jesus Christ</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0 BC</a:t>
              </a:r>
              <a:endParaRPr lang="en-US" sz="1330" b="1">
                <a:solidFill>
                  <a:schemeClr val="bg1"/>
                </a:solidFill>
              </a:endParaRPr>
            </a:p>
          </p:txBody>
        </p:sp>
        <p:sp>
          <p:nvSpPr>
            <p:cNvPr id="35" name="*Crusades - 1000AD"/>
            <p:cNvSpPr txBox="1"/>
            <p:nvPr/>
          </p:nvSpPr>
          <p:spPr>
            <a:xfrm>
              <a:off x="10557" y="4022"/>
              <a:ext cx="1198" cy="833"/>
            </a:xfrm>
            <a:prstGeom prst="rect">
              <a:avLst/>
            </a:prstGeom>
            <a:noFill/>
          </p:spPr>
          <p:txBody>
            <a:bodyPr wrap="square" rtlCol="0">
              <a:spAutoFit/>
            </a:bodyPr>
            <a:p>
              <a:pPr algn="ctr"/>
              <a:r>
                <a:rPr lang="en-US" sz="1330" b="1">
                  <a:solidFill>
                    <a:schemeClr val="bg1"/>
                  </a:solidFill>
                </a:rPr>
                <a:t>Crusades</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AD</a:t>
              </a:r>
              <a:endParaRPr lang="en-US" sz="1330" b="1">
                <a:solidFill>
                  <a:schemeClr val="bg1"/>
                </a:solidFill>
              </a:endParaRPr>
            </a:p>
          </p:txBody>
        </p:sp>
        <p:grpSp>
          <p:nvGrpSpPr>
            <p:cNvPr id="36" name="Subdivisions"/>
            <p:cNvGrpSpPr/>
            <p:nvPr/>
          </p:nvGrpSpPr>
          <p:grpSpPr>
            <a:xfrm>
              <a:off x="2452" y="4353"/>
              <a:ext cx="9718" cy="158"/>
              <a:chOff x="2452" y="4353"/>
              <a:chExt cx="9718" cy="158"/>
            </a:xfrm>
          </p:grpSpPr>
          <p:sp>
            <p:nvSpPr>
              <p:cNvPr id="37" name="Isosceles Triangle 3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8" name="Isosceles Triangle 3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9" name="Isosceles Triangle 3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0" name="Isosceles Triangle 3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1" name="Isosceles Triangle 4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2" name="Isosceles Triangle 4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sp>
          <p:nvSpPr>
            <p:cNvPr id="43" name="*Enoch - 3500BC"/>
            <p:cNvSpPr txBox="1"/>
            <p:nvPr/>
          </p:nvSpPr>
          <p:spPr>
            <a:xfrm>
              <a:off x="1699" y="470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Enoch</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3,500 BC</a:t>
              </a:r>
              <a:endParaRPr lang="en-US" sz="1330"/>
            </a:p>
          </p:txBody>
        </p:sp>
        <p:sp>
          <p:nvSpPr>
            <p:cNvPr id="44" name="*Flood - 2500BC"/>
            <p:cNvSpPr txBox="1"/>
            <p:nvPr/>
          </p:nvSpPr>
          <p:spPr>
            <a:xfrm>
              <a:off x="3592" y="469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Flood</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2,500 BC</a:t>
              </a:r>
              <a:endParaRPr lang="en-US" sz="1330"/>
            </a:p>
          </p:txBody>
        </p:sp>
        <p:sp>
          <p:nvSpPr>
            <p:cNvPr id="45" name="*Moses - 1500BC"/>
            <p:cNvSpPr txBox="1"/>
            <p:nvPr/>
          </p:nvSpPr>
          <p:spPr>
            <a:xfrm>
              <a:off x="5542" y="468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Moses</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BC</a:t>
              </a:r>
              <a:endParaRPr lang="en-US" sz="1330"/>
            </a:p>
          </p:txBody>
        </p:sp>
        <p:sp>
          <p:nvSpPr>
            <p:cNvPr id="46" name="*Hagai Sophia - 500AD"/>
            <p:cNvSpPr txBox="1"/>
            <p:nvPr/>
          </p:nvSpPr>
          <p:spPr>
            <a:xfrm>
              <a:off x="9359" y="466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Hagai Sophia</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500 AD</a:t>
              </a:r>
              <a:endParaRPr lang="en-US" sz="1330"/>
            </a:p>
          </p:txBody>
        </p:sp>
        <p:sp>
          <p:nvSpPr>
            <p:cNvPr id="47" name="Text Box 46"/>
            <p:cNvSpPr txBox="1"/>
            <p:nvPr/>
          </p:nvSpPr>
          <p:spPr>
            <a:xfrm>
              <a:off x="11283" y="465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Reformation</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AD</a:t>
              </a:r>
              <a:endParaRPr lang="en-US" sz="1330"/>
            </a:p>
          </p:txBody>
        </p:sp>
      </p:grpSp>
      <p:sp>
        <p:nvSpPr>
          <p:cNvPr id="48" name="*Date"/>
          <p:cNvSpPr/>
          <p:nvPr/>
        </p:nvSpPr>
        <p:spPr>
          <a:xfrm>
            <a:off x="11697460" y="5437081"/>
            <a:ext cx="240216" cy="644523"/>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6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8" name="Text Box 7"/>
          <p:cNvSpPr txBox="1"/>
          <p:nvPr/>
        </p:nvSpPr>
        <p:spPr>
          <a:xfrm>
            <a:off x="274320" y="1005840"/>
            <a:ext cx="8825865" cy="3599815"/>
          </a:xfrm>
          <a:prstGeom prst="rect">
            <a:avLst/>
          </a:prstGeom>
          <a:noFill/>
        </p:spPr>
        <p:txBody>
          <a:bodyPr wrap="square" rtlCol="0">
            <a:spAutoFit/>
          </a:bodyPr>
          <a:p>
            <a:r>
              <a:rPr lang="en-US" sz="4400" b="1">
                <a:ln w="0">
                  <a:solidFill>
                    <a:schemeClr val="bg1"/>
                  </a:solidFill>
                  <a:prstDash val="solid"/>
                </a:ln>
                <a:solidFill>
                  <a:schemeClr val="accent5"/>
                </a:solidFill>
                <a:effectLst>
                  <a:glow rad="63500">
                    <a:schemeClr val="accent5">
                      <a:satMod val="175000"/>
                      <a:alpha val="40000"/>
                    </a:schemeClr>
                  </a:glow>
                </a:effectLst>
                <a:latin typeface="Palatino Linotype" panose="02040502050505030304" charset="0"/>
                <a:cs typeface="Palatino Linotype" panose="02040502050505030304" charset="0"/>
              </a:rPr>
              <a:t>S</a:t>
            </a:r>
            <a:r>
              <a:rPr lang="en-US" sz="3600" b="1">
                <a:ln w="0">
                  <a:solidFill>
                    <a:schemeClr val="bg1"/>
                  </a:solidFill>
                  <a:prstDash val="solid"/>
                </a:ln>
                <a:solidFill>
                  <a:schemeClr val="accent5"/>
                </a:solidFill>
                <a:effectLst>
                  <a:glow rad="63500">
                    <a:schemeClr val="accent5">
                      <a:satMod val="175000"/>
                      <a:alpha val="40000"/>
                    </a:schemeClr>
                  </a:glow>
                </a:effectLst>
                <a:latin typeface="Palatino Linotype" panose="02040502050505030304" charset="0"/>
                <a:cs typeface="Palatino Linotype" panose="02040502050505030304" charset="0"/>
              </a:rPr>
              <a:t>ubordinationism</a:t>
            </a:r>
            <a:r>
              <a:rPr lang="en-US" sz="3600" b="1">
                <a:ln w="6600">
                  <a:solidFill>
                    <a:schemeClr val="accent2"/>
                  </a:solidFill>
                  <a:prstDash val="solid"/>
                </a:ln>
                <a:solidFill>
                  <a:srgbClr val="FFFFFF"/>
                </a:solidFill>
                <a:effectLst>
                  <a:outerShdw dist="38100" dir="2700000" algn="tl" rotWithShape="0">
                    <a:schemeClr val="accent2"/>
                  </a:outerShdw>
                </a:effectLst>
              </a:rPr>
              <a:t> </a:t>
            </a:r>
            <a:endParaRPr lang="en-US" sz="2800" b="1">
              <a:ln w="6600">
                <a:solidFill>
                  <a:schemeClr val="accent1">
                    <a:lumMod val="75000"/>
                  </a:schemeClr>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endParaRPr>
          </a:p>
          <a:p>
            <a:r>
              <a:rPr lang="en-US" sz="2800" b="1" spc="-100">
                <a:ln w="6600">
                  <a:solidFill>
                    <a:schemeClr val="accent1">
                      <a:lumMod val="75000"/>
                    </a:schemeClr>
                  </a:solidFill>
                  <a:prstDash val="solid"/>
                </a:ln>
                <a:solidFill>
                  <a:srgbClr val="FFFFFF"/>
                </a:solidFill>
                <a:effectLst>
                  <a:outerShdw dist="38100" dir="2700000" algn="tl" rotWithShape="0">
                    <a:schemeClr val="accent2"/>
                  </a:outerShdw>
                </a:effectLst>
                <a:uFillTx/>
                <a:latin typeface="Arial" panose="020B0604020202020204" pitchFamily="34" charset="0"/>
                <a:cs typeface="Arial" panose="020B0604020202020204" pitchFamily="34" charset="0"/>
              </a:rPr>
              <a:t>“Jesus is less than God”</a:t>
            </a:r>
            <a:endParaRPr lang="en-US" sz="2800" b="1" spc="-100">
              <a:ln w="6600">
                <a:solidFill>
                  <a:schemeClr val="accent1">
                    <a:lumMod val="75000"/>
                  </a:schemeClr>
                </a:solidFill>
                <a:prstDash val="solid"/>
              </a:ln>
              <a:solidFill>
                <a:srgbClr val="FFFFFF"/>
              </a:solidFill>
              <a:effectLst>
                <a:outerShdw dist="38100" dir="2700000" algn="tl" rotWithShape="0">
                  <a:schemeClr val="accent2"/>
                </a:outerShdw>
              </a:effectLst>
              <a:uFillTx/>
              <a:latin typeface="Arial" panose="020B0604020202020204" pitchFamily="34" charset="0"/>
              <a:cs typeface="Arial" panose="020B0604020202020204" pitchFamily="34" charset="0"/>
            </a:endParaRPr>
          </a:p>
          <a:p>
            <a:r>
              <a:rPr lang="en-US" sz="2800" b="1">
                <a:ln w="6600">
                  <a:solidFill>
                    <a:schemeClr val="accent6"/>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JWs, Mormons, etc</a:t>
            </a:r>
            <a:br>
              <a:rPr lang="en-US" sz="2800" b="1">
                <a:ln w="6600">
                  <a:solidFill>
                    <a:schemeClr val="accent6"/>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endParaRPr lang="en-US" sz="2800" b="1">
              <a:ln w="6600">
                <a:solidFill>
                  <a:schemeClr val="accent6"/>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lvl="1"/>
            <a:r>
              <a:rPr lang="en-US" sz="2000" b="1">
                <a:ln w="6600">
                  <a:noFill/>
                  <a:prstDash val="solid"/>
                </a:ln>
                <a:solidFill>
                  <a:srgbClr val="FFFFFF"/>
                </a:solidFill>
                <a:effectLst>
                  <a:outerShdw blurRad="50800" dist="38100" dir="2700000" algn="tl" rotWithShape="0">
                    <a:prstClr val="black">
                      <a:alpha val="40000"/>
                    </a:prstClr>
                  </a:outerShdw>
                </a:effectLst>
              </a:rPr>
              <a:t>TRUTH: Jesus is equal to God, and is one with God. </a:t>
            </a:r>
            <a:br>
              <a:rPr lang="en-US" sz="2000" b="1">
                <a:ln w="6600">
                  <a:noFill/>
                  <a:prstDash val="solid"/>
                </a:ln>
                <a:solidFill>
                  <a:srgbClr val="FFFFFF"/>
                </a:solidFill>
                <a:effectLst>
                  <a:outerShdw blurRad="50800" dist="38100" dir="2700000" algn="tl" rotWithShape="0">
                    <a:prstClr val="black">
                      <a:alpha val="40000"/>
                    </a:prstClr>
                  </a:outerShdw>
                </a:effectLst>
              </a:rPr>
            </a:br>
            <a:r>
              <a:rPr lang="en-US" sz="2000" b="1">
                <a:ln w="6600">
                  <a:noFill/>
                  <a:prstDash val="solid"/>
                </a:ln>
                <a:solidFill>
                  <a:srgbClr val="FFFFFF"/>
                </a:solidFill>
                <a:effectLst>
                  <a:outerShdw blurRad="50800" dist="38100" dir="2700000" algn="tl" rotWithShape="0">
                    <a:prstClr val="black">
                      <a:alpha val="40000"/>
                    </a:prstClr>
                  </a:outerShdw>
                </a:effectLst>
              </a:rPr>
              <a:t>(John 1:1-3, 14; John 5:18; John 20:28; Colossians 2:9; </a:t>
            </a:r>
            <a:endParaRPr lang="en-US" sz="2000" b="1">
              <a:ln w="6600">
                <a:noFill/>
                <a:prstDash val="solid"/>
              </a:ln>
              <a:solidFill>
                <a:srgbClr val="FFFFFF"/>
              </a:solidFill>
              <a:effectLst>
                <a:outerShdw blurRad="50800" dist="38100" dir="2700000" algn="tl" rotWithShape="0">
                  <a:prstClr val="black">
                    <a:alpha val="40000"/>
                  </a:prstClr>
                </a:outerShdw>
              </a:effectLst>
            </a:endParaRPr>
          </a:p>
          <a:p>
            <a:pPr lvl="1"/>
            <a:r>
              <a:rPr lang="en-US" sz="2000" b="1">
                <a:ln w="6600">
                  <a:noFill/>
                  <a:prstDash val="solid"/>
                </a:ln>
                <a:solidFill>
                  <a:srgbClr val="FFFFFF"/>
                </a:solidFill>
                <a:effectLst>
                  <a:outerShdw blurRad="50800" dist="38100" dir="2700000" algn="tl" rotWithShape="0">
                    <a:prstClr val="black">
                      <a:alpha val="40000"/>
                    </a:prstClr>
                  </a:outerShdw>
                </a:effectLst>
              </a:rPr>
              <a:t>Phil 2:5-8; Hebrews 1:8)</a:t>
            </a:r>
            <a:br>
              <a:rPr lang="en-US" sz="2000" b="1">
                <a:ln w="6600">
                  <a:noFill/>
                  <a:prstDash val="solid"/>
                </a:ln>
                <a:solidFill>
                  <a:srgbClr val="FFFFFF"/>
                </a:solidFill>
                <a:effectLst>
                  <a:outerShdw blurRad="50800" dist="38100" dir="2700000" algn="tl" rotWithShape="0">
                    <a:prstClr val="black">
                      <a:alpha val="40000"/>
                    </a:prstClr>
                  </a:outerShdw>
                </a:effectLst>
              </a:rPr>
            </a:br>
            <a:endParaRPr lang="en-US" sz="2000" b="1">
              <a:ln w="6600">
                <a:noFill/>
                <a:prstDash val="solid"/>
              </a:ln>
              <a:solidFill>
                <a:srgbClr val="FFFFFF"/>
              </a:solidFill>
              <a:effectLst>
                <a:outerShdw blurRad="50800" dist="38100" dir="2700000" algn="tl" rotWithShape="0">
                  <a:prstClr val="black">
                    <a:alpha val="40000"/>
                  </a:prstClr>
                </a:outerShdw>
              </a:effectLst>
            </a:endParaRPr>
          </a:p>
          <a:p>
            <a:pPr lvl="1"/>
            <a:r>
              <a:rPr lang="en-US" sz="2000" b="1">
                <a:ln w="6600">
                  <a:noFill/>
                  <a:prstDash val="solid"/>
                </a:ln>
                <a:solidFill>
                  <a:srgbClr val="FFFFFF"/>
                </a:solidFill>
                <a:effectLst>
                  <a:outerShdw blurRad="50800" dist="38100" dir="2700000" algn="tl" rotWithShape="0">
                    <a:prstClr val="black">
                      <a:alpha val="40000"/>
                    </a:prstClr>
                  </a:outerShdw>
                </a:effectLst>
              </a:rPr>
              <a:t>This teaching has always been rejected by the Church.</a:t>
            </a:r>
            <a:endPar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endParaRPr>
          </a:p>
        </p:txBody>
      </p:sp>
      <p:pic>
        <p:nvPicPr>
          <p:cNvPr id="2" name="Content Placeholder 1"/>
          <p:cNvPicPr>
            <a:picLocks noChangeAspect="1"/>
          </p:cNvPicPr>
          <p:nvPr>
            <p:ph/>
          </p:nvPr>
        </p:nvPicPr>
        <p:blipFill>
          <a:blip r:embed="rId2"/>
          <a:stretch>
            <a:fillRect/>
          </a:stretch>
        </p:blipFill>
        <p:spPr>
          <a:xfrm>
            <a:off x="8432800" y="1828800"/>
            <a:ext cx="3228340" cy="2582545"/>
          </a:xfrm>
          <a:prstGeom prst="rect">
            <a:avLst/>
          </a:prstGeom>
          <a:ln>
            <a:solidFill>
              <a:schemeClr val="bg1"/>
            </a:solidFill>
          </a:ln>
          <a:effectLst>
            <a:outerShdw blurRad="101600" dist="38100" dir="2700000" sx="102000" sy="102000" algn="tl" rotWithShape="0">
              <a:schemeClr val="bg1">
                <a:alpha val="40000"/>
              </a:schemeClr>
            </a:outerShdw>
          </a:effectLst>
        </p:spPr>
      </p:pic>
      <p:sp>
        <p:nvSpPr>
          <p:cNvPr id="6" name="Text Box 5"/>
          <p:cNvSpPr txBox="1"/>
          <p:nvPr/>
        </p:nvSpPr>
        <p:spPr>
          <a:xfrm>
            <a:off x="8872220" y="4549775"/>
            <a:ext cx="2378710" cy="368300"/>
          </a:xfrm>
          <a:prstGeom prst="rect">
            <a:avLst/>
          </a:prstGeom>
          <a:noFill/>
        </p:spPr>
        <p:txBody>
          <a:bodyPr wrap="none" rtlCol="0" anchor="t">
            <a:spAutoFit/>
          </a:bodyPr>
          <a:p>
            <a:pPr algn="ctr"/>
            <a:r>
              <a:rPr lang="en-US" b="1">
                <a:ln w="6600">
                  <a:solidFill>
                    <a:schemeClr val="accent6"/>
                  </a:solidFill>
                  <a:prstDash val="solid"/>
                </a:ln>
                <a:solidFill>
                  <a:srgbClr val="FFFFFF"/>
                </a:solidFill>
                <a:effectLst>
                  <a:outerShdw blurRad="50800" dist="38100" dir="2700000" algn="tl" rotWithShape="0">
                    <a:prstClr val="black">
                      <a:alpha val="40000"/>
                    </a:prstClr>
                  </a:outerShdw>
                </a:effectLst>
                <a:sym typeface="+mn-ea"/>
              </a:rPr>
              <a:t>Mormon Elders (today)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3" nodeType="clickEffect">
                                  <p:stCondLst>
                                    <p:cond delay="50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5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500"/>
                                        <p:tgtEl>
                                          <p:spTgt spid="8">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Effect transition="in" filter="fade">
                                      <p:cBhvr>
                                        <p:cTn id="33" dur="500"/>
                                        <p:tgtEl>
                                          <p:spTgt spid="8">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xEl>
                                              <p:pRg st="5" end="5"/>
                                            </p:txEl>
                                          </p:spTgt>
                                        </p:tgtEl>
                                        <p:attrNameLst>
                                          <p:attrName>style.visibility</p:attrName>
                                        </p:attrNameLst>
                                      </p:cBhvr>
                                      <p:to>
                                        <p:strVal val="visible"/>
                                      </p:to>
                                    </p:set>
                                    <p:animEffect transition="in" filter="fade">
                                      <p:cBhvr>
                                        <p:cTn id="38"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8" grpId="3"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Title"/>
          <p:cNvSpPr txBox="1"/>
          <p:nvPr/>
        </p:nvSpPr>
        <p:spPr>
          <a:xfrm>
            <a:off x="173489" y="121800"/>
            <a:ext cx="7039610" cy="911225"/>
          </a:xfrm>
          <a:prstGeom prst="rect">
            <a:avLst/>
          </a:prstGeom>
          <a:noFill/>
        </p:spPr>
        <p:txBody>
          <a:bodyPr wrap="none" rtlCol="0">
            <a:spAutoFit/>
            <a:scene3d>
              <a:camera prst="orthographicFront"/>
              <a:lightRig rig="threePt" dir="t"/>
            </a:scene3d>
          </a:bodyPr>
          <a:p>
            <a:r>
              <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rPr>
              <a:t>Heresies in the Church</a:t>
            </a:r>
            <a:endPar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endParaRPr>
          </a:p>
        </p:txBody>
      </p:sp>
      <p:grpSp>
        <p:nvGrpSpPr>
          <p:cNvPr id="3" name="Timeline"/>
          <p:cNvGrpSpPr/>
          <p:nvPr/>
        </p:nvGrpSpPr>
        <p:grpSpPr>
          <a:xfrm>
            <a:off x="203939" y="5829469"/>
            <a:ext cx="11735063" cy="1075052"/>
            <a:chOff x="1440" y="4022"/>
            <a:chExt cx="11736" cy="1271"/>
          </a:xfrm>
        </p:grpSpPr>
        <p:sp>
          <p:nvSpPr>
            <p:cNvPr id="7" name="Abraham Text"/>
            <p:cNvSpPr txBox="1"/>
            <p:nvPr/>
          </p:nvSpPr>
          <p:spPr>
            <a:xfrm>
              <a:off x="4683" y="402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Abraham</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2,000 BC</a:t>
              </a:r>
              <a:endParaRPr lang="en-US" sz="1330" b="1">
                <a:solidFill>
                  <a:schemeClr val="bg1"/>
                </a:solidFill>
              </a:endParaRPr>
            </a:p>
          </p:txBody>
        </p:sp>
        <p:sp>
          <p:nvSpPr>
            <p:cNvPr id="9" name="Noah Text"/>
            <p:cNvSpPr txBox="1"/>
            <p:nvPr/>
          </p:nvSpPr>
          <p:spPr>
            <a:xfrm>
              <a:off x="2749" y="403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Noah</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3,000 BC</a:t>
              </a:r>
              <a:endParaRPr lang="en-US" sz="1330" b="1">
                <a:solidFill>
                  <a:schemeClr val="bg1"/>
                </a:solidFill>
              </a:endParaRPr>
            </a:p>
          </p:txBody>
        </p:sp>
        <p:sp>
          <p:nvSpPr>
            <p:cNvPr id="13" name="King David Text"/>
            <p:cNvSpPr txBox="1"/>
            <p:nvPr/>
          </p:nvSpPr>
          <p:spPr>
            <a:xfrm>
              <a:off x="6618" y="4032"/>
              <a:ext cx="1332" cy="833"/>
            </a:xfrm>
            <a:prstGeom prst="rect">
              <a:avLst/>
            </a:prstGeom>
            <a:noFill/>
          </p:spPr>
          <p:txBody>
            <a:bodyPr wrap="square" rtlCol="0">
              <a:spAutoFit/>
            </a:bodyPr>
            <a:p>
              <a:pPr algn="ctr"/>
              <a:r>
                <a:rPr lang="en-US" sz="1330" b="1">
                  <a:solidFill>
                    <a:schemeClr val="bg1"/>
                  </a:solidFill>
                </a:rPr>
                <a:t>King David</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BC</a:t>
              </a:r>
              <a:endParaRPr lang="en-US" sz="1330" b="1">
                <a:solidFill>
                  <a:schemeClr val="bg1"/>
                </a:solidFill>
              </a:endParaRPr>
            </a:p>
          </p:txBody>
        </p:sp>
        <p:sp>
          <p:nvSpPr>
            <p:cNvPr id="3076" name="Timeline"/>
            <p:cNvSpPr/>
            <p:nvPr/>
          </p:nvSpPr>
          <p:spPr>
            <a:xfrm>
              <a:off x="1553" y="4394"/>
              <a:ext cx="11520" cy="72"/>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sz="2400">
                <a:latin typeface="Arial" panose="020B0604020202020204" pitchFamily="34" charset="0"/>
              </a:endParaRPr>
            </a:p>
          </p:txBody>
        </p:sp>
        <p:grpSp>
          <p:nvGrpSpPr>
            <p:cNvPr id="3078" name="Noah &amp; Abraham"/>
            <p:cNvGrpSpPr/>
            <p:nvPr/>
          </p:nvGrpSpPr>
          <p:grpSpPr>
            <a:xfrm>
              <a:off x="3358" y="4323"/>
              <a:ext cx="2140" cy="215"/>
              <a:chOff x="1325" y="1729"/>
              <a:chExt cx="856" cy="86"/>
            </a:xfrm>
          </p:grpSpPr>
          <p:sp>
            <p:nvSpPr>
              <p:cNvPr id="19"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grpSp>
        <p:sp>
          <p:nvSpPr>
            <p:cNvPr id="3084" name="Today - 2000AD"/>
            <p:cNvSpPr/>
            <p:nvPr/>
          </p:nvSpPr>
          <p:spPr>
            <a:xfrm>
              <a:off x="1296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Today</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2,000 AD</a:t>
              </a:r>
              <a:endParaRPr lang="en-US" altLang="x-none" sz="1330" b="1" dirty="0" err="1">
                <a:solidFill>
                  <a:srgbClr val="FFFFFF"/>
                </a:solidFill>
                <a:latin typeface="Arial" panose="020B0604020202020204" pitchFamily="34" charset="0"/>
              </a:endParaRPr>
            </a:p>
          </p:txBody>
        </p:sp>
        <p:sp>
          <p:nvSpPr>
            <p:cNvPr id="3085" name="Adam - 4000BC"/>
            <p:cNvSpPr/>
            <p:nvPr/>
          </p:nvSpPr>
          <p:spPr>
            <a:xfrm>
              <a:off x="144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Adam</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4,000 BC</a:t>
              </a:r>
              <a:endParaRPr lang="en-US" altLang="x-none" sz="1330" b="1" dirty="0" err="1">
                <a:solidFill>
                  <a:srgbClr val="FFFFFF"/>
                </a:solidFill>
                <a:latin typeface="Arial" panose="020B0604020202020204" pitchFamily="34" charset="0"/>
              </a:endParaRPr>
            </a:p>
          </p:txBody>
        </p:sp>
        <p:sp>
          <p:nvSpPr>
            <p:cNvPr id="23" name="*David - 1000BC"/>
            <p:cNvSpPr/>
            <p:nvPr/>
          </p:nvSpPr>
          <p:spPr>
            <a:xfrm>
              <a:off x="7200" y="4320"/>
              <a:ext cx="216" cy="216"/>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nvGrpSpPr>
            <p:cNvPr id="27" name="Christ &amp; Crusades"/>
            <p:cNvGrpSpPr/>
            <p:nvPr/>
          </p:nvGrpSpPr>
          <p:grpSpPr>
            <a:xfrm>
              <a:off x="9131" y="4320"/>
              <a:ext cx="2131" cy="216"/>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29"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131869" tIns="86027" rIns="131869" bIns="71928" anchor="ctr"/>
              <a:p>
                <a:pPr algn="ctr" hangingPunct="0"/>
                <a:endParaRPr lang="en-US" altLang="x-none" sz="1600" b="1" dirty="0" err="1">
                  <a:solidFill>
                    <a:srgbClr val="FFFFFF"/>
                  </a:solidFill>
                  <a:latin typeface="Arial" panose="020B0604020202020204" pitchFamily="34" charset="0"/>
                </a:endParaRPr>
              </a:p>
            </p:txBody>
          </p:sp>
        </p:grpSp>
        <p:sp>
          <p:nvSpPr>
            <p:cNvPr id="33" name="*Christ - 0"/>
            <p:cNvSpPr txBox="1"/>
            <p:nvPr/>
          </p:nvSpPr>
          <p:spPr>
            <a:xfrm>
              <a:off x="8490" y="4022"/>
              <a:ext cx="1488" cy="833"/>
            </a:xfrm>
            <a:prstGeom prst="rect">
              <a:avLst/>
            </a:prstGeom>
            <a:noFill/>
          </p:spPr>
          <p:txBody>
            <a:bodyPr wrap="square" rtlCol="0">
              <a:spAutoFit/>
            </a:bodyPr>
            <a:p>
              <a:pPr algn="ctr"/>
              <a:r>
                <a:rPr lang="en-US" sz="1330" b="1">
                  <a:solidFill>
                    <a:schemeClr val="bg1"/>
                  </a:solidFill>
                </a:rPr>
                <a:t>Jesus Christ</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0 BC</a:t>
              </a:r>
              <a:endParaRPr lang="en-US" sz="1330" b="1">
                <a:solidFill>
                  <a:schemeClr val="bg1"/>
                </a:solidFill>
              </a:endParaRPr>
            </a:p>
          </p:txBody>
        </p:sp>
        <p:sp>
          <p:nvSpPr>
            <p:cNvPr id="35" name="*Crusades - 1000AD"/>
            <p:cNvSpPr txBox="1"/>
            <p:nvPr/>
          </p:nvSpPr>
          <p:spPr>
            <a:xfrm>
              <a:off x="10557" y="4022"/>
              <a:ext cx="1198" cy="833"/>
            </a:xfrm>
            <a:prstGeom prst="rect">
              <a:avLst/>
            </a:prstGeom>
            <a:noFill/>
          </p:spPr>
          <p:txBody>
            <a:bodyPr wrap="square" rtlCol="0">
              <a:spAutoFit/>
            </a:bodyPr>
            <a:p>
              <a:pPr algn="ctr"/>
              <a:r>
                <a:rPr lang="en-US" sz="1330" b="1">
                  <a:solidFill>
                    <a:schemeClr val="bg1"/>
                  </a:solidFill>
                </a:rPr>
                <a:t>Crusades</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AD</a:t>
              </a:r>
              <a:endParaRPr lang="en-US" sz="1330" b="1">
                <a:solidFill>
                  <a:schemeClr val="bg1"/>
                </a:solidFill>
              </a:endParaRPr>
            </a:p>
          </p:txBody>
        </p:sp>
        <p:grpSp>
          <p:nvGrpSpPr>
            <p:cNvPr id="36" name="Subdivisions"/>
            <p:cNvGrpSpPr/>
            <p:nvPr/>
          </p:nvGrpSpPr>
          <p:grpSpPr>
            <a:xfrm>
              <a:off x="2452" y="4353"/>
              <a:ext cx="9718" cy="158"/>
              <a:chOff x="2452" y="4353"/>
              <a:chExt cx="9718" cy="158"/>
            </a:xfrm>
          </p:grpSpPr>
          <p:sp>
            <p:nvSpPr>
              <p:cNvPr id="37" name="Isosceles Triangle 3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8" name="Isosceles Triangle 3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9" name="Isosceles Triangle 3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0" name="Isosceles Triangle 3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1" name="Isosceles Triangle 4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2" name="Isosceles Triangle 4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sp>
          <p:nvSpPr>
            <p:cNvPr id="43" name="*Enoch - 3500BC"/>
            <p:cNvSpPr txBox="1"/>
            <p:nvPr/>
          </p:nvSpPr>
          <p:spPr>
            <a:xfrm>
              <a:off x="1699" y="470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Enoch</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3,500 BC</a:t>
              </a:r>
              <a:endParaRPr lang="en-US" sz="1330"/>
            </a:p>
          </p:txBody>
        </p:sp>
        <p:sp>
          <p:nvSpPr>
            <p:cNvPr id="44" name="*Flood - 2500BC"/>
            <p:cNvSpPr txBox="1"/>
            <p:nvPr/>
          </p:nvSpPr>
          <p:spPr>
            <a:xfrm>
              <a:off x="3592" y="469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Flood</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2,500 BC</a:t>
              </a:r>
              <a:endParaRPr lang="en-US" sz="1330"/>
            </a:p>
          </p:txBody>
        </p:sp>
        <p:sp>
          <p:nvSpPr>
            <p:cNvPr id="45" name="*Moses - 1500BC"/>
            <p:cNvSpPr txBox="1"/>
            <p:nvPr/>
          </p:nvSpPr>
          <p:spPr>
            <a:xfrm>
              <a:off x="5542" y="468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Moses</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BC</a:t>
              </a:r>
              <a:endParaRPr lang="en-US" sz="1330"/>
            </a:p>
          </p:txBody>
        </p:sp>
        <p:sp>
          <p:nvSpPr>
            <p:cNvPr id="46" name="*Hagai Sophia - 500AD"/>
            <p:cNvSpPr txBox="1"/>
            <p:nvPr/>
          </p:nvSpPr>
          <p:spPr>
            <a:xfrm>
              <a:off x="9359" y="466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Hagai Sophia</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500 AD</a:t>
              </a:r>
              <a:endParaRPr lang="en-US" sz="1330"/>
            </a:p>
          </p:txBody>
        </p:sp>
        <p:sp>
          <p:nvSpPr>
            <p:cNvPr id="47" name="Text Box 46"/>
            <p:cNvSpPr txBox="1"/>
            <p:nvPr/>
          </p:nvSpPr>
          <p:spPr>
            <a:xfrm>
              <a:off x="11283" y="465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Reformation</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AD</a:t>
              </a:r>
              <a:endParaRPr lang="en-US" sz="1330"/>
            </a:p>
          </p:txBody>
        </p:sp>
      </p:grpSp>
      <p:sp>
        <p:nvSpPr>
          <p:cNvPr id="48" name="*Date"/>
          <p:cNvSpPr/>
          <p:nvPr/>
        </p:nvSpPr>
        <p:spPr>
          <a:xfrm>
            <a:off x="11716510" y="5437081"/>
            <a:ext cx="240216" cy="644523"/>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6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8" name="Text Box 7"/>
          <p:cNvSpPr txBox="1"/>
          <p:nvPr/>
        </p:nvSpPr>
        <p:spPr>
          <a:xfrm>
            <a:off x="274320" y="1005840"/>
            <a:ext cx="6979920" cy="4954270"/>
          </a:xfrm>
          <a:prstGeom prst="rect">
            <a:avLst/>
          </a:prstGeom>
          <a:noFill/>
        </p:spPr>
        <p:txBody>
          <a:bodyPr wrap="square" rtlCol="0">
            <a:spAutoFit/>
          </a:bodyPr>
          <a:p>
            <a:r>
              <a:rPr lang="en-US" sz="4400" b="1">
                <a:ln w="0">
                  <a:solidFill>
                    <a:schemeClr val="bg1"/>
                  </a:solidFill>
                  <a:prstDash val="solid"/>
                </a:ln>
                <a:solidFill>
                  <a:schemeClr val="accent5"/>
                </a:solidFill>
                <a:effectLst>
                  <a:glow rad="63500">
                    <a:schemeClr val="accent5">
                      <a:satMod val="175000"/>
                      <a:alpha val="40000"/>
                    </a:schemeClr>
                  </a:glow>
                </a:effectLst>
                <a:latin typeface="Palatino Linotype" panose="02040502050505030304" charset="0"/>
                <a:cs typeface="Palatino Linotype" panose="02040502050505030304" charset="0"/>
              </a:rPr>
              <a:t>P</a:t>
            </a:r>
            <a:r>
              <a:rPr lang="en-US" sz="3600" b="1">
                <a:ln w="0">
                  <a:solidFill>
                    <a:schemeClr val="bg1"/>
                  </a:solidFill>
                  <a:prstDash val="solid"/>
                </a:ln>
                <a:solidFill>
                  <a:schemeClr val="accent5"/>
                </a:solidFill>
                <a:effectLst>
                  <a:glow rad="63500">
                    <a:schemeClr val="accent5">
                      <a:satMod val="175000"/>
                      <a:alpha val="40000"/>
                    </a:schemeClr>
                  </a:glow>
                </a:effectLst>
                <a:latin typeface="Palatino Linotype" panose="02040502050505030304" charset="0"/>
                <a:cs typeface="Palatino Linotype" panose="02040502050505030304" charset="0"/>
              </a:rPr>
              <a:t>rosperity Gospel</a:t>
            </a:r>
            <a:endParaRPr lang="en-US" sz="3600" b="1">
              <a:ln w="6600">
                <a:solidFill>
                  <a:schemeClr val="accent2"/>
                </a:solidFill>
                <a:prstDash val="solid"/>
              </a:ln>
              <a:solidFill>
                <a:srgbClr val="FFFFFF"/>
              </a:solidFill>
              <a:effectLst>
                <a:outerShdw dist="38100" dir="2700000" algn="tl" rotWithShape="0">
                  <a:schemeClr val="accent2"/>
                </a:outerShdw>
              </a:effectLst>
              <a:latin typeface="Palatino Linotype" panose="02040502050505030304" charset="0"/>
              <a:cs typeface="Palatino Linotype" panose="02040502050505030304" charset="0"/>
            </a:endParaRPr>
          </a:p>
          <a:p>
            <a:r>
              <a:rPr lang="en-US" sz="2800" b="1" spc="-100">
                <a:ln w="6600">
                  <a:solidFill>
                    <a:schemeClr val="accent1">
                      <a:lumMod val="75000"/>
                    </a:schemeClr>
                  </a:solidFill>
                  <a:prstDash val="solid"/>
                </a:ln>
                <a:solidFill>
                  <a:srgbClr val="FFFFFF"/>
                </a:solidFill>
                <a:effectLst>
                  <a:outerShdw dist="38100" dir="2700000" algn="tl" rotWithShape="0">
                    <a:schemeClr val="accent2"/>
                  </a:outerShdw>
                </a:effectLst>
                <a:uFillTx/>
                <a:latin typeface="Arial" panose="020B0604020202020204" pitchFamily="34" charset="0"/>
                <a:cs typeface="Arial" panose="020B0604020202020204" pitchFamily="34" charset="0"/>
              </a:rPr>
              <a:t>“God wants you to be rich; poverty is the result of sin”</a:t>
            </a:r>
            <a:endParaRPr lang="en-US" sz="2800" b="1">
              <a:ln w="6600">
                <a:solidFill>
                  <a:schemeClr val="accent1">
                    <a:lumMod val="75000"/>
                  </a:schemeClr>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endParaRPr>
          </a:p>
          <a:p>
            <a:r>
              <a:rPr lang="en-US" sz="2800" b="1">
                <a:ln w="6600">
                  <a:solidFill>
                    <a:schemeClr val="accent6"/>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Word of Faith, etc</a:t>
            </a:r>
            <a:br>
              <a:rPr lang="en-US" sz="2800" b="1">
                <a:ln w="6600">
                  <a:solidFill>
                    <a:schemeClr val="accent6"/>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endParaRPr lang="en-US" sz="2800" b="1">
              <a:ln w="6600">
                <a:solidFill>
                  <a:schemeClr val="accent6"/>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lvl="1"/>
            <a:r>
              <a:rPr lang="en-US" sz="2000" b="1">
                <a:ln w="6600">
                  <a:noFill/>
                  <a:prstDash val="solid"/>
                </a:ln>
                <a:solidFill>
                  <a:srgbClr val="FFFFFF"/>
                </a:solidFill>
                <a:effectLst>
                  <a:outerShdw blurRad="50800" dist="38100" dir="2700000" algn="tl" rotWithShape="0">
                    <a:prstClr val="black">
                      <a:alpha val="40000"/>
                    </a:prstClr>
                  </a:outerShdw>
                </a:effectLst>
              </a:rPr>
              <a:t>TRUTH: Many of God’s prophets were poor. Even Jesus Himself was poor. This false teaching encourages envy and jealousy, causing man to look at riches instead of God. (Matthew 8:20; Eph 5:5-7; 1 Timothy 3:3; Hebrews 13:5; Luke 12:15; Matthew 6:19; Matthew 6:24)</a:t>
            </a:r>
            <a:br>
              <a:rPr lang="en-US" sz="2000" b="1">
                <a:ln w="6600">
                  <a:noFill/>
                  <a:prstDash val="solid"/>
                </a:ln>
                <a:solidFill>
                  <a:srgbClr val="FFFFFF"/>
                </a:solidFill>
                <a:effectLst>
                  <a:outerShdw blurRad="50800" dist="38100" dir="2700000" algn="tl" rotWithShape="0">
                    <a:prstClr val="black">
                      <a:alpha val="40000"/>
                    </a:prstClr>
                  </a:outerShdw>
                </a:effectLst>
              </a:rPr>
            </a:br>
            <a:endParaRPr lang="en-US" sz="2000" b="1">
              <a:ln w="6600">
                <a:noFill/>
                <a:prstDash val="solid"/>
              </a:ln>
              <a:solidFill>
                <a:srgbClr val="FFFFFF"/>
              </a:solidFill>
              <a:effectLst>
                <a:outerShdw blurRad="50800" dist="38100" dir="2700000" algn="tl" rotWithShape="0">
                  <a:prstClr val="black">
                    <a:alpha val="40000"/>
                  </a:prstClr>
                </a:outerShdw>
              </a:effectLst>
            </a:endParaRPr>
          </a:p>
          <a:p>
            <a:pPr marL="506730" lvl="1" defTabSz="914400">
              <a:tabLst>
                <a:tab pos="457200" algn="l"/>
              </a:tabLst>
            </a:pPr>
            <a:r>
              <a:rPr lang="en-US" sz="2000" b="1">
                <a:ln w="6600">
                  <a:noFill/>
                  <a:prstDash val="solid"/>
                </a:ln>
                <a:solidFill>
                  <a:srgbClr val="FFFFFF"/>
                </a:solidFill>
                <a:effectLst>
                  <a:outerShdw blurRad="50800" dist="38100" dir="2700000" algn="tl" rotWithShape="0">
                    <a:prstClr val="black">
                      <a:alpha val="40000"/>
                    </a:prstClr>
                  </a:outerShdw>
                </a:effectLst>
                <a:sym typeface="+mn-ea"/>
              </a:rPr>
              <a:t>This teaching has always been rejected by the Church.</a:t>
            </a:r>
            <a:endParaRPr lang="en-US" sz="2000" b="1">
              <a:ln w="6600">
                <a:solidFill>
                  <a:schemeClr val="accent6"/>
                </a:solidFill>
                <a:prstDash val="solid"/>
              </a:ln>
              <a:solidFill>
                <a:srgbClr val="FFFFFF"/>
              </a:solidFill>
              <a:effectLst>
                <a:outerShdw blurRad="50800" dist="38100" dir="2700000" algn="tl" rotWithShape="0">
                  <a:prstClr val="black">
                    <a:alpha val="40000"/>
                  </a:prstClr>
                </a:outerShdw>
              </a:effectLst>
            </a:endParaRPr>
          </a:p>
          <a:p>
            <a:pPr lvl="1"/>
            <a:r>
              <a:rPr lang="en-US" sz="2000" b="1">
                <a:ln w="6600">
                  <a:noFill/>
                  <a:prstDash val="solid"/>
                </a:ln>
                <a:solidFill>
                  <a:srgbClr val="FFFFFF"/>
                </a:solidFill>
                <a:effectLst>
                  <a:outerShdw blurRad="50800" dist="38100" dir="2700000" algn="tl" rotWithShape="0">
                    <a:prstClr val="black">
                      <a:alpha val="40000"/>
                    </a:prstClr>
                  </a:outerShdw>
                </a:effectLst>
              </a:rPr>
              <a:t>.</a:t>
            </a:r>
            <a:endPar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endParaRPr>
          </a:p>
        </p:txBody>
      </p:sp>
      <p:pic>
        <p:nvPicPr>
          <p:cNvPr id="2" name="Content Placeholder 1"/>
          <p:cNvPicPr>
            <a:picLocks noChangeAspect="1"/>
          </p:cNvPicPr>
          <p:nvPr>
            <p:ph/>
          </p:nvPr>
        </p:nvPicPr>
        <p:blipFill>
          <a:blip r:embed="rId2"/>
          <a:stretch>
            <a:fillRect/>
          </a:stretch>
        </p:blipFill>
        <p:spPr>
          <a:xfrm>
            <a:off x="7485380" y="1828800"/>
            <a:ext cx="4577080" cy="3142615"/>
          </a:xfrm>
          <a:prstGeom prst="rect">
            <a:avLst/>
          </a:prstGeom>
          <a:ln>
            <a:solidFill>
              <a:schemeClr val="bg1"/>
            </a:solidFill>
          </a:ln>
          <a:effectLst>
            <a:outerShdw blurRad="101600" dist="38100" dir="2700000" sx="102000" sy="102000" algn="tl" rotWithShape="0">
              <a:schemeClr val="bg1">
                <a:alpha val="40000"/>
              </a:schemeClr>
            </a:outerShdw>
          </a:effectLst>
        </p:spPr>
      </p:pic>
      <p:sp>
        <p:nvSpPr>
          <p:cNvPr id="6" name="Text Box 5"/>
          <p:cNvSpPr txBox="1"/>
          <p:nvPr/>
        </p:nvSpPr>
        <p:spPr>
          <a:xfrm>
            <a:off x="8958898" y="4997450"/>
            <a:ext cx="2205355" cy="368300"/>
          </a:xfrm>
          <a:prstGeom prst="rect">
            <a:avLst/>
          </a:prstGeom>
          <a:noFill/>
        </p:spPr>
        <p:txBody>
          <a:bodyPr wrap="none" rtlCol="0" anchor="t">
            <a:spAutoFit/>
          </a:bodyPr>
          <a:p>
            <a:pPr algn="ctr"/>
            <a:r>
              <a:rPr lang="en-US" b="1">
                <a:ln w="6600">
                  <a:solidFill>
                    <a:schemeClr val="accent6"/>
                  </a:solidFill>
                  <a:prstDash val="solid"/>
                </a:ln>
                <a:solidFill>
                  <a:srgbClr val="FFFFFF"/>
                </a:solidFill>
                <a:effectLst>
                  <a:outerShdw blurRad="50800" dist="38100" dir="2700000" algn="tl" rotWithShape="0">
                    <a:prstClr val="black">
                      <a:alpha val="40000"/>
                    </a:prstClr>
                  </a:outerShdw>
                </a:effectLst>
                <a:sym typeface="+mn-ea"/>
              </a:rPr>
              <a:t>Word of Faith (today)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3" nodeType="clickEffect">
                                  <p:stCondLst>
                                    <p:cond delay="50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5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500"/>
                                        <p:tgtEl>
                                          <p:spTgt spid="8">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Effect transition="in" filter="fade">
                                      <p:cBhvr>
                                        <p:cTn id="33" dur="500"/>
                                        <p:tgtEl>
                                          <p:spTgt spid="8">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xEl>
                                              <p:pRg st="5" end="5"/>
                                            </p:txEl>
                                          </p:spTgt>
                                        </p:tgtEl>
                                        <p:attrNameLst>
                                          <p:attrName>style.visibility</p:attrName>
                                        </p:attrNameLst>
                                      </p:cBhvr>
                                      <p:to>
                                        <p:strVal val="visible"/>
                                      </p:to>
                                    </p:set>
                                    <p:animEffect transition="in" filter="fade">
                                      <p:cBhvr>
                                        <p:cTn id="38"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8" grpId="3"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Title"/>
          <p:cNvSpPr txBox="1"/>
          <p:nvPr/>
        </p:nvSpPr>
        <p:spPr>
          <a:xfrm>
            <a:off x="173489" y="121800"/>
            <a:ext cx="7039610" cy="911225"/>
          </a:xfrm>
          <a:prstGeom prst="rect">
            <a:avLst/>
          </a:prstGeom>
          <a:noFill/>
        </p:spPr>
        <p:txBody>
          <a:bodyPr wrap="none" rtlCol="0">
            <a:spAutoFit/>
            <a:scene3d>
              <a:camera prst="orthographicFront"/>
              <a:lightRig rig="threePt" dir="t"/>
            </a:scene3d>
          </a:bodyPr>
          <a:p>
            <a:r>
              <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rPr>
              <a:t>Heresies in the Church</a:t>
            </a:r>
            <a:endPar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endParaRPr>
          </a:p>
        </p:txBody>
      </p:sp>
      <p:grpSp>
        <p:nvGrpSpPr>
          <p:cNvPr id="3" name="Timeline"/>
          <p:cNvGrpSpPr/>
          <p:nvPr/>
        </p:nvGrpSpPr>
        <p:grpSpPr>
          <a:xfrm>
            <a:off x="203939" y="5829469"/>
            <a:ext cx="11735063" cy="1075052"/>
            <a:chOff x="1440" y="4022"/>
            <a:chExt cx="11736" cy="1271"/>
          </a:xfrm>
        </p:grpSpPr>
        <p:sp>
          <p:nvSpPr>
            <p:cNvPr id="7" name="Abraham Text"/>
            <p:cNvSpPr txBox="1"/>
            <p:nvPr/>
          </p:nvSpPr>
          <p:spPr>
            <a:xfrm>
              <a:off x="4683" y="402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Abraham</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2,000 BC</a:t>
              </a:r>
              <a:endParaRPr lang="en-US" sz="1330" b="1">
                <a:solidFill>
                  <a:schemeClr val="bg1"/>
                </a:solidFill>
              </a:endParaRPr>
            </a:p>
          </p:txBody>
        </p:sp>
        <p:sp>
          <p:nvSpPr>
            <p:cNvPr id="9" name="Noah Text"/>
            <p:cNvSpPr txBox="1"/>
            <p:nvPr/>
          </p:nvSpPr>
          <p:spPr>
            <a:xfrm>
              <a:off x="2749" y="403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Noah</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3,000 BC</a:t>
              </a:r>
              <a:endParaRPr lang="en-US" sz="1330" b="1">
                <a:solidFill>
                  <a:schemeClr val="bg1"/>
                </a:solidFill>
              </a:endParaRPr>
            </a:p>
          </p:txBody>
        </p:sp>
        <p:sp>
          <p:nvSpPr>
            <p:cNvPr id="13" name="King David Text"/>
            <p:cNvSpPr txBox="1"/>
            <p:nvPr/>
          </p:nvSpPr>
          <p:spPr>
            <a:xfrm>
              <a:off x="6618" y="4032"/>
              <a:ext cx="1332" cy="833"/>
            </a:xfrm>
            <a:prstGeom prst="rect">
              <a:avLst/>
            </a:prstGeom>
            <a:noFill/>
          </p:spPr>
          <p:txBody>
            <a:bodyPr wrap="square" rtlCol="0">
              <a:spAutoFit/>
            </a:bodyPr>
            <a:p>
              <a:pPr algn="ctr"/>
              <a:r>
                <a:rPr lang="en-US" sz="1330" b="1">
                  <a:solidFill>
                    <a:schemeClr val="bg1"/>
                  </a:solidFill>
                </a:rPr>
                <a:t>King David</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BC</a:t>
              </a:r>
              <a:endParaRPr lang="en-US" sz="1330" b="1">
                <a:solidFill>
                  <a:schemeClr val="bg1"/>
                </a:solidFill>
              </a:endParaRPr>
            </a:p>
          </p:txBody>
        </p:sp>
        <p:sp>
          <p:nvSpPr>
            <p:cNvPr id="3076" name="Timeline"/>
            <p:cNvSpPr/>
            <p:nvPr/>
          </p:nvSpPr>
          <p:spPr>
            <a:xfrm>
              <a:off x="1553" y="4394"/>
              <a:ext cx="11520" cy="72"/>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sz="2400">
                <a:latin typeface="Arial" panose="020B0604020202020204" pitchFamily="34" charset="0"/>
              </a:endParaRPr>
            </a:p>
          </p:txBody>
        </p:sp>
        <p:grpSp>
          <p:nvGrpSpPr>
            <p:cNvPr id="3078" name="Noah &amp; Abraham"/>
            <p:cNvGrpSpPr/>
            <p:nvPr/>
          </p:nvGrpSpPr>
          <p:grpSpPr>
            <a:xfrm>
              <a:off x="3358" y="4323"/>
              <a:ext cx="2140" cy="215"/>
              <a:chOff x="1325" y="1729"/>
              <a:chExt cx="856" cy="86"/>
            </a:xfrm>
          </p:grpSpPr>
          <p:sp>
            <p:nvSpPr>
              <p:cNvPr id="19"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grpSp>
        <p:sp>
          <p:nvSpPr>
            <p:cNvPr id="3084" name="Today - 2000AD"/>
            <p:cNvSpPr/>
            <p:nvPr/>
          </p:nvSpPr>
          <p:spPr>
            <a:xfrm>
              <a:off x="1296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Today</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2,000 AD</a:t>
              </a:r>
              <a:endParaRPr lang="en-US" altLang="x-none" sz="1330" b="1" dirty="0" err="1">
                <a:solidFill>
                  <a:srgbClr val="FFFFFF"/>
                </a:solidFill>
                <a:latin typeface="Arial" panose="020B0604020202020204" pitchFamily="34" charset="0"/>
              </a:endParaRPr>
            </a:p>
          </p:txBody>
        </p:sp>
        <p:sp>
          <p:nvSpPr>
            <p:cNvPr id="3085" name="Adam - 4000BC"/>
            <p:cNvSpPr/>
            <p:nvPr/>
          </p:nvSpPr>
          <p:spPr>
            <a:xfrm>
              <a:off x="144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Adam</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4,000 BC</a:t>
              </a:r>
              <a:endParaRPr lang="en-US" altLang="x-none" sz="1330" b="1" dirty="0" err="1">
                <a:solidFill>
                  <a:srgbClr val="FFFFFF"/>
                </a:solidFill>
                <a:latin typeface="Arial" panose="020B0604020202020204" pitchFamily="34" charset="0"/>
              </a:endParaRPr>
            </a:p>
          </p:txBody>
        </p:sp>
        <p:sp>
          <p:nvSpPr>
            <p:cNvPr id="23" name="*David - 1000BC"/>
            <p:cNvSpPr/>
            <p:nvPr/>
          </p:nvSpPr>
          <p:spPr>
            <a:xfrm>
              <a:off x="7200" y="4320"/>
              <a:ext cx="216" cy="216"/>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nvGrpSpPr>
            <p:cNvPr id="27" name="Christ &amp; Crusades"/>
            <p:cNvGrpSpPr/>
            <p:nvPr/>
          </p:nvGrpSpPr>
          <p:grpSpPr>
            <a:xfrm>
              <a:off x="9131" y="4320"/>
              <a:ext cx="2131" cy="216"/>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29"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131869" tIns="86027" rIns="131869" bIns="71928" anchor="ctr"/>
              <a:p>
                <a:pPr algn="ctr" hangingPunct="0"/>
                <a:endParaRPr lang="en-US" altLang="x-none" sz="1600" b="1" dirty="0" err="1">
                  <a:solidFill>
                    <a:srgbClr val="FFFFFF"/>
                  </a:solidFill>
                  <a:latin typeface="Arial" panose="020B0604020202020204" pitchFamily="34" charset="0"/>
                </a:endParaRPr>
              </a:p>
            </p:txBody>
          </p:sp>
        </p:grpSp>
        <p:sp>
          <p:nvSpPr>
            <p:cNvPr id="33" name="*Christ - 0"/>
            <p:cNvSpPr txBox="1"/>
            <p:nvPr/>
          </p:nvSpPr>
          <p:spPr>
            <a:xfrm>
              <a:off x="8490" y="4022"/>
              <a:ext cx="1488" cy="833"/>
            </a:xfrm>
            <a:prstGeom prst="rect">
              <a:avLst/>
            </a:prstGeom>
            <a:noFill/>
          </p:spPr>
          <p:txBody>
            <a:bodyPr wrap="square" rtlCol="0">
              <a:spAutoFit/>
            </a:bodyPr>
            <a:p>
              <a:pPr algn="ctr"/>
              <a:r>
                <a:rPr lang="en-US" sz="1330" b="1">
                  <a:solidFill>
                    <a:schemeClr val="bg1"/>
                  </a:solidFill>
                </a:rPr>
                <a:t>Jesus Christ</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0 BC</a:t>
              </a:r>
              <a:endParaRPr lang="en-US" sz="1330" b="1">
                <a:solidFill>
                  <a:schemeClr val="bg1"/>
                </a:solidFill>
              </a:endParaRPr>
            </a:p>
          </p:txBody>
        </p:sp>
        <p:sp>
          <p:nvSpPr>
            <p:cNvPr id="35" name="*Crusades - 1000AD"/>
            <p:cNvSpPr txBox="1"/>
            <p:nvPr/>
          </p:nvSpPr>
          <p:spPr>
            <a:xfrm>
              <a:off x="10557" y="4022"/>
              <a:ext cx="1198" cy="833"/>
            </a:xfrm>
            <a:prstGeom prst="rect">
              <a:avLst/>
            </a:prstGeom>
            <a:noFill/>
          </p:spPr>
          <p:txBody>
            <a:bodyPr wrap="square" rtlCol="0">
              <a:spAutoFit/>
            </a:bodyPr>
            <a:p>
              <a:pPr algn="ctr"/>
              <a:r>
                <a:rPr lang="en-US" sz="1330" b="1">
                  <a:solidFill>
                    <a:schemeClr val="bg1"/>
                  </a:solidFill>
                </a:rPr>
                <a:t>Crusades</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AD</a:t>
              </a:r>
              <a:endParaRPr lang="en-US" sz="1330" b="1">
                <a:solidFill>
                  <a:schemeClr val="bg1"/>
                </a:solidFill>
              </a:endParaRPr>
            </a:p>
          </p:txBody>
        </p:sp>
        <p:grpSp>
          <p:nvGrpSpPr>
            <p:cNvPr id="36" name="Subdivisions"/>
            <p:cNvGrpSpPr/>
            <p:nvPr/>
          </p:nvGrpSpPr>
          <p:grpSpPr>
            <a:xfrm>
              <a:off x="2452" y="4353"/>
              <a:ext cx="9718" cy="158"/>
              <a:chOff x="2452" y="4353"/>
              <a:chExt cx="9718" cy="158"/>
            </a:xfrm>
          </p:grpSpPr>
          <p:sp>
            <p:nvSpPr>
              <p:cNvPr id="37" name="Isosceles Triangle 3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8" name="Isosceles Triangle 3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9" name="Isosceles Triangle 3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0" name="Isosceles Triangle 3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1" name="Isosceles Triangle 4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2" name="Isosceles Triangle 4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sp>
          <p:nvSpPr>
            <p:cNvPr id="43" name="*Enoch - 3500BC"/>
            <p:cNvSpPr txBox="1"/>
            <p:nvPr/>
          </p:nvSpPr>
          <p:spPr>
            <a:xfrm>
              <a:off x="1699" y="470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Enoch</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3,500 BC</a:t>
              </a:r>
              <a:endParaRPr lang="en-US" sz="1330"/>
            </a:p>
          </p:txBody>
        </p:sp>
        <p:sp>
          <p:nvSpPr>
            <p:cNvPr id="44" name="*Flood - 2500BC"/>
            <p:cNvSpPr txBox="1"/>
            <p:nvPr/>
          </p:nvSpPr>
          <p:spPr>
            <a:xfrm>
              <a:off x="3592" y="469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Flood</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2,500 BC</a:t>
              </a:r>
              <a:endParaRPr lang="en-US" sz="1330"/>
            </a:p>
          </p:txBody>
        </p:sp>
        <p:sp>
          <p:nvSpPr>
            <p:cNvPr id="45" name="*Moses - 1500BC"/>
            <p:cNvSpPr txBox="1"/>
            <p:nvPr/>
          </p:nvSpPr>
          <p:spPr>
            <a:xfrm>
              <a:off x="5542" y="468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Moses</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BC</a:t>
              </a:r>
              <a:endParaRPr lang="en-US" sz="1330"/>
            </a:p>
          </p:txBody>
        </p:sp>
        <p:sp>
          <p:nvSpPr>
            <p:cNvPr id="46" name="*Hagai Sophia - 500AD"/>
            <p:cNvSpPr txBox="1"/>
            <p:nvPr/>
          </p:nvSpPr>
          <p:spPr>
            <a:xfrm>
              <a:off x="9359" y="466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Hagai Sophia</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500 AD</a:t>
              </a:r>
              <a:endParaRPr lang="en-US" sz="1330"/>
            </a:p>
          </p:txBody>
        </p:sp>
        <p:sp>
          <p:nvSpPr>
            <p:cNvPr id="47" name="Text Box 46"/>
            <p:cNvSpPr txBox="1"/>
            <p:nvPr/>
          </p:nvSpPr>
          <p:spPr>
            <a:xfrm>
              <a:off x="11283" y="465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Reformation</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AD</a:t>
              </a:r>
              <a:endParaRPr lang="en-US" sz="1330"/>
            </a:p>
          </p:txBody>
        </p:sp>
      </p:grpSp>
      <p:sp>
        <p:nvSpPr>
          <p:cNvPr id="48" name="*Date"/>
          <p:cNvSpPr/>
          <p:nvPr/>
        </p:nvSpPr>
        <p:spPr>
          <a:xfrm>
            <a:off x="8872980" y="5437081"/>
            <a:ext cx="240216" cy="644523"/>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6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8" name="Text Box 7"/>
          <p:cNvSpPr txBox="1"/>
          <p:nvPr/>
        </p:nvSpPr>
        <p:spPr>
          <a:xfrm>
            <a:off x="274320" y="1005840"/>
            <a:ext cx="8825865" cy="4523105"/>
          </a:xfrm>
          <a:prstGeom prst="rect">
            <a:avLst/>
          </a:prstGeom>
          <a:noFill/>
        </p:spPr>
        <p:txBody>
          <a:bodyPr wrap="square" rtlCol="0">
            <a:spAutoFit/>
          </a:bodyPr>
          <a:p>
            <a:r>
              <a:rPr lang="en-US" sz="4400" b="1">
                <a:ln w="0">
                  <a:solidFill>
                    <a:schemeClr val="bg1"/>
                  </a:solidFill>
                  <a:prstDash val="solid"/>
                </a:ln>
                <a:solidFill>
                  <a:schemeClr val="accent5"/>
                </a:solidFill>
                <a:effectLst>
                  <a:glow rad="63500">
                    <a:schemeClr val="accent5">
                      <a:satMod val="175000"/>
                      <a:alpha val="40000"/>
                    </a:schemeClr>
                  </a:glow>
                </a:effectLst>
                <a:latin typeface="Palatino Linotype" panose="02040502050505030304" charset="0"/>
                <a:cs typeface="Palatino Linotype" panose="02040502050505030304" charset="0"/>
              </a:rPr>
              <a:t>S</a:t>
            </a:r>
            <a:r>
              <a:rPr lang="en-US" sz="3600" b="1">
                <a:ln w="0">
                  <a:solidFill>
                    <a:schemeClr val="bg1"/>
                  </a:solidFill>
                  <a:prstDash val="solid"/>
                </a:ln>
                <a:solidFill>
                  <a:schemeClr val="accent5"/>
                </a:solidFill>
                <a:effectLst>
                  <a:glow rad="63500">
                    <a:schemeClr val="accent5">
                      <a:satMod val="175000"/>
                      <a:alpha val="40000"/>
                    </a:schemeClr>
                  </a:glow>
                </a:effectLst>
                <a:latin typeface="Palatino Linotype" panose="02040502050505030304" charset="0"/>
                <a:cs typeface="Palatino Linotype" panose="02040502050505030304" charset="0"/>
              </a:rPr>
              <a:t>emi-Pelagianism</a:t>
            </a:r>
            <a:endParaRPr lang="en-US" sz="3600" b="1">
              <a:ln w="6600">
                <a:solidFill>
                  <a:schemeClr val="accent2"/>
                </a:solidFill>
                <a:prstDash val="solid"/>
              </a:ln>
              <a:solidFill>
                <a:srgbClr val="FFFFFF"/>
              </a:solidFill>
              <a:effectLst>
                <a:outerShdw dist="38100" dir="2700000" algn="tl" rotWithShape="0">
                  <a:schemeClr val="accent2"/>
                </a:outerShdw>
              </a:effectLst>
              <a:latin typeface="Palatino Linotype" panose="02040502050505030304" charset="0"/>
              <a:cs typeface="Palatino Linotype" panose="02040502050505030304" charset="0"/>
            </a:endParaRPr>
          </a:p>
          <a:p>
            <a:r>
              <a:rPr lang="en-US" sz="2800" b="1" spc="-100">
                <a:ln w="6600">
                  <a:solidFill>
                    <a:schemeClr val="accent1">
                      <a:lumMod val="75000"/>
                    </a:schemeClr>
                  </a:solidFill>
                  <a:prstDash val="solid"/>
                </a:ln>
                <a:solidFill>
                  <a:srgbClr val="FFFFFF"/>
                </a:solidFill>
                <a:effectLst>
                  <a:outerShdw dist="38100" dir="2700000" algn="tl" rotWithShape="0">
                    <a:schemeClr val="accent2"/>
                  </a:outerShdw>
                </a:effectLst>
                <a:uFillTx/>
                <a:latin typeface="Arial" panose="020B0604020202020204" pitchFamily="34" charset="0"/>
                <a:cs typeface="Arial" panose="020B0604020202020204" pitchFamily="34" charset="0"/>
              </a:rPr>
              <a:t>“Salvation is a work of both God and man”</a:t>
            </a:r>
            <a:br>
              <a:rPr lang="en-US" sz="2800" b="1">
                <a:ln w="6600">
                  <a:solidFill>
                    <a:schemeClr val="accent1">
                      <a:lumMod val="75000"/>
                    </a:schemeClr>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br>
            <a:r>
              <a:rPr lang="en-US" sz="2800" b="1">
                <a:ln w="6600">
                  <a:solidFill>
                    <a:schemeClr val="accent6"/>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Taught by many churches		</a:t>
            </a:r>
            <a:br>
              <a:rPr lang="en-US" sz="2800" b="1">
                <a:ln w="6600">
                  <a:solidFill>
                    <a:schemeClr val="accent6"/>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endParaRPr lang="en-US" sz="2800" b="1">
              <a:ln w="6600">
                <a:solidFill>
                  <a:schemeClr val="accent6"/>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lvl="1"/>
            <a:r>
              <a:rPr lang="en-US" sz="2000" b="1">
                <a:ln w="6600">
                  <a:noFill/>
                  <a:prstDash val="solid"/>
                </a:ln>
                <a:solidFill>
                  <a:srgbClr val="FFFFFF"/>
                </a:solidFill>
                <a:effectLst>
                  <a:outerShdw blurRad="50800" dist="38100" dir="2700000" algn="tl" rotWithShape="0">
                    <a:prstClr val="black">
                      <a:alpha val="40000"/>
                    </a:prstClr>
                  </a:outerShdw>
                </a:effectLst>
              </a:rPr>
              <a:t>TRUTH: Man is dead in his sins and cannot stir himself up to do righteousness or believe in God. To the natural man, the things of God seem as foolishness, and he cannot understand or accept them. The Bible teaches that man’s righteousness is as filthy rags, that he is a slave to sin, and that it is impossible for him to please God. (Isaiah 64:5; John 8:34; Romans 6:22; Rom 8:7; 1 Corinthians 2:14)</a:t>
            </a:r>
            <a:br>
              <a:rPr lang="en-US" sz="2000" b="1">
                <a:ln w="6600">
                  <a:noFill/>
                  <a:prstDash val="solid"/>
                </a:ln>
                <a:solidFill>
                  <a:srgbClr val="FFFFFF"/>
                </a:solidFill>
                <a:effectLst>
                  <a:outerShdw blurRad="50800" dist="38100" dir="2700000" algn="tl" rotWithShape="0">
                    <a:prstClr val="black">
                      <a:alpha val="40000"/>
                    </a:prstClr>
                  </a:outerShdw>
                </a:effectLst>
              </a:rPr>
            </a:br>
            <a:endParaRPr lang="en-US" sz="2000" b="1">
              <a:ln w="6600">
                <a:noFill/>
                <a:prstDash val="solid"/>
              </a:ln>
              <a:solidFill>
                <a:srgbClr val="FFFFFF"/>
              </a:solidFill>
              <a:effectLst>
                <a:outerShdw blurRad="50800" dist="38100" dir="2700000" algn="tl" rotWithShape="0">
                  <a:prstClr val="black">
                    <a:alpha val="40000"/>
                  </a:prstClr>
                </a:outerShdw>
              </a:effectLst>
            </a:endParaRPr>
          </a:p>
          <a:p>
            <a:pPr lvl="1"/>
            <a:r>
              <a:rPr lang="en-US" sz="2000" b="1">
                <a:ln w="6600">
                  <a:noFill/>
                  <a:prstDash val="solid"/>
                </a:ln>
                <a:solidFill>
                  <a:srgbClr val="FFFFFF"/>
                </a:solidFill>
                <a:effectLst>
                  <a:outerShdw blurRad="50800" dist="38100" dir="2700000" algn="tl" rotWithShape="0">
                    <a:prstClr val="black">
                      <a:alpha val="40000"/>
                    </a:prstClr>
                  </a:outerShdw>
                </a:effectLst>
              </a:rPr>
              <a:t>Condemned at the Council of Orange in 529AD</a:t>
            </a:r>
            <a:endParaRPr lang="en-US" sz="2000" b="1">
              <a:ln w="6600">
                <a:noFill/>
                <a:prstDash val="solid"/>
              </a:ln>
              <a:solidFill>
                <a:srgbClr val="FFFFFF"/>
              </a:solidFill>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3" nodeType="clickEffect">
                                  <p:stCondLst>
                                    <p:cond delay="50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5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8" grpId="3"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Title"/>
          <p:cNvSpPr txBox="1"/>
          <p:nvPr/>
        </p:nvSpPr>
        <p:spPr>
          <a:xfrm>
            <a:off x="173489" y="121800"/>
            <a:ext cx="9065895" cy="911225"/>
          </a:xfrm>
          <a:prstGeom prst="rect">
            <a:avLst/>
          </a:prstGeom>
          <a:noFill/>
        </p:spPr>
        <p:txBody>
          <a:bodyPr wrap="none" rtlCol="0">
            <a:spAutoFit/>
            <a:scene3d>
              <a:camera prst="orthographicFront"/>
              <a:lightRig rig="threePt" dir="t"/>
            </a:scene3d>
          </a:bodyPr>
          <a:p>
            <a:r>
              <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rPr>
              <a:t>Gods and goddesses of Egypt</a:t>
            </a:r>
            <a:endPar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endParaRPr>
          </a:p>
        </p:txBody>
      </p:sp>
      <p:grpSp>
        <p:nvGrpSpPr>
          <p:cNvPr id="3" name="Timeline"/>
          <p:cNvGrpSpPr/>
          <p:nvPr/>
        </p:nvGrpSpPr>
        <p:grpSpPr>
          <a:xfrm>
            <a:off x="203939" y="5829469"/>
            <a:ext cx="11735063" cy="1075052"/>
            <a:chOff x="1440" y="4022"/>
            <a:chExt cx="11736" cy="1271"/>
          </a:xfrm>
        </p:grpSpPr>
        <p:sp>
          <p:nvSpPr>
            <p:cNvPr id="7" name="Abraham Text"/>
            <p:cNvSpPr txBox="1"/>
            <p:nvPr/>
          </p:nvSpPr>
          <p:spPr>
            <a:xfrm>
              <a:off x="4683" y="402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Abraham</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2,000 BC</a:t>
              </a:r>
              <a:endParaRPr lang="en-US" sz="1330" b="1">
                <a:solidFill>
                  <a:schemeClr val="bg1"/>
                </a:solidFill>
              </a:endParaRPr>
            </a:p>
          </p:txBody>
        </p:sp>
        <p:sp>
          <p:nvSpPr>
            <p:cNvPr id="9" name="Noah Text"/>
            <p:cNvSpPr txBox="1"/>
            <p:nvPr/>
          </p:nvSpPr>
          <p:spPr>
            <a:xfrm>
              <a:off x="2749" y="403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Noah</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3,000 BC</a:t>
              </a:r>
              <a:endParaRPr lang="en-US" sz="1330" b="1">
                <a:solidFill>
                  <a:schemeClr val="bg1"/>
                </a:solidFill>
              </a:endParaRPr>
            </a:p>
          </p:txBody>
        </p:sp>
        <p:sp>
          <p:nvSpPr>
            <p:cNvPr id="13" name="King David Text"/>
            <p:cNvSpPr txBox="1"/>
            <p:nvPr/>
          </p:nvSpPr>
          <p:spPr>
            <a:xfrm>
              <a:off x="6618" y="4032"/>
              <a:ext cx="1332" cy="833"/>
            </a:xfrm>
            <a:prstGeom prst="rect">
              <a:avLst/>
            </a:prstGeom>
            <a:noFill/>
          </p:spPr>
          <p:txBody>
            <a:bodyPr wrap="square" rtlCol="0">
              <a:spAutoFit/>
            </a:bodyPr>
            <a:p>
              <a:pPr algn="ctr"/>
              <a:r>
                <a:rPr lang="en-US" sz="1330" b="1">
                  <a:solidFill>
                    <a:schemeClr val="bg1"/>
                  </a:solidFill>
                </a:rPr>
                <a:t>King David</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BC</a:t>
              </a:r>
              <a:endParaRPr lang="en-US" sz="1330" b="1">
                <a:solidFill>
                  <a:schemeClr val="bg1"/>
                </a:solidFill>
              </a:endParaRPr>
            </a:p>
          </p:txBody>
        </p:sp>
        <p:sp>
          <p:nvSpPr>
            <p:cNvPr id="3076" name="Timeline"/>
            <p:cNvSpPr/>
            <p:nvPr/>
          </p:nvSpPr>
          <p:spPr>
            <a:xfrm>
              <a:off x="1553" y="4394"/>
              <a:ext cx="11520" cy="72"/>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sz="2400">
                <a:latin typeface="Arial" panose="020B0604020202020204" pitchFamily="34" charset="0"/>
              </a:endParaRPr>
            </a:p>
          </p:txBody>
        </p:sp>
        <p:grpSp>
          <p:nvGrpSpPr>
            <p:cNvPr id="3078" name="Noah &amp; Abraham"/>
            <p:cNvGrpSpPr/>
            <p:nvPr/>
          </p:nvGrpSpPr>
          <p:grpSpPr>
            <a:xfrm>
              <a:off x="3358" y="4323"/>
              <a:ext cx="2140" cy="215"/>
              <a:chOff x="1325" y="1729"/>
              <a:chExt cx="856" cy="86"/>
            </a:xfrm>
          </p:grpSpPr>
          <p:sp>
            <p:nvSpPr>
              <p:cNvPr id="19"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grpSp>
        <p:sp>
          <p:nvSpPr>
            <p:cNvPr id="3084" name="Today - 2000AD"/>
            <p:cNvSpPr/>
            <p:nvPr/>
          </p:nvSpPr>
          <p:spPr>
            <a:xfrm>
              <a:off x="1296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Today</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2,000 AD</a:t>
              </a:r>
              <a:endParaRPr lang="en-US" altLang="x-none" sz="1330" b="1" dirty="0" err="1">
                <a:solidFill>
                  <a:srgbClr val="FFFFFF"/>
                </a:solidFill>
                <a:latin typeface="Arial" panose="020B0604020202020204" pitchFamily="34" charset="0"/>
              </a:endParaRPr>
            </a:p>
          </p:txBody>
        </p:sp>
        <p:sp>
          <p:nvSpPr>
            <p:cNvPr id="3085" name="Adam - 4000BC"/>
            <p:cNvSpPr/>
            <p:nvPr/>
          </p:nvSpPr>
          <p:spPr>
            <a:xfrm>
              <a:off x="144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Adam</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4,000 BC</a:t>
              </a:r>
              <a:endParaRPr lang="en-US" altLang="x-none" sz="1330" b="1" dirty="0" err="1">
                <a:solidFill>
                  <a:srgbClr val="FFFFFF"/>
                </a:solidFill>
                <a:latin typeface="Arial" panose="020B0604020202020204" pitchFamily="34" charset="0"/>
              </a:endParaRPr>
            </a:p>
          </p:txBody>
        </p:sp>
        <p:sp>
          <p:nvSpPr>
            <p:cNvPr id="23" name="*David - 1000BC"/>
            <p:cNvSpPr/>
            <p:nvPr/>
          </p:nvSpPr>
          <p:spPr>
            <a:xfrm>
              <a:off x="7200" y="4320"/>
              <a:ext cx="216" cy="216"/>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nvGrpSpPr>
            <p:cNvPr id="27" name="Christ &amp; Crusades"/>
            <p:cNvGrpSpPr/>
            <p:nvPr/>
          </p:nvGrpSpPr>
          <p:grpSpPr>
            <a:xfrm>
              <a:off x="9131" y="4320"/>
              <a:ext cx="2131" cy="216"/>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29"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131869" tIns="86027" rIns="131869" bIns="71928" anchor="ctr"/>
              <a:p>
                <a:pPr algn="ctr" hangingPunct="0"/>
                <a:endParaRPr lang="en-US" altLang="x-none" sz="1600" b="1" dirty="0" err="1">
                  <a:solidFill>
                    <a:srgbClr val="FFFFFF"/>
                  </a:solidFill>
                  <a:latin typeface="Arial" panose="020B0604020202020204" pitchFamily="34" charset="0"/>
                </a:endParaRPr>
              </a:p>
            </p:txBody>
          </p:sp>
        </p:grpSp>
        <p:sp>
          <p:nvSpPr>
            <p:cNvPr id="33" name="*Christ - 0"/>
            <p:cNvSpPr txBox="1"/>
            <p:nvPr/>
          </p:nvSpPr>
          <p:spPr>
            <a:xfrm>
              <a:off x="8490" y="4022"/>
              <a:ext cx="1488" cy="833"/>
            </a:xfrm>
            <a:prstGeom prst="rect">
              <a:avLst/>
            </a:prstGeom>
            <a:noFill/>
          </p:spPr>
          <p:txBody>
            <a:bodyPr wrap="square" rtlCol="0">
              <a:spAutoFit/>
            </a:bodyPr>
            <a:p>
              <a:pPr algn="ctr"/>
              <a:r>
                <a:rPr lang="en-US" sz="1330" b="1">
                  <a:solidFill>
                    <a:schemeClr val="bg1"/>
                  </a:solidFill>
                </a:rPr>
                <a:t>Jesus Christ</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0 BC</a:t>
              </a:r>
              <a:endParaRPr lang="en-US" sz="1330" b="1">
                <a:solidFill>
                  <a:schemeClr val="bg1"/>
                </a:solidFill>
              </a:endParaRPr>
            </a:p>
          </p:txBody>
        </p:sp>
        <p:sp>
          <p:nvSpPr>
            <p:cNvPr id="35" name="*Crusades - 1000AD"/>
            <p:cNvSpPr txBox="1"/>
            <p:nvPr/>
          </p:nvSpPr>
          <p:spPr>
            <a:xfrm>
              <a:off x="10557" y="4022"/>
              <a:ext cx="1198" cy="833"/>
            </a:xfrm>
            <a:prstGeom prst="rect">
              <a:avLst/>
            </a:prstGeom>
            <a:noFill/>
          </p:spPr>
          <p:txBody>
            <a:bodyPr wrap="square" rtlCol="0">
              <a:spAutoFit/>
            </a:bodyPr>
            <a:p>
              <a:pPr algn="ctr"/>
              <a:r>
                <a:rPr lang="en-US" sz="1330" b="1">
                  <a:solidFill>
                    <a:schemeClr val="bg1"/>
                  </a:solidFill>
                </a:rPr>
                <a:t>Crusades</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AD</a:t>
              </a:r>
              <a:endParaRPr lang="en-US" sz="1330" b="1">
                <a:solidFill>
                  <a:schemeClr val="bg1"/>
                </a:solidFill>
              </a:endParaRPr>
            </a:p>
          </p:txBody>
        </p:sp>
        <p:grpSp>
          <p:nvGrpSpPr>
            <p:cNvPr id="36" name="Subdivisions"/>
            <p:cNvGrpSpPr/>
            <p:nvPr/>
          </p:nvGrpSpPr>
          <p:grpSpPr>
            <a:xfrm>
              <a:off x="2452" y="4353"/>
              <a:ext cx="9718" cy="158"/>
              <a:chOff x="2452" y="4353"/>
              <a:chExt cx="9718" cy="158"/>
            </a:xfrm>
          </p:grpSpPr>
          <p:sp>
            <p:nvSpPr>
              <p:cNvPr id="37" name="Isosceles Triangle 3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8" name="Isosceles Triangle 3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9" name="Isosceles Triangle 3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0" name="Isosceles Triangle 3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1" name="Isosceles Triangle 4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2" name="Isosceles Triangle 4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sp>
          <p:nvSpPr>
            <p:cNvPr id="43" name="*Enoch - 3500BC"/>
            <p:cNvSpPr txBox="1"/>
            <p:nvPr/>
          </p:nvSpPr>
          <p:spPr>
            <a:xfrm>
              <a:off x="1699" y="470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Enoch</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3,500 BC</a:t>
              </a:r>
              <a:endParaRPr lang="en-US" sz="1330"/>
            </a:p>
          </p:txBody>
        </p:sp>
        <p:sp>
          <p:nvSpPr>
            <p:cNvPr id="44" name="*Flood - 2500BC"/>
            <p:cNvSpPr txBox="1"/>
            <p:nvPr/>
          </p:nvSpPr>
          <p:spPr>
            <a:xfrm>
              <a:off x="3592" y="469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Flood</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2,500 BC</a:t>
              </a:r>
              <a:endParaRPr lang="en-US" sz="1330"/>
            </a:p>
          </p:txBody>
        </p:sp>
        <p:sp>
          <p:nvSpPr>
            <p:cNvPr id="45" name="*Moses - 1500BC"/>
            <p:cNvSpPr txBox="1"/>
            <p:nvPr/>
          </p:nvSpPr>
          <p:spPr>
            <a:xfrm>
              <a:off x="5542" y="468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Moses</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BC</a:t>
              </a:r>
              <a:endParaRPr lang="en-US" sz="1330"/>
            </a:p>
          </p:txBody>
        </p:sp>
        <p:sp>
          <p:nvSpPr>
            <p:cNvPr id="46" name="*Hagai Sophia - 500AD"/>
            <p:cNvSpPr txBox="1"/>
            <p:nvPr/>
          </p:nvSpPr>
          <p:spPr>
            <a:xfrm>
              <a:off x="9359" y="466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Hagai Sophia</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500 AD</a:t>
              </a:r>
              <a:endParaRPr lang="en-US" sz="1330"/>
            </a:p>
          </p:txBody>
        </p:sp>
        <p:sp>
          <p:nvSpPr>
            <p:cNvPr id="47" name="Text Box 46"/>
            <p:cNvSpPr txBox="1"/>
            <p:nvPr/>
          </p:nvSpPr>
          <p:spPr>
            <a:xfrm>
              <a:off x="11283" y="465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Reformation</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AD</a:t>
              </a:r>
              <a:endParaRPr lang="en-US" sz="1330"/>
            </a:p>
          </p:txBody>
        </p:sp>
      </p:grpSp>
      <p:grpSp>
        <p:nvGrpSpPr>
          <p:cNvPr id="18" name="Group 17"/>
          <p:cNvGrpSpPr/>
          <p:nvPr/>
        </p:nvGrpSpPr>
        <p:grpSpPr>
          <a:xfrm>
            <a:off x="855980" y="1026160"/>
            <a:ext cx="1757680" cy="4438015"/>
            <a:chOff x="1348" y="1616"/>
            <a:chExt cx="2768" cy="6989"/>
          </a:xfrm>
        </p:grpSpPr>
        <p:pic>
          <p:nvPicPr>
            <p:cNvPr id="10" name="Picture 9"/>
            <p:cNvPicPr>
              <a:picLocks noChangeAspect="1"/>
            </p:cNvPicPr>
            <p:nvPr/>
          </p:nvPicPr>
          <p:blipFill>
            <a:blip r:embed="rId2"/>
            <a:stretch>
              <a:fillRect/>
            </a:stretch>
          </p:blipFill>
          <p:spPr>
            <a:xfrm>
              <a:off x="1348" y="1616"/>
              <a:ext cx="2768" cy="6167"/>
            </a:xfrm>
            <a:prstGeom prst="rect">
              <a:avLst/>
            </a:prstGeom>
          </p:spPr>
        </p:pic>
        <p:sp>
          <p:nvSpPr>
            <p:cNvPr id="12" name="Text Box 11"/>
            <p:cNvSpPr txBox="1"/>
            <p:nvPr/>
          </p:nvSpPr>
          <p:spPr>
            <a:xfrm>
              <a:off x="1348" y="7783"/>
              <a:ext cx="2719" cy="822"/>
            </a:xfrm>
            <a:prstGeom prst="rect">
              <a:avLst/>
            </a:prstGeom>
            <a:noFill/>
          </p:spPr>
          <p:txBody>
            <a:bodyPr wrap="square" rtlCol="0">
              <a:spAutoFit/>
              <a:scene3d>
                <a:camera prst="orthographicFront"/>
                <a:lightRig rig="threePt" dir="t"/>
              </a:scene3d>
            </a:bodyPr>
            <a:p>
              <a:pPr algn="ctr"/>
              <a:r>
                <a:rPr lang="en-US" sz="2800">
                  <a:ln w="9525" cmpd="sng">
                    <a:solidFill>
                      <a:schemeClr val="bg1"/>
                    </a:solidFill>
                    <a:prstDash val="solid"/>
                  </a:ln>
                  <a:solidFill>
                    <a:schemeClr val="bg1"/>
                  </a:solidFill>
                  <a:effectLst>
                    <a:glow rad="38100">
                      <a:schemeClr val="accent1">
                        <a:alpha val="40000"/>
                      </a:schemeClr>
                    </a:glow>
                  </a:effectLst>
                </a:rPr>
                <a:t>Anuket</a:t>
              </a:r>
              <a:endParaRPr lang="en-US" sz="2800">
                <a:ln w="9525" cmpd="sng">
                  <a:solidFill>
                    <a:schemeClr val="bg1"/>
                  </a:solidFill>
                  <a:prstDash val="solid"/>
                </a:ln>
                <a:solidFill>
                  <a:schemeClr val="bg1"/>
                </a:solidFill>
                <a:effectLst>
                  <a:glow rad="38100">
                    <a:schemeClr val="accent1">
                      <a:alpha val="40000"/>
                    </a:schemeClr>
                  </a:glow>
                </a:effectLst>
              </a:endParaRPr>
            </a:p>
          </p:txBody>
        </p:sp>
      </p:grpSp>
      <p:grpSp>
        <p:nvGrpSpPr>
          <p:cNvPr id="20" name="Group 19"/>
          <p:cNvGrpSpPr/>
          <p:nvPr/>
        </p:nvGrpSpPr>
        <p:grpSpPr>
          <a:xfrm>
            <a:off x="6269990" y="1033145"/>
            <a:ext cx="1726565" cy="4436110"/>
            <a:chOff x="7090" y="1627"/>
            <a:chExt cx="2719" cy="6986"/>
          </a:xfrm>
        </p:grpSpPr>
        <p:pic>
          <p:nvPicPr>
            <p:cNvPr id="6" name="Picture 5"/>
            <p:cNvPicPr>
              <a:picLocks noChangeAspect="1"/>
            </p:cNvPicPr>
            <p:nvPr/>
          </p:nvPicPr>
          <p:blipFill>
            <a:blip r:embed="rId3"/>
            <a:stretch>
              <a:fillRect/>
            </a:stretch>
          </p:blipFill>
          <p:spPr>
            <a:xfrm>
              <a:off x="7116" y="1627"/>
              <a:ext cx="2615" cy="6167"/>
            </a:xfrm>
            <a:prstGeom prst="rect">
              <a:avLst/>
            </a:prstGeom>
          </p:spPr>
        </p:pic>
        <p:sp>
          <p:nvSpPr>
            <p:cNvPr id="14" name="Text Box 13"/>
            <p:cNvSpPr txBox="1"/>
            <p:nvPr/>
          </p:nvSpPr>
          <p:spPr>
            <a:xfrm>
              <a:off x="7090" y="7791"/>
              <a:ext cx="2719" cy="822"/>
            </a:xfrm>
            <a:prstGeom prst="rect">
              <a:avLst/>
            </a:prstGeom>
            <a:noFill/>
          </p:spPr>
          <p:txBody>
            <a:bodyPr wrap="square" rtlCol="0">
              <a:spAutoFit/>
              <a:scene3d>
                <a:camera prst="orthographicFront"/>
                <a:lightRig rig="threePt" dir="t"/>
              </a:scene3d>
            </a:bodyPr>
            <a:p>
              <a:pPr algn="ctr"/>
              <a:r>
                <a:rPr lang="en-US" sz="2800">
                  <a:ln w="9525" cmpd="sng">
                    <a:solidFill>
                      <a:schemeClr val="bg1"/>
                    </a:solidFill>
                    <a:prstDash val="solid"/>
                  </a:ln>
                  <a:solidFill>
                    <a:schemeClr val="bg1"/>
                  </a:solidFill>
                  <a:effectLst>
                    <a:glow rad="38100">
                      <a:schemeClr val="accent1">
                        <a:alpha val="40000"/>
                      </a:schemeClr>
                    </a:glow>
                  </a:effectLst>
                </a:rPr>
                <a:t>Hathor</a:t>
              </a:r>
              <a:endParaRPr lang="en-US" sz="2800">
                <a:ln w="9525" cmpd="sng">
                  <a:solidFill>
                    <a:schemeClr val="bg1"/>
                  </a:solidFill>
                  <a:prstDash val="solid"/>
                </a:ln>
                <a:solidFill>
                  <a:schemeClr val="bg1"/>
                </a:solidFill>
                <a:effectLst>
                  <a:glow rad="38100">
                    <a:schemeClr val="accent1">
                      <a:alpha val="40000"/>
                    </a:schemeClr>
                  </a:glow>
                </a:effectLst>
              </a:endParaRPr>
            </a:p>
          </p:txBody>
        </p:sp>
      </p:grpSp>
      <p:pic>
        <p:nvPicPr>
          <p:cNvPr id="15" name="Content Placeholder 14"/>
          <p:cNvPicPr>
            <a:picLocks noChangeAspect="1"/>
          </p:cNvPicPr>
          <p:nvPr>
            <p:ph sz="half" idx="1"/>
          </p:nvPr>
        </p:nvPicPr>
        <p:blipFill>
          <a:blip r:embed="rId4"/>
          <a:srcRect l="15992" r="17572"/>
          <a:stretch>
            <a:fillRect/>
          </a:stretch>
        </p:blipFill>
        <p:spPr>
          <a:xfrm>
            <a:off x="2641600" y="1018540"/>
            <a:ext cx="1755775" cy="3923030"/>
          </a:xfrm>
          <a:prstGeom prst="rect">
            <a:avLst/>
          </a:prstGeom>
        </p:spPr>
      </p:pic>
      <p:sp>
        <p:nvSpPr>
          <p:cNvPr id="21" name="Text Box 20"/>
          <p:cNvSpPr txBox="1"/>
          <p:nvPr/>
        </p:nvSpPr>
        <p:spPr>
          <a:xfrm>
            <a:off x="2669858" y="4968875"/>
            <a:ext cx="1726565" cy="521970"/>
          </a:xfrm>
          <a:prstGeom prst="rect">
            <a:avLst/>
          </a:prstGeom>
          <a:noFill/>
        </p:spPr>
        <p:txBody>
          <a:bodyPr wrap="square" rtlCol="0">
            <a:spAutoFit/>
            <a:scene3d>
              <a:camera prst="orthographicFront"/>
              <a:lightRig rig="threePt" dir="t"/>
            </a:scene3d>
          </a:bodyPr>
          <a:p>
            <a:pPr algn="ctr"/>
            <a:r>
              <a:rPr lang="en-US" sz="2800">
                <a:ln w="9525" cmpd="sng">
                  <a:solidFill>
                    <a:schemeClr val="bg1"/>
                  </a:solidFill>
                  <a:prstDash val="solid"/>
                </a:ln>
                <a:solidFill>
                  <a:schemeClr val="bg1"/>
                </a:solidFill>
                <a:effectLst>
                  <a:glow rad="38100">
                    <a:schemeClr val="accent1">
                      <a:alpha val="40000"/>
                    </a:schemeClr>
                  </a:glow>
                </a:effectLst>
              </a:rPr>
              <a:t>Heqet</a:t>
            </a:r>
            <a:endParaRPr lang="en-US" sz="2800">
              <a:ln w="9525" cmpd="sng">
                <a:solidFill>
                  <a:schemeClr val="bg1"/>
                </a:solidFill>
                <a:prstDash val="solid"/>
              </a:ln>
              <a:solidFill>
                <a:schemeClr val="bg1"/>
              </a:solidFill>
              <a:effectLst>
                <a:glow rad="38100">
                  <a:schemeClr val="accent1">
                    <a:alpha val="40000"/>
                  </a:schemeClr>
                </a:glow>
              </a:effectLst>
            </a:endParaRPr>
          </a:p>
        </p:txBody>
      </p:sp>
      <p:grpSp>
        <p:nvGrpSpPr>
          <p:cNvPr id="26" name="Group 25"/>
          <p:cNvGrpSpPr/>
          <p:nvPr/>
        </p:nvGrpSpPr>
        <p:grpSpPr>
          <a:xfrm>
            <a:off x="4437380" y="1033145"/>
            <a:ext cx="1799590" cy="4462780"/>
            <a:chOff x="8588" y="1627"/>
            <a:chExt cx="2834" cy="7028"/>
          </a:xfrm>
        </p:grpSpPr>
        <p:pic>
          <p:nvPicPr>
            <p:cNvPr id="22" name="Picture 21"/>
            <p:cNvPicPr>
              <a:picLocks noChangeAspect="1"/>
            </p:cNvPicPr>
            <p:nvPr/>
          </p:nvPicPr>
          <p:blipFill>
            <a:blip r:embed="rId5"/>
            <a:stretch>
              <a:fillRect/>
            </a:stretch>
          </p:blipFill>
          <p:spPr>
            <a:xfrm>
              <a:off x="8588" y="1627"/>
              <a:ext cx="2835" cy="6198"/>
            </a:xfrm>
            <a:prstGeom prst="rect">
              <a:avLst/>
            </a:prstGeom>
          </p:spPr>
        </p:pic>
        <p:sp>
          <p:nvSpPr>
            <p:cNvPr id="25" name="Text Box 24"/>
            <p:cNvSpPr txBox="1"/>
            <p:nvPr/>
          </p:nvSpPr>
          <p:spPr>
            <a:xfrm>
              <a:off x="8646" y="7833"/>
              <a:ext cx="2719" cy="822"/>
            </a:xfrm>
            <a:prstGeom prst="rect">
              <a:avLst/>
            </a:prstGeom>
            <a:noFill/>
          </p:spPr>
          <p:txBody>
            <a:bodyPr wrap="square" rtlCol="0">
              <a:spAutoFit/>
              <a:scene3d>
                <a:camera prst="orthographicFront"/>
                <a:lightRig rig="threePt" dir="t"/>
              </a:scene3d>
            </a:bodyPr>
            <a:p>
              <a:pPr algn="ctr"/>
              <a:r>
                <a:rPr lang="en-US" sz="2800">
                  <a:ln w="9525" cmpd="sng">
                    <a:solidFill>
                      <a:schemeClr val="bg1"/>
                    </a:solidFill>
                    <a:prstDash val="solid"/>
                  </a:ln>
                  <a:solidFill>
                    <a:schemeClr val="bg1"/>
                  </a:solidFill>
                  <a:effectLst>
                    <a:glow rad="38100">
                      <a:schemeClr val="accent1">
                        <a:alpha val="40000"/>
                      </a:schemeClr>
                    </a:glow>
                  </a:effectLst>
                </a:rPr>
                <a:t>Geb</a:t>
              </a:r>
              <a:endParaRPr lang="en-US" sz="2800">
                <a:ln w="9525" cmpd="sng">
                  <a:solidFill>
                    <a:schemeClr val="bg1"/>
                  </a:solidFill>
                  <a:prstDash val="solid"/>
                </a:ln>
                <a:solidFill>
                  <a:schemeClr val="bg1"/>
                </a:solidFill>
                <a:effectLst>
                  <a:glow rad="38100">
                    <a:schemeClr val="accent1">
                      <a:alpha val="40000"/>
                    </a:schemeClr>
                  </a:glow>
                </a:effectLst>
              </a:endParaRPr>
            </a:p>
          </p:txBody>
        </p:sp>
      </p:grpSp>
      <p:pic>
        <p:nvPicPr>
          <p:cNvPr id="31" name="Content Placeholder 30"/>
          <p:cNvPicPr>
            <a:picLocks noChangeAspect="1"/>
          </p:cNvPicPr>
          <p:nvPr>
            <p:ph sz="half" idx="2"/>
          </p:nvPr>
        </p:nvPicPr>
        <p:blipFill>
          <a:blip r:embed="rId6"/>
          <a:stretch>
            <a:fillRect/>
          </a:stretch>
        </p:blipFill>
        <p:spPr>
          <a:xfrm>
            <a:off x="8001000" y="1026160"/>
            <a:ext cx="1796415" cy="3942715"/>
          </a:xfrm>
          <a:prstGeom prst="rect">
            <a:avLst/>
          </a:prstGeom>
        </p:spPr>
      </p:pic>
      <p:sp>
        <p:nvSpPr>
          <p:cNvPr id="34" name="Text Box 33"/>
          <p:cNvSpPr txBox="1"/>
          <p:nvPr/>
        </p:nvSpPr>
        <p:spPr>
          <a:xfrm>
            <a:off x="7974965" y="4952365"/>
            <a:ext cx="1726565" cy="521970"/>
          </a:xfrm>
          <a:prstGeom prst="rect">
            <a:avLst/>
          </a:prstGeom>
          <a:noFill/>
        </p:spPr>
        <p:txBody>
          <a:bodyPr wrap="square" rtlCol="0">
            <a:spAutoFit/>
            <a:scene3d>
              <a:camera prst="orthographicFront"/>
              <a:lightRig rig="threePt" dir="t"/>
            </a:scene3d>
          </a:bodyPr>
          <a:p>
            <a:pPr algn="ctr"/>
            <a:r>
              <a:rPr lang="en-US" sz="2800">
                <a:ln w="9525" cmpd="sng">
                  <a:solidFill>
                    <a:schemeClr val="bg1"/>
                  </a:solidFill>
                  <a:prstDash val="solid"/>
                </a:ln>
                <a:solidFill>
                  <a:schemeClr val="bg1"/>
                </a:solidFill>
                <a:effectLst>
                  <a:glow rad="38100">
                    <a:schemeClr val="accent1">
                      <a:alpha val="40000"/>
                    </a:schemeClr>
                  </a:glow>
                </a:effectLst>
              </a:rPr>
              <a:t>Isis</a:t>
            </a:r>
            <a:endParaRPr lang="en-US" sz="2800">
              <a:ln w="9525" cmpd="sng">
                <a:solidFill>
                  <a:schemeClr val="bg1"/>
                </a:solidFill>
                <a:prstDash val="solid"/>
              </a:ln>
              <a:solidFill>
                <a:schemeClr val="bg1"/>
              </a:solidFill>
              <a:effectLst>
                <a:glow rad="38100">
                  <a:schemeClr val="accent1">
                    <a:alpha val="40000"/>
                  </a:schemeClr>
                </a:glow>
              </a:effectLst>
            </a:endParaRPr>
          </a:p>
        </p:txBody>
      </p:sp>
      <p:grpSp>
        <p:nvGrpSpPr>
          <p:cNvPr id="52" name="Nut"/>
          <p:cNvGrpSpPr/>
          <p:nvPr/>
        </p:nvGrpSpPr>
        <p:grpSpPr>
          <a:xfrm>
            <a:off x="9439275" y="1017905"/>
            <a:ext cx="1936750" cy="4461510"/>
            <a:chOff x="15313" y="1603"/>
            <a:chExt cx="3050" cy="7026"/>
          </a:xfrm>
        </p:grpSpPr>
        <p:pic>
          <p:nvPicPr>
            <p:cNvPr id="50" name="Picture 49" descr="nut-svg-10"/>
            <p:cNvPicPr>
              <a:picLocks noChangeAspect="1"/>
            </p:cNvPicPr>
            <p:nvPr/>
          </p:nvPicPr>
          <p:blipFill>
            <a:blip r:embed="rId7"/>
            <a:stretch>
              <a:fillRect/>
            </a:stretch>
          </p:blipFill>
          <p:spPr>
            <a:xfrm>
              <a:off x="15313" y="1603"/>
              <a:ext cx="3051" cy="6192"/>
            </a:xfrm>
            <a:prstGeom prst="rect">
              <a:avLst/>
            </a:prstGeom>
          </p:spPr>
        </p:pic>
        <p:sp>
          <p:nvSpPr>
            <p:cNvPr id="51" name="Text Box 50"/>
            <p:cNvSpPr txBox="1"/>
            <p:nvPr/>
          </p:nvSpPr>
          <p:spPr>
            <a:xfrm>
              <a:off x="15479" y="7807"/>
              <a:ext cx="2719" cy="822"/>
            </a:xfrm>
            <a:prstGeom prst="rect">
              <a:avLst/>
            </a:prstGeom>
            <a:noFill/>
          </p:spPr>
          <p:txBody>
            <a:bodyPr wrap="square" rtlCol="0">
              <a:spAutoFit/>
              <a:scene3d>
                <a:camera prst="orthographicFront"/>
                <a:lightRig rig="threePt" dir="t"/>
              </a:scene3d>
            </a:bodyPr>
            <a:p>
              <a:pPr algn="ctr"/>
              <a:r>
                <a:rPr lang="en-US" sz="2800">
                  <a:ln w="9525" cmpd="sng">
                    <a:solidFill>
                      <a:schemeClr val="bg1"/>
                    </a:solidFill>
                    <a:prstDash val="solid"/>
                  </a:ln>
                  <a:solidFill>
                    <a:schemeClr val="bg1"/>
                  </a:solidFill>
                  <a:effectLst>
                    <a:glow rad="38100">
                      <a:schemeClr val="accent1">
                        <a:alpha val="40000"/>
                      </a:schemeClr>
                    </a:glow>
                  </a:effectLst>
                </a:rPr>
                <a:t>Nut</a:t>
              </a:r>
              <a:endParaRPr lang="en-US" sz="2800">
                <a:ln w="9525" cmpd="sng">
                  <a:solidFill>
                    <a:schemeClr val="bg1"/>
                  </a:solidFill>
                  <a:prstDash val="solid"/>
                </a:ln>
                <a:solidFill>
                  <a:schemeClr val="bg1"/>
                </a:solidFill>
                <a:effectLst>
                  <a:glow rad="38100">
                    <a:schemeClr val="accent1">
                      <a:alpha val="40000"/>
                    </a:schemeClr>
                  </a:glow>
                </a:effectLst>
              </a:endParaRPr>
            </a:p>
          </p:txBody>
        </p:sp>
      </p:grpSp>
      <p:sp>
        <p:nvSpPr>
          <p:cNvPr id="48" name="*Date"/>
          <p:cNvSpPr/>
          <p:nvPr/>
        </p:nvSpPr>
        <p:spPr>
          <a:xfrm>
            <a:off x="5141720" y="5560906"/>
            <a:ext cx="240216" cy="644523"/>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6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3" nodeType="clickEffect">
                                  <p:stCondLst>
                                    <p:cond delay="50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8" grpId="3"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Title"/>
          <p:cNvSpPr txBox="1"/>
          <p:nvPr/>
        </p:nvSpPr>
        <p:spPr>
          <a:xfrm>
            <a:off x="173489" y="121800"/>
            <a:ext cx="7039610" cy="911225"/>
          </a:xfrm>
          <a:prstGeom prst="rect">
            <a:avLst/>
          </a:prstGeom>
          <a:noFill/>
        </p:spPr>
        <p:txBody>
          <a:bodyPr wrap="none" rtlCol="0">
            <a:spAutoFit/>
            <a:scene3d>
              <a:camera prst="orthographicFront"/>
              <a:lightRig rig="threePt" dir="t"/>
            </a:scene3d>
          </a:bodyPr>
          <a:p>
            <a:r>
              <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rPr>
              <a:t>Heresies in the Church</a:t>
            </a:r>
            <a:endPar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endParaRPr>
          </a:p>
        </p:txBody>
      </p:sp>
      <p:grpSp>
        <p:nvGrpSpPr>
          <p:cNvPr id="3" name="Timeline"/>
          <p:cNvGrpSpPr/>
          <p:nvPr/>
        </p:nvGrpSpPr>
        <p:grpSpPr>
          <a:xfrm>
            <a:off x="203939" y="5829469"/>
            <a:ext cx="11735063" cy="1075052"/>
            <a:chOff x="1440" y="4022"/>
            <a:chExt cx="11736" cy="1271"/>
          </a:xfrm>
        </p:grpSpPr>
        <p:sp>
          <p:nvSpPr>
            <p:cNvPr id="7" name="Abraham Text"/>
            <p:cNvSpPr txBox="1"/>
            <p:nvPr/>
          </p:nvSpPr>
          <p:spPr>
            <a:xfrm>
              <a:off x="4683" y="402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Abraham</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2,000 BC</a:t>
              </a:r>
              <a:endParaRPr lang="en-US" sz="1330" b="1">
                <a:solidFill>
                  <a:schemeClr val="bg1"/>
                </a:solidFill>
              </a:endParaRPr>
            </a:p>
          </p:txBody>
        </p:sp>
        <p:sp>
          <p:nvSpPr>
            <p:cNvPr id="9" name="Noah Text"/>
            <p:cNvSpPr txBox="1"/>
            <p:nvPr/>
          </p:nvSpPr>
          <p:spPr>
            <a:xfrm>
              <a:off x="2749" y="403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Noah</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3,000 BC</a:t>
              </a:r>
              <a:endParaRPr lang="en-US" sz="1330" b="1">
                <a:solidFill>
                  <a:schemeClr val="bg1"/>
                </a:solidFill>
              </a:endParaRPr>
            </a:p>
          </p:txBody>
        </p:sp>
        <p:sp>
          <p:nvSpPr>
            <p:cNvPr id="13" name="King David Text"/>
            <p:cNvSpPr txBox="1"/>
            <p:nvPr/>
          </p:nvSpPr>
          <p:spPr>
            <a:xfrm>
              <a:off x="6618" y="4032"/>
              <a:ext cx="1332" cy="833"/>
            </a:xfrm>
            <a:prstGeom prst="rect">
              <a:avLst/>
            </a:prstGeom>
            <a:noFill/>
          </p:spPr>
          <p:txBody>
            <a:bodyPr wrap="square" rtlCol="0">
              <a:spAutoFit/>
            </a:bodyPr>
            <a:p>
              <a:pPr algn="ctr"/>
              <a:r>
                <a:rPr lang="en-US" sz="1330" b="1">
                  <a:solidFill>
                    <a:schemeClr val="bg1"/>
                  </a:solidFill>
                </a:rPr>
                <a:t>King David</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BC</a:t>
              </a:r>
              <a:endParaRPr lang="en-US" sz="1330" b="1">
                <a:solidFill>
                  <a:schemeClr val="bg1"/>
                </a:solidFill>
              </a:endParaRPr>
            </a:p>
          </p:txBody>
        </p:sp>
        <p:sp>
          <p:nvSpPr>
            <p:cNvPr id="3076" name="Timeline"/>
            <p:cNvSpPr/>
            <p:nvPr/>
          </p:nvSpPr>
          <p:spPr>
            <a:xfrm>
              <a:off x="1553" y="4394"/>
              <a:ext cx="11520" cy="72"/>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sz="2400">
                <a:latin typeface="Arial" panose="020B0604020202020204" pitchFamily="34" charset="0"/>
              </a:endParaRPr>
            </a:p>
          </p:txBody>
        </p:sp>
        <p:grpSp>
          <p:nvGrpSpPr>
            <p:cNvPr id="3078" name="Noah &amp; Abraham"/>
            <p:cNvGrpSpPr/>
            <p:nvPr/>
          </p:nvGrpSpPr>
          <p:grpSpPr>
            <a:xfrm>
              <a:off x="3358" y="4323"/>
              <a:ext cx="2140" cy="215"/>
              <a:chOff x="1325" y="1729"/>
              <a:chExt cx="856" cy="86"/>
            </a:xfrm>
          </p:grpSpPr>
          <p:sp>
            <p:nvSpPr>
              <p:cNvPr id="19"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grpSp>
        <p:sp>
          <p:nvSpPr>
            <p:cNvPr id="3084" name="Today - 2000AD"/>
            <p:cNvSpPr/>
            <p:nvPr/>
          </p:nvSpPr>
          <p:spPr>
            <a:xfrm>
              <a:off x="1296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Today</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2,000 AD</a:t>
              </a:r>
              <a:endParaRPr lang="en-US" altLang="x-none" sz="1330" b="1" dirty="0" err="1">
                <a:solidFill>
                  <a:srgbClr val="FFFFFF"/>
                </a:solidFill>
                <a:latin typeface="Arial" panose="020B0604020202020204" pitchFamily="34" charset="0"/>
              </a:endParaRPr>
            </a:p>
          </p:txBody>
        </p:sp>
        <p:sp>
          <p:nvSpPr>
            <p:cNvPr id="3085" name="Adam - 4000BC"/>
            <p:cNvSpPr/>
            <p:nvPr/>
          </p:nvSpPr>
          <p:spPr>
            <a:xfrm>
              <a:off x="144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Adam</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4,000 BC</a:t>
              </a:r>
              <a:endParaRPr lang="en-US" altLang="x-none" sz="1330" b="1" dirty="0" err="1">
                <a:solidFill>
                  <a:srgbClr val="FFFFFF"/>
                </a:solidFill>
                <a:latin typeface="Arial" panose="020B0604020202020204" pitchFamily="34" charset="0"/>
              </a:endParaRPr>
            </a:p>
          </p:txBody>
        </p:sp>
        <p:sp>
          <p:nvSpPr>
            <p:cNvPr id="23" name="*David - 1000BC"/>
            <p:cNvSpPr/>
            <p:nvPr/>
          </p:nvSpPr>
          <p:spPr>
            <a:xfrm>
              <a:off x="7200" y="4320"/>
              <a:ext cx="216" cy="216"/>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nvGrpSpPr>
            <p:cNvPr id="27" name="Christ &amp; Crusades"/>
            <p:cNvGrpSpPr/>
            <p:nvPr/>
          </p:nvGrpSpPr>
          <p:grpSpPr>
            <a:xfrm>
              <a:off x="9131" y="4320"/>
              <a:ext cx="2131" cy="216"/>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29"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131869" tIns="86027" rIns="131869" bIns="71928" anchor="ctr"/>
              <a:p>
                <a:pPr algn="ctr" hangingPunct="0"/>
                <a:endParaRPr lang="en-US" altLang="x-none" sz="1600" b="1" dirty="0" err="1">
                  <a:solidFill>
                    <a:srgbClr val="FFFFFF"/>
                  </a:solidFill>
                  <a:latin typeface="Arial" panose="020B0604020202020204" pitchFamily="34" charset="0"/>
                </a:endParaRPr>
              </a:p>
            </p:txBody>
          </p:sp>
        </p:grpSp>
        <p:sp>
          <p:nvSpPr>
            <p:cNvPr id="33" name="*Christ - 0"/>
            <p:cNvSpPr txBox="1"/>
            <p:nvPr/>
          </p:nvSpPr>
          <p:spPr>
            <a:xfrm>
              <a:off x="8490" y="4022"/>
              <a:ext cx="1488" cy="833"/>
            </a:xfrm>
            <a:prstGeom prst="rect">
              <a:avLst/>
            </a:prstGeom>
            <a:noFill/>
          </p:spPr>
          <p:txBody>
            <a:bodyPr wrap="square" rtlCol="0">
              <a:spAutoFit/>
            </a:bodyPr>
            <a:p>
              <a:pPr algn="ctr"/>
              <a:r>
                <a:rPr lang="en-US" sz="1330" b="1">
                  <a:solidFill>
                    <a:schemeClr val="bg1"/>
                  </a:solidFill>
                </a:rPr>
                <a:t>Jesus Christ</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0 BC</a:t>
              </a:r>
              <a:endParaRPr lang="en-US" sz="1330" b="1">
                <a:solidFill>
                  <a:schemeClr val="bg1"/>
                </a:solidFill>
              </a:endParaRPr>
            </a:p>
          </p:txBody>
        </p:sp>
        <p:sp>
          <p:nvSpPr>
            <p:cNvPr id="35" name="*Crusades - 1000AD"/>
            <p:cNvSpPr txBox="1"/>
            <p:nvPr/>
          </p:nvSpPr>
          <p:spPr>
            <a:xfrm>
              <a:off x="10557" y="4022"/>
              <a:ext cx="1198" cy="833"/>
            </a:xfrm>
            <a:prstGeom prst="rect">
              <a:avLst/>
            </a:prstGeom>
            <a:noFill/>
          </p:spPr>
          <p:txBody>
            <a:bodyPr wrap="square" rtlCol="0">
              <a:spAutoFit/>
            </a:bodyPr>
            <a:p>
              <a:pPr algn="ctr"/>
              <a:r>
                <a:rPr lang="en-US" sz="1330" b="1">
                  <a:solidFill>
                    <a:schemeClr val="bg1"/>
                  </a:solidFill>
                </a:rPr>
                <a:t>Crusades</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AD</a:t>
              </a:r>
              <a:endParaRPr lang="en-US" sz="1330" b="1">
                <a:solidFill>
                  <a:schemeClr val="bg1"/>
                </a:solidFill>
              </a:endParaRPr>
            </a:p>
          </p:txBody>
        </p:sp>
        <p:grpSp>
          <p:nvGrpSpPr>
            <p:cNvPr id="36" name="Subdivisions"/>
            <p:cNvGrpSpPr/>
            <p:nvPr/>
          </p:nvGrpSpPr>
          <p:grpSpPr>
            <a:xfrm>
              <a:off x="2452" y="4353"/>
              <a:ext cx="9718" cy="158"/>
              <a:chOff x="2452" y="4353"/>
              <a:chExt cx="9718" cy="158"/>
            </a:xfrm>
          </p:grpSpPr>
          <p:sp>
            <p:nvSpPr>
              <p:cNvPr id="37" name="Isosceles Triangle 3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8" name="Isosceles Triangle 3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9" name="Isosceles Triangle 3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0" name="Isosceles Triangle 3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1" name="Isosceles Triangle 4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2" name="Isosceles Triangle 4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sp>
          <p:nvSpPr>
            <p:cNvPr id="43" name="*Enoch - 3500BC"/>
            <p:cNvSpPr txBox="1"/>
            <p:nvPr/>
          </p:nvSpPr>
          <p:spPr>
            <a:xfrm>
              <a:off x="1699" y="470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Enoch</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3,500 BC</a:t>
              </a:r>
              <a:endParaRPr lang="en-US" sz="1330"/>
            </a:p>
          </p:txBody>
        </p:sp>
        <p:sp>
          <p:nvSpPr>
            <p:cNvPr id="44" name="*Flood - 2500BC"/>
            <p:cNvSpPr txBox="1"/>
            <p:nvPr/>
          </p:nvSpPr>
          <p:spPr>
            <a:xfrm>
              <a:off x="3592" y="469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Flood</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2,500 BC</a:t>
              </a:r>
              <a:endParaRPr lang="en-US" sz="1330"/>
            </a:p>
          </p:txBody>
        </p:sp>
        <p:sp>
          <p:nvSpPr>
            <p:cNvPr id="45" name="*Moses - 1500BC"/>
            <p:cNvSpPr txBox="1"/>
            <p:nvPr/>
          </p:nvSpPr>
          <p:spPr>
            <a:xfrm>
              <a:off x="5542" y="468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Moses</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BC</a:t>
              </a:r>
              <a:endParaRPr lang="en-US" sz="1330"/>
            </a:p>
          </p:txBody>
        </p:sp>
        <p:sp>
          <p:nvSpPr>
            <p:cNvPr id="46" name="*Hagai Sophia - 500AD"/>
            <p:cNvSpPr txBox="1"/>
            <p:nvPr/>
          </p:nvSpPr>
          <p:spPr>
            <a:xfrm>
              <a:off x="9359" y="466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Hagai Sophia</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500 AD</a:t>
              </a:r>
              <a:endParaRPr lang="en-US" sz="1330"/>
            </a:p>
          </p:txBody>
        </p:sp>
        <p:sp>
          <p:nvSpPr>
            <p:cNvPr id="47" name="Text Box 46"/>
            <p:cNvSpPr txBox="1"/>
            <p:nvPr/>
          </p:nvSpPr>
          <p:spPr>
            <a:xfrm>
              <a:off x="11283" y="465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Reformation</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AD</a:t>
              </a:r>
              <a:endParaRPr lang="en-US" sz="1330"/>
            </a:p>
          </p:txBody>
        </p:sp>
      </p:grpSp>
      <p:sp>
        <p:nvSpPr>
          <p:cNvPr id="48" name="*Date"/>
          <p:cNvSpPr/>
          <p:nvPr/>
        </p:nvSpPr>
        <p:spPr>
          <a:xfrm>
            <a:off x="8110345" y="5437081"/>
            <a:ext cx="240216" cy="644523"/>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6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8" name="Text Box 7"/>
          <p:cNvSpPr txBox="1"/>
          <p:nvPr/>
        </p:nvSpPr>
        <p:spPr>
          <a:xfrm>
            <a:off x="274320" y="1005840"/>
            <a:ext cx="9285605" cy="3907790"/>
          </a:xfrm>
          <a:prstGeom prst="rect">
            <a:avLst/>
          </a:prstGeom>
          <a:noFill/>
        </p:spPr>
        <p:txBody>
          <a:bodyPr wrap="square" rtlCol="0">
            <a:spAutoFit/>
          </a:bodyPr>
          <a:p>
            <a:r>
              <a:rPr lang="en-US" sz="4400" b="1">
                <a:ln w="0">
                  <a:solidFill>
                    <a:schemeClr val="bg1"/>
                  </a:solidFill>
                  <a:prstDash val="solid"/>
                </a:ln>
                <a:solidFill>
                  <a:schemeClr val="accent5"/>
                </a:solidFill>
                <a:effectLst>
                  <a:glow rad="63500">
                    <a:schemeClr val="accent5">
                      <a:satMod val="175000"/>
                      <a:alpha val="40000"/>
                    </a:schemeClr>
                  </a:glow>
                </a:effectLst>
                <a:latin typeface="Palatino Linotype" panose="02040502050505030304" charset="0"/>
                <a:cs typeface="Palatino Linotype" panose="02040502050505030304" charset="0"/>
              </a:rPr>
              <a:t>P</a:t>
            </a:r>
            <a:r>
              <a:rPr lang="en-US" sz="3600" b="1">
                <a:ln w="0">
                  <a:solidFill>
                    <a:schemeClr val="bg1"/>
                  </a:solidFill>
                  <a:prstDash val="solid"/>
                </a:ln>
                <a:solidFill>
                  <a:schemeClr val="accent5"/>
                </a:solidFill>
                <a:effectLst>
                  <a:glow rad="63500">
                    <a:schemeClr val="accent5">
                      <a:satMod val="175000"/>
                      <a:alpha val="40000"/>
                    </a:schemeClr>
                  </a:glow>
                </a:effectLst>
                <a:latin typeface="Palatino Linotype" panose="02040502050505030304" charset="0"/>
                <a:cs typeface="Palatino Linotype" panose="02040502050505030304" charset="0"/>
              </a:rPr>
              <a:t>olytheism / </a:t>
            </a:r>
            <a:r>
              <a:rPr lang="en-US" sz="4400" b="1">
                <a:ln w="0">
                  <a:solidFill>
                    <a:schemeClr val="bg1"/>
                  </a:solidFill>
                  <a:prstDash val="solid"/>
                </a:ln>
                <a:solidFill>
                  <a:schemeClr val="accent5"/>
                </a:solidFill>
                <a:effectLst>
                  <a:glow rad="63500">
                    <a:schemeClr val="accent5">
                      <a:satMod val="175000"/>
                      <a:alpha val="40000"/>
                    </a:schemeClr>
                  </a:glow>
                </a:effectLst>
                <a:latin typeface="Palatino Linotype" panose="02040502050505030304" charset="0"/>
                <a:cs typeface="Palatino Linotype" panose="02040502050505030304" charset="0"/>
              </a:rPr>
              <a:t>T</a:t>
            </a:r>
            <a:r>
              <a:rPr lang="en-US" sz="3600" b="1">
                <a:ln w="0">
                  <a:solidFill>
                    <a:schemeClr val="bg1"/>
                  </a:solidFill>
                  <a:prstDash val="solid"/>
                </a:ln>
                <a:solidFill>
                  <a:schemeClr val="accent5"/>
                </a:solidFill>
                <a:effectLst>
                  <a:glow rad="63500">
                    <a:schemeClr val="accent5">
                      <a:satMod val="175000"/>
                      <a:alpha val="40000"/>
                    </a:schemeClr>
                  </a:glow>
                </a:effectLst>
                <a:latin typeface="Palatino Linotype" panose="02040502050505030304" charset="0"/>
                <a:cs typeface="Palatino Linotype" panose="02040502050505030304" charset="0"/>
              </a:rPr>
              <a:t>ri-theism</a:t>
            </a:r>
            <a:endParaRPr lang="en-US" sz="3600" b="1">
              <a:ln w="0">
                <a:solidFill>
                  <a:schemeClr val="bg1"/>
                </a:solidFill>
                <a:prstDash val="solid"/>
              </a:ln>
              <a:solidFill>
                <a:schemeClr val="accent5"/>
              </a:solidFill>
              <a:effectLst>
                <a:glow rad="63500">
                  <a:schemeClr val="accent5">
                    <a:satMod val="175000"/>
                    <a:alpha val="40000"/>
                  </a:schemeClr>
                </a:glow>
              </a:effectLst>
              <a:latin typeface="Palatino Linotype" panose="02040502050505030304" charset="0"/>
              <a:cs typeface="Palatino Linotype" panose="02040502050505030304" charset="0"/>
            </a:endParaRPr>
          </a:p>
          <a:p>
            <a:r>
              <a:rPr lang="en-US" sz="2800" b="1">
                <a:ln w="6600">
                  <a:solidFill>
                    <a:schemeClr val="accent1">
                      <a:lumMod val="75000"/>
                    </a:schemeClr>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“There are many gods; there are three gods”</a:t>
            </a:r>
            <a:endParaRPr lang="en-US" sz="2800" b="1">
              <a:ln w="6600">
                <a:solidFill>
                  <a:schemeClr val="accent2"/>
                </a:solidFill>
                <a:prstDash val="solid"/>
              </a:ln>
              <a:solidFill>
                <a:srgbClr val="FFFFFF"/>
              </a:solidFill>
              <a:effectLst>
                <a:outerShdw dist="38100" dir="2700000" algn="tl" rotWithShape="0">
                  <a:schemeClr val="accent2"/>
                </a:outerShdw>
              </a:effectLst>
              <a:cs typeface="Arial" panose="020B0604020202020204" pitchFamily="34" charset="0"/>
            </a:endParaRPr>
          </a:p>
          <a:p>
            <a:endParaRPr lang="en-US" sz="2800" b="1">
              <a:ln w="6600">
                <a:solidFill>
                  <a:schemeClr val="accent2"/>
                </a:solidFill>
                <a:prstDash val="solid"/>
              </a:ln>
              <a:solidFill>
                <a:srgbClr val="FFFFFF"/>
              </a:solidFill>
              <a:effectLst>
                <a:outerShdw dist="38100" dir="2700000" algn="tl" rotWithShape="0">
                  <a:schemeClr val="accent2"/>
                </a:outerShdw>
              </a:effectLst>
              <a:cs typeface="Arial" panose="020B0604020202020204" pitchFamily="34" charset="0"/>
            </a:endParaRPr>
          </a:p>
          <a:p>
            <a:pPr lvl="1"/>
            <a:br>
              <a:rPr lang="en-US" sz="2800" b="1">
                <a:ln w="6600">
                  <a:solidFill>
                    <a:schemeClr val="accent6"/>
                  </a:solidFill>
                  <a:prstDash val="solid"/>
                </a:ln>
                <a:solidFill>
                  <a:srgbClr val="FFFFFF"/>
                </a:solidFill>
                <a:effectLst>
                  <a:outerShdw blurRad="50800" dist="38100" dir="2700000" algn="tl" rotWithShape="0">
                    <a:prstClr val="black">
                      <a:alpha val="40000"/>
                    </a:prstClr>
                  </a:outerShdw>
                </a:effectLst>
                <a:cs typeface="Arial" panose="020B0604020202020204" pitchFamily="34" charset="0"/>
              </a:rPr>
            </a:br>
            <a:r>
              <a:rPr lang="en-US" sz="2400" b="1">
                <a:ln w="6600">
                  <a:noFill/>
                  <a:prstDash val="solid"/>
                </a:ln>
                <a:solidFill>
                  <a:schemeClr val="bg1"/>
                </a:solidFill>
                <a:effectLst>
                  <a:outerShdw blurRad="50800" dist="38100" dir="2700000" algn="tl" rotWithShape="0">
                    <a:prstClr val="black">
                      <a:alpha val="40000"/>
                    </a:prstClr>
                  </a:outerShdw>
                </a:effectLst>
              </a:rPr>
              <a:t>TRUTH: There is only one God (Deut 6:4-9; Is 44:6-8) </a:t>
            </a:r>
            <a:br>
              <a:rPr lang="en-US" sz="2400" b="1">
                <a:ln w="6600">
                  <a:noFill/>
                  <a:prstDash val="solid"/>
                </a:ln>
                <a:solidFill>
                  <a:schemeClr val="bg1"/>
                </a:solidFill>
                <a:effectLst>
                  <a:outerShdw blurRad="50800" dist="38100" dir="2700000" algn="tl" rotWithShape="0">
                    <a:prstClr val="black">
                      <a:alpha val="40000"/>
                    </a:prstClr>
                  </a:outerShdw>
                </a:effectLst>
              </a:rPr>
            </a:br>
            <a:r>
              <a:rPr lang="en-US" sz="2400" b="1">
                <a:ln w="6600">
                  <a:noFill/>
                  <a:prstDash val="solid"/>
                </a:ln>
                <a:solidFill>
                  <a:schemeClr val="bg1"/>
                </a:solidFill>
                <a:effectLst>
                  <a:outerShdw blurRad="50800" dist="38100" dir="2700000" algn="tl" rotWithShape="0">
                    <a:prstClr val="black">
                      <a:alpha val="40000"/>
                    </a:prstClr>
                  </a:outerShdw>
                </a:effectLst>
              </a:rPr>
              <a:t>Jesus said He was the “I AM”, same as God, yet God was His Father (John 8:49-58). </a:t>
            </a:r>
            <a:br>
              <a:rPr lang="en-US" sz="2400" b="1">
                <a:ln w="6600">
                  <a:noFill/>
                  <a:prstDash val="solid"/>
                </a:ln>
                <a:solidFill>
                  <a:schemeClr val="bg1"/>
                </a:solidFill>
                <a:effectLst>
                  <a:outerShdw blurRad="50800" dist="38100" dir="2700000" algn="tl" rotWithShape="0">
                    <a:prstClr val="black">
                      <a:alpha val="40000"/>
                    </a:prstClr>
                  </a:outerShdw>
                </a:effectLst>
              </a:rPr>
            </a:br>
            <a:r>
              <a:rPr lang="en-US" sz="2400" b="1">
                <a:ln w="6600">
                  <a:noFill/>
                  <a:prstDash val="solid"/>
                </a:ln>
                <a:solidFill>
                  <a:schemeClr val="bg1"/>
                </a:solidFill>
                <a:effectLst>
                  <a:outerShdw blurRad="50800" dist="38100" dir="2700000" algn="tl" rotWithShape="0">
                    <a:prstClr val="black">
                      <a:alpha val="40000"/>
                    </a:prstClr>
                  </a:outerShdw>
                </a:effectLst>
              </a:rPr>
              <a:t>The Gospels say that Jesus is the Word, and the Word was with God and was God (John 1:1-3)</a:t>
            </a:r>
            <a:endParaRPr lang="en-US" sz="2400" b="1">
              <a:ln w="6600">
                <a:noFill/>
                <a:prstDash val="solid"/>
              </a:ln>
              <a:solidFill>
                <a:schemeClr val="bg1"/>
              </a:solidFill>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3" nodeType="clickEffect">
                                  <p:stCondLst>
                                    <p:cond delay="50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5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8" grpId="3"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Title"/>
          <p:cNvSpPr txBox="1"/>
          <p:nvPr/>
        </p:nvSpPr>
        <p:spPr>
          <a:xfrm>
            <a:off x="173489" y="121800"/>
            <a:ext cx="7039610" cy="911225"/>
          </a:xfrm>
          <a:prstGeom prst="rect">
            <a:avLst/>
          </a:prstGeom>
          <a:noFill/>
        </p:spPr>
        <p:txBody>
          <a:bodyPr wrap="none" rtlCol="0">
            <a:spAutoFit/>
            <a:scene3d>
              <a:camera prst="orthographicFront"/>
              <a:lightRig rig="threePt" dir="t"/>
            </a:scene3d>
          </a:bodyPr>
          <a:p>
            <a:r>
              <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rPr>
              <a:t>Heresies in the Church</a:t>
            </a:r>
            <a:endPar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endParaRPr>
          </a:p>
        </p:txBody>
      </p:sp>
      <p:grpSp>
        <p:nvGrpSpPr>
          <p:cNvPr id="3" name="Timeline"/>
          <p:cNvGrpSpPr/>
          <p:nvPr/>
        </p:nvGrpSpPr>
        <p:grpSpPr>
          <a:xfrm>
            <a:off x="203939" y="5829469"/>
            <a:ext cx="11735063" cy="1075052"/>
            <a:chOff x="1440" y="4022"/>
            <a:chExt cx="11736" cy="1271"/>
          </a:xfrm>
        </p:grpSpPr>
        <p:sp>
          <p:nvSpPr>
            <p:cNvPr id="7" name="Abraham Text"/>
            <p:cNvSpPr txBox="1"/>
            <p:nvPr/>
          </p:nvSpPr>
          <p:spPr>
            <a:xfrm>
              <a:off x="4683" y="402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Abraham</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2,000 BC</a:t>
              </a:r>
              <a:endParaRPr lang="en-US" sz="1330" b="1">
                <a:solidFill>
                  <a:schemeClr val="bg1"/>
                </a:solidFill>
              </a:endParaRPr>
            </a:p>
          </p:txBody>
        </p:sp>
        <p:sp>
          <p:nvSpPr>
            <p:cNvPr id="9" name="Noah Text"/>
            <p:cNvSpPr txBox="1"/>
            <p:nvPr/>
          </p:nvSpPr>
          <p:spPr>
            <a:xfrm>
              <a:off x="2749" y="403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Noah</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3,000 BC</a:t>
              </a:r>
              <a:endParaRPr lang="en-US" sz="1330" b="1">
                <a:solidFill>
                  <a:schemeClr val="bg1"/>
                </a:solidFill>
              </a:endParaRPr>
            </a:p>
          </p:txBody>
        </p:sp>
        <p:sp>
          <p:nvSpPr>
            <p:cNvPr id="13" name="King David Text"/>
            <p:cNvSpPr txBox="1"/>
            <p:nvPr/>
          </p:nvSpPr>
          <p:spPr>
            <a:xfrm>
              <a:off x="6618" y="4032"/>
              <a:ext cx="1332" cy="833"/>
            </a:xfrm>
            <a:prstGeom prst="rect">
              <a:avLst/>
            </a:prstGeom>
            <a:noFill/>
          </p:spPr>
          <p:txBody>
            <a:bodyPr wrap="square" rtlCol="0">
              <a:spAutoFit/>
            </a:bodyPr>
            <a:p>
              <a:pPr algn="ctr"/>
              <a:r>
                <a:rPr lang="en-US" sz="1330" b="1">
                  <a:solidFill>
                    <a:schemeClr val="bg1"/>
                  </a:solidFill>
                </a:rPr>
                <a:t>King David</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BC</a:t>
              </a:r>
              <a:endParaRPr lang="en-US" sz="1330" b="1">
                <a:solidFill>
                  <a:schemeClr val="bg1"/>
                </a:solidFill>
              </a:endParaRPr>
            </a:p>
          </p:txBody>
        </p:sp>
        <p:sp>
          <p:nvSpPr>
            <p:cNvPr id="3076" name="Timeline"/>
            <p:cNvSpPr/>
            <p:nvPr/>
          </p:nvSpPr>
          <p:spPr>
            <a:xfrm>
              <a:off x="1553" y="4394"/>
              <a:ext cx="11520" cy="72"/>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sz="2400">
                <a:latin typeface="Arial" panose="020B0604020202020204" pitchFamily="34" charset="0"/>
              </a:endParaRPr>
            </a:p>
          </p:txBody>
        </p:sp>
        <p:grpSp>
          <p:nvGrpSpPr>
            <p:cNvPr id="3078" name="Noah &amp; Abraham"/>
            <p:cNvGrpSpPr/>
            <p:nvPr/>
          </p:nvGrpSpPr>
          <p:grpSpPr>
            <a:xfrm>
              <a:off x="3358" y="4323"/>
              <a:ext cx="2140" cy="215"/>
              <a:chOff x="1325" y="1729"/>
              <a:chExt cx="856" cy="86"/>
            </a:xfrm>
          </p:grpSpPr>
          <p:sp>
            <p:nvSpPr>
              <p:cNvPr id="19"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grpSp>
        <p:sp>
          <p:nvSpPr>
            <p:cNvPr id="3084" name="Today - 2000AD"/>
            <p:cNvSpPr/>
            <p:nvPr/>
          </p:nvSpPr>
          <p:spPr>
            <a:xfrm>
              <a:off x="1296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Today</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2,000 AD</a:t>
              </a:r>
              <a:endParaRPr lang="en-US" altLang="x-none" sz="1330" b="1" dirty="0" err="1">
                <a:solidFill>
                  <a:srgbClr val="FFFFFF"/>
                </a:solidFill>
                <a:latin typeface="Arial" panose="020B0604020202020204" pitchFamily="34" charset="0"/>
              </a:endParaRPr>
            </a:p>
          </p:txBody>
        </p:sp>
        <p:sp>
          <p:nvSpPr>
            <p:cNvPr id="3085" name="Adam - 4000BC"/>
            <p:cNvSpPr/>
            <p:nvPr/>
          </p:nvSpPr>
          <p:spPr>
            <a:xfrm>
              <a:off x="144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Adam</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4,000 BC</a:t>
              </a:r>
              <a:endParaRPr lang="en-US" altLang="x-none" sz="1330" b="1" dirty="0" err="1">
                <a:solidFill>
                  <a:srgbClr val="FFFFFF"/>
                </a:solidFill>
                <a:latin typeface="Arial" panose="020B0604020202020204" pitchFamily="34" charset="0"/>
              </a:endParaRPr>
            </a:p>
          </p:txBody>
        </p:sp>
        <p:sp>
          <p:nvSpPr>
            <p:cNvPr id="23" name="*David - 1000BC"/>
            <p:cNvSpPr/>
            <p:nvPr/>
          </p:nvSpPr>
          <p:spPr>
            <a:xfrm>
              <a:off x="7200" y="4320"/>
              <a:ext cx="216" cy="216"/>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nvGrpSpPr>
            <p:cNvPr id="27" name="Christ &amp; Crusades"/>
            <p:cNvGrpSpPr/>
            <p:nvPr/>
          </p:nvGrpSpPr>
          <p:grpSpPr>
            <a:xfrm>
              <a:off x="9131" y="4320"/>
              <a:ext cx="2131" cy="216"/>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29"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131869" tIns="86027" rIns="131869" bIns="71928" anchor="ctr"/>
              <a:p>
                <a:pPr algn="ctr" hangingPunct="0"/>
                <a:endParaRPr lang="en-US" altLang="x-none" sz="1600" b="1" dirty="0" err="1">
                  <a:solidFill>
                    <a:srgbClr val="FFFFFF"/>
                  </a:solidFill>
                  <a:latin typeface="Arial" panose="020B0604020202020204" pitchFamily="34" charset="0"/>
                </a:endParaRPr>
              </a:p>
            </p:txBody>
          </p:sp>
        </p:grpSp>
        <p:sp>
          <p:nvSpPr>
            <p:cNvPr id="33" name="*Christ - 0"/>
            <p:cNvSpPr txBox="1"/>
            <p:nvPr/>
          </p:nvSpPr>
          <p:spPr>
            <a:xfrm>
              <a:off x="8490" y="4022"/>
              <a:ext cx="1488" cy="833"/>
            </a:xfrm>
            <a:prstGeom prst="rect">
              <a:avLst/>
            </a:prstGeom>
            <a:noFill/>
          </p:spPr>
          <p:txBody>
            <a:bodyPr wrap="square" rtlCol="0">
              <a:spAutoFit/>
            </a:bodyPr>
            <a:p>
              <a:pPr algn="ctr"/>
              <a:r>
                <a:rPr lang="en-US" sz="1330" b="1">
                  <a:solidFill>
                    <a:schemeClr val="bg1"/>
                  </a:solidFill>
                </a:rPr>
                <a:t>Jesus Christ</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0 BC</a:t>
              </a:r>
              <a:endParaRPr lang="en-US" sz="1330" b="1">
                <a:solidFill>
                  <a:schemeClr val="bg1"/>
                </a:solidFill>
              </a:endParaRPr>
            </a:p>
          </p:txBody>
        </p:sp>
        <p:sp>
          <p:nvSpPr>
            <p:cNvPr id="35" name="*Crusades - 1000AD"/>
            <p:cNvSpPr txBox="1"/>
            <p:nvPr/>
          </p:nvSpPr>
          <p:spPr>
            <a:xfrm>
              <a:off x="10557" y="4022"/>
              <a:ext cx="1198" cy="833"/>
            </a:xfrm>
            <a:prstGeom prst="rect">
              <a:avLst/>
            </a:prstGeom>
            <a:noFill/>
          </p:spPr>
          <p:txBody>
            <a:bodyPr wrap="square" rtlCol="0">
              <a:spAutoFit/>
            </a:bodyPr>
            <a:p>
              <a:pPr algn="ctr"/>
              <a:r>
                <a:rPr lang="en-US" sz="1330" b="1">
                  <a:solidFill>
                    <a:schemeClr val="bg1"/>
                  </a:solidFill>
                </a:rPr>
                <a:t>Crusades</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AD</a:t>
              </a:r>
              <a:endParaRPr lang="en-US" sz="1330" b="1">
                <a:solidFill>
                  <a:schemeClr val="bg1"/>
                </a:solidFill>
              </a:endParaRPr>
            </a:p>
          </p:txBody>
        </p:sp>
        <p:grpSp>
          <p:nvGrpSpPr>
            <p:cNvPr id="36" name="Subdivisions"/>
            <p:cNvGrpSpPr/>
            <p:nvPr/>
          </p:nvGrpSpPr>
          <p:grpSpPr>
            <a:xfrm>
              <a:off x="2452" y="4353"/>
              <a:ext cx="9718" cy="158"/>
              <a:chOff x="2452" y="4353"/>
              <a:chExt cx="9718" cy="158"/>
            </a:xfrm>
          </p:grpSpPr>
          <p:sp>
            <p:nvSpPr>
              <p:cNvPr id="37" name="Isosceles Triangle 3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8" name="Isosceles Triangle 3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9" name="Isosceles Triangle 3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0" name="Isosceles Triangle 3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1" name="Isosceles Triangle 4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2" name="Isosceles Triangle 4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sp>
          <p:nvSpPr>
            <p:cNvPr id="43" name="*Enoch - 3500BC"/>
            <p:cNvSpPr txBox="1"/>
            <p:nvPr/>
          </p:nvSpPr>
          <p:spPr>
            <a:xfrm>
              <a:off x="1699" y="470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Enoch</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3,500 BC</a:t>
              </a:r>
              <a:endParaRPr lang="en-US" sz="1330"/>
            </a:p>
          </p:txBody>
        </p:sp>
        <p:sp>
          <p:nvSpPr>
            <p:cNvPr id="44" name="*Flood - 2500BC"/>
            <p:cNvSpPr txBox="1"/>
            <p:nvPr/>
          </p:nvSpPr>
          <p:spPr>
            <a:xfrm>
              <a:off x="3592" y="469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Flood</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2,500 BC</a:t>
              </a:r>
              <a:endParaRPr lang="en-US" sz="1330"/>
            </a:p>
          </p:txBody>
        </p:sp>
        <p:sp>
          <p:nvSpPr>
            <p:cNvPr id="45" name="*Moses - 1500BC"/>
            <p:cNvSpPr txBox="1"/>
            <p:nvPr/>
          </p:nvSpPr>
          <p:spPr>
            <a:xfrm>
              <a:off x="5542" y="468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Moses</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BC</a:t>
              </a:r>
              <a:endParaRPr lang="en-US" sz="1330"/>
            </a:p>
          </p:txBody>
        </p:sp>
        <p:sp>
          <p:nvSpPr>
            <p:cNvPr id="46" name="*Hagai Sophia - 500AD"/>
            <p:cNvSpPr txBox="1"/>
            <p:nvPr/>
          </p:nvSpPr>
          <p:spPr>
            <a:xfrm>
              <a:off x="9359" y="466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Hagai Sophia</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500 AD</a:t>
              </a:r>
              <a:endParaRPr lang="en-US" sz="1330"/>
            </a:p>
          </p:txBody>
        </p:sp>
        <p:sp>
          <p:nvSpPr>
            <p:cNvPr id="47" name="Text Box 46"/>
            <p:cNvSpPr txBox="1"/>
            <p:nvPr/>
          </p:nvSpPr>
          <p:spPr>
            <a:xfrm>
              <a:off x="11283" y="465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Reformation</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AD</a:t>
              </a:r>
              <a:endParaRPr lang="en-US" sz="1330"/>
            </a:p>
          </p:txBody>
        </p:sp>
      </p:grpSp>
      <p:sp>
        <p:nvSpPr>
          <p:cNvPr id="48" name="*Date"/>
          <p:cNvSpPr/>
          <p:nvPr/>
        </p:nvSpPr>
        <p:spPr>
          <a:xfrm>
            <a:off x="8244330" y="5437081"/>
            <a:ext cx="240216" cy="644523"/>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6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8" name="Text Box 7"/>
          <p:cNvSpPr txBox="1"/>
          <p:nvPr/>
        </p:nvSpPr>
        <p:spPr>
          <a:xfrm>
            <a:off x="274320" y="1005840"/>
            <a:ext cx="8825865" cy="3723005"/>
          </a:xfrm>
          <a:prstGeom prst="rect">
            <a:avLst/>
          </a:prstGeom>
          <a:noFill/>
        </p:spPr>
        <p:txBody>
          <a:bodyPr wrap="square" rtlCol="0">
            <a:spAutoFit/>
          </a:bodyPr>
          <a:p>
            <a:r>
              <a:rPr lang="en-US" sz="4400" b="1">
                <a:ln w="0">
                  <a:solidFill>
                    <a:schemeClr val="bg1"/>
                  </a:solidFill>
                  <a:prstDash val="solid"/>
                </a:ln>
                <a:solidFill>
                  <a:schemeClr val="accent5"/>
                </a:solidFill>
                <a:effectLst>
                  <a:glow rad="63500">
                    <a:schemeClr val="accent5">
                      <a:satMod val="175000"/>
                      <a:alpha val="40000"/>
                    </a:schemeClr>
                  </a:glow>
                </a:effectLst>
                <a:latin typeface="Palatino Linotype" panose="02040502050505030304" charset="0"/>
                <a:cs typeface="Palatino Linotype" panose="02040502050505030304" charset="0"/>
              </a:rPr>
              <a:t>M</a:t>
            </a:r>
            <a:r>
              <a:rPr lang="en-US" sz="3600" b="1">
                <a:ln w="0">
                  <a:solidFill>
                    <a:schemeClr val="bg1"/>
                  </a:solidFill>
                  <a:prstDash val="solid"/>
                </a:ln>
                <a:solidFill>
                  <a:schemeClr val="accent5"/>
                </a:solidFill>
                <a:effectLst>
                  <a:glow rad="63500">
                    <a:schemeClr val="accent5">
                      <a:satMod val="175000"/>
                      <a:alpha val="40000"/>
                    </a:schemeClr>
                  </a:glow>
                </a:effectLst>
                <a:latin typeface="Palatino Linotype" panose="02040502050505030304" charset="0"/>
                <a:cs typeface="Palatino Linotype" panose="02040502050505030304" charset="0"/>
              </a:rPr>
              <a:t>arcionism</a:t>
            </a:r>
            <a:endParaRPr lang="en-US" sz="3600" b="1">
              <a:ln w="0">
                <a:solidFill>
                  <a:schemeClr val="bg1"/>
                </a:solidFill>
                <a:prstDash val="solid"/>
              </a:ln>
              <a:solidFill>
                <a:schemeClr val="accent5"/>
              </a:solidFill>
              <a:effectLst>
                <a:glow rad="63500">
                  <a:schemeClr val="accent5">
                    <a:satMod val="175000"/>
                    <a:alpha val="40000"/>
                  </a:schemeClr>
                </a:glow>
              </a:effectLst>
              <a:latin typeface="Palatino Linotype" panose="02040502050505030304" charset="0"/>
              <a:cs typeface="Palatino Linotype" panose="02040502050505030304" charset="0"/>
            </a:endParaRPr>
          </a:p>
          <a:p>
            <a:r>
              <a:rPr lang="en-US" sz="2800" b="1">
                <a:ln w="6600">
                  <a:solidFill>
                    <a:schemeClr val="accent1">
                      <a:lumMod val="75000"/>
                    </a:schemeClr>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“God in OT is cruel, loving in the NT”</a:t>
            </a:r>
            <a:endParaRPr lang="en-US" sz="3600" b="1">
              <a:ln w="6600">
                <a:solidFill>
                  <a:schemeClr val="accent2"/>
                </a:solidFill>
                <a:prstDash val="solid"/>
              </a:ln>
              <a:solidFill>
                <a:srgbClr val="FFFFFF"/>
              </a:solidFill>
              <a:effectLst>
                <a:outerShdw dist="38100" dir="2700000" algn="tl" rotWithShape="0">
                  <a:schemeClr val="accent2"/>
                </a:outerShdw>
              </a:effectLst>
            </a:endParaRPr>
          </a:p>
          <a:p>
            <a:r>
              <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rPr>
              <a:t>Marcion of Sinope, 140AD</a:t>
            </a:r>
            <a:br>
              <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rPr>
            </a:br>
            <a:endPar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endParaRPr>
          </a:p>
          <a:p>
            <a:pPr lvl="1"/>
            <a:r>
              <a:rPr lang="en-US" sz="2000" b="1">
                <a:ln w="6600">
                  <a:noFill/>
                  <a:prstDash val="solid"/>
                </a:ln>
                <a:solidFill>
                  <a:srgbClr val="FFFFFF"/>
                </a:solidFill>
                <a:effectLst>
                  <a:outerShdw blurRad="50800" dist="38100" dir="2700000" algn="tl" rotWithShape="0">
                    <a:prstClr val="black">
                      <a:alpha val="40000"/>
                    </a:prstClr>
                  </a:outerShdw>
                </a:effectLst>
              </a:rPr>
              <a:t>TRUTH: God never changes. </a:t>
            </a:r>
            <a:br>
              <a:rPr lang="en-US" sz="2000" b="1">
                <a:ln w="6600">
                  <a:noFill/>
                  <a:prstDash val="solid"/>
                </a:ln>
                <a:solidFill>
                  <a:srgbClr val="FFFFFF"/>
                </a:solidFill>
                <a:effectLst>
                  <a:outerShdw blurRad="50800" dist="38100" dir="2700000" algn="tl" rotWithShape="0">
                    <a:prstClr val="black">
                      <a:alpha val="40000"/>
                    </a:prstClr>
                  </a:outerShdw>
                </a:effectLst>
              </a:rPr>
            </a:br>
            <a:r>
              <a:rPr lang="en-US" sz="2000" b="1">
                <a:ln w="6600">
                  <a:noFill/>
                  <a:prstDash val="solid"/>
                </a:ln>
                <a:solidFill>
                  <a:srgbClr val="FFFFFF"/>
                </a:solidFill>
                <a:effectLst>
                  <a:outerShdw blurRad="50800" dist="38100" dir="2700000" algn="tl" rotWithShape="0">
                    <a:prstClr val="black">
                      <a:alpha val="40000"/>
                    </a:prstClr>
                  </a:outerShdw>
                </a:effectLst>
              </a:rPr>
              <a:t>God is the same yesterday, today and forever. </a:t>
            </a:r>
            <a:br>
              <a:rPr lang="en-US" sz="2000" b="1">
                <a:ln w="6600">
                  <a:noFill/>
                  <a:prstDash val="solid"/>
                </a:ln>
                <a:solidFill>
                  <a:srgbClr val="FFFFFF"/>
                </a:solidFill>
                <a:effectLst>
                  <a:outerShdw blurRad="50800" dist="38100" dir="2700000" algn="tl" rotWithShape="0">
                    <a:prstClr val="black">
                      <a:alpha val="40000"/>
                    </a:prstClr>
                  </a:outerShdw>
                </a:effectLst>
              </a:rPr>
            </a:br>
            <a:r>
              <a:rPr lang="en-US" sz="2000" b="1">
                <a:ln w="6600">
                  <a:noFill/>
                  <a:prstDash val="solid"/>
                </a:ln>
                <a:solidFill>
                  <a:srgbClr val="FFFFFF"/>
                </a:solidFill>
                <a:effectLst>
                  <a:outerShdw blurRad="50800" dist="38100" dir="2700000" algn="tl" rotWithShape="0">
                    <a:prstClr val="black">
                      <a:alpha val="40000"/>
                    </a:prstClr>
                  </a:outerShdw>
                </a:effectLst>
              </a:rPr>
              <a:t>(Ps 90:2; Isaiah 41:4; Isaiah 44:6; Malachi 3:6; James 1:17; )</a:t>
            </a:r>
            <a:br>
              <a:rPr lang="en-US" sz="2000" b="1">
                <a:ln w="6600">
                  <a:noFill/>
                  <a:prstDash val="solid"/>
                </a:ln>
                <a:solidFill>
                  <a:srgbClr val="FFFFFF"/>
                </a:solidFill>
                <a:effectLst>
                  <a:outerShdw blurRad="50800" dist="38100" dir="2700000" algn="tl" rotWithShape="0">
                    <a:prstClr val="black">
                      <a:alpha val="40000"/>
                    </a:prstClr>
                  </a:outerShdw>
                </a:effectLst>
              </a:rPr>
            </a:br>
            <a:endParaRPr lang="en-US" sz="2000" b="1">
              <a:ln w="6600">
                <a:noFill/>
                <a:prstDash val="solid"/>
              </a:ln>
              <a:solidFill>
                <a:srgbClr val="FFFFFF"/>
              </a:solidFill>
              <a:effectLst>
                <a:outerShdw blurRad="50800" dist="38100" dir="2700000" algn="tl" rotWithShape="0">
                  <a:prstClr val="black">
                    <a:alpha val="40000"/>
                  </a:prstClr>
                </a:outerShdw>
              </a:effectLst>
            </a:endParaRPr>
          </a:p>
          <a:p>
            <a:pPr lvl="1"/>
            <a:r>
              <a:rPr lang="en-US" sz="2000" b="1">
                <a:ln w="6600">
                  <a:noFill/>
                  <a:prstDash val="solid"/>
                </a:ln>
                <a:solidFill>
                  <a:srgbClr val="FFFFFF"/>
                </a:solidFill>
                <a:effectLst>
                  <a:outerShdw blurRad="50800" dist="38100" dir="2700000" algn="tl" rotWithShape="0">
                    <a:prstClr val="black">
                      <a:alpha val="40000"/>
                    </a:prstClr>
                  </a:outerShdw>
                </a:effectLst>
              </a:rPr>
              <a:t>Rejected by the church in 144AD</a:t>
            </a:r>
            <a:endPar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endParaRPr>
          </a:p>
        </p:txBody>
      </p:sp>
      <p:sp>
        <p:nvSpPr>
          <p:cNvPr id="4" name="Text Box 3"/>
          <p:cNvSpPr txBox="1"/>
          <p:nvPr/>
        </p:nvSpPr>
        <p:spPr>
          <a:xfrm>
            <a:off x="8589010" y="4582160"/>
            <a:ext cx="2656205" cy="368300"/>
          </a:xfrm>
          <a:prstGeom prst="rect">
            <a:avLst/>
          </a:prstGeom>
          <a:noFill/>
        </p:spPr>
        <p:txBody>
          <a:bodyPr wrap="none" rtlCol="0" anchor="t">
            <a:spAutoFit/>
          </a:bodyPr>
          <a:p>
            <a:r>
              <a:rPr lang="en-US" b="1">
                <a:ln w="6600">
                  <a:solidFill>
                    <a:schemeClr val="accent6"/>
                  </a:solidFill>
                  <a:prstDash val="solid"/>
                </a:ln>
                <a:solidFill>
                  <a:srgbClr val="FFFFFF"/>
                </a:solidFill>
                <a:effectLst>
                  <a:outerShdw blurRad="50800" dist="38100" dir="2700000" algn="tl" rotWithShape="0">
                    <a:prstClr val="black">
                      <a:alpha val="40000"/>
                    </a:prstClr>
                  </a:outerShdw>
                </a:effectLst>
                <a:sym typeface="+mn-ea"/>
              </a:rPr>
              <a:t>Marcion of Sinope, 140AD</a:t>
            </a:r>
            <a:endParaRPr lang="en-US"/>
          </a:p>
        </p:txBody>
      </p:sp>
      <p:pic>
        <p:nvPicPr>
          <p:cNvPr id="10" name="Content Placeholder 9"/>
          <p:cNvPicPr>
            <a:picLocks noChangeAspect="1"/>
          </p:cNvPicPr>
          <p:nvPr>
            <p:ph/>
          </p:nvPr>
        </p:nvPicPr>
        <p:blipFill>
          <a:blip r:embed="rId2"/>
          <a:stretch>
            <a:fillRect/>
          </a:stretch>
        </p:blipFill>
        <p:spPr>
          <a:xfrm>
            <a:off x="7526655" y="1828800"/>
            <a:ext cx="4411980" cy="2583180"/>
          </a:xfrm>
          <a:prstGeom prst="rect">
            <a:avLst/>
          </a:prstGeom>
          <a:ln>
            <a:solidFill>
              <a:schemeClr val="bg1"/>
            </a:solidFill>
          </a:ln>
          <a:effectLst>
            <a:outerShdw blurRad="101600" dist="38100" dir="2700000" sx="102000" sy="102000" algn="tl" rotWithShape="0">
              <a:schemeClr val="bg1">
                <a:alpha val="40000"/>
              </a:scheme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3" nodeType="clickEffect">
                                  <p:stCondLst>
                                    <p:cond delay="50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5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500"/>
                                        <p:tgtEl>
                                          <p:spTgt spid="8">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Effect transition="in" filter="fade">
                                      <p:cBhvr>
                                        <p:cTn id="3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8" grpId="3"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10" name="Content Placeholder 9"/>
          <p:cNvPicPr>
            <a:picLocks noChangeAspect="1"/>
          </p:cNvPicPr>
          <p:nvPr>
            <p:ph/>
          </p:nvPr>
        </p:nvPicPr>
        <p:blipFill>
          <a:blip r:embed="rId2"/>
          <a:stretch>
            <a:fillRect/>
          </a:stretch>
        </p:blipFill>
        <p:spPr>
          <a:xfrm>
            <a:off x="9601200" y="1828800"/>
            <a:ext cx="2337435" cy="2864485"/>
          </a:xfrm>
          <a:prstGeom prst="rect">
            <a:avLst/>
          </a:prstGeom>
        </p:spPr>
      </p:pic>
      <p:sp>
        <p:nvSpPr>
          <p:cNvPr id="5" name="Title"/>
          <p:cNvSpPr txBox="1"/>
          <p:nvPr/>
        </p:nvSpPr>
        <p:spPr>
          <a:xfrm>
            <a:off x="173489" y="121800"/>
            <a:ext cx="7039610" cy="911225"/>
          </a:xfrm>
          <a:prstGeom prst="rect">
            <a:avLst/>
          </a:prstGeom>
          <a:noFill/>
        </p:spPr>
        <p:txBody>
          <a:bodyPr wrap="none" rtlCol="0">
            <a:spAutoFit/>
            <a:scene3d>
              <a:camera prst="orthographicFront"/>
              <a:lightRig rig="threePt" dir="t"/>
            </a:scene3d>
          </a:bodyPr>
          <a:p>
            <a:r>
              <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rPr>
              <a:t>Heresies in the Church</a:t>
            </a:r>
            <a:endPar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endParaRPr>
          </a:p>
        </p:txBody>
      </p:sp>
      <p:grpSp>
        <p:nvGrpSpPr>
          <p:cNvPr id="3" name="Timeline"/>
          <p:cNvGrpSpPr/>
          <p:nvPr/>
        </p:nvGrpSpPr>
        <p:grpSpPr>
          <a:xfrm>
            <a:off x="203939" y="5829469"/>
            <a:ext cx="11735063" cy="1075052"/>
            <a:chOff x="1440" y="4022"/>
            <a:chExt cx="11736" cy="1271"/>
          </a:xfrm>
        </p:grpSpPr>
        <p:sp>
          <p:nvSpPr>
            <p:cNvPr id="7" name="Abraham Text"/>
            <p:cNvSpPr txBox="1"/>
            <p:nvPr/>
          </p:nvSpPr>
          <p:spPr>
            <a:xfrm>
              <a:off x="4683" y="402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Abraham</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2,000 BC</a:t>
              </a:r>
              <a:endParaRPr lang="en-US" sz="1330" b="1">
                <a:solidFill>
                  <a:schemeClr val="bg1"/>
                </a:solidFill>
              </a:endParaRPr>
            </a:p>
          </p:txBody>
        </p:sp>
        <p:sp>
          <p:nvSpPr>
            <p:cNvPr id="9" name="Noah Text"/>
            <p:cNvSpPr txBox="1"/>
            <p:nvPr/>
          </p:nvSpPr>
          <p:spPr>
            <a:xfrm>
              <a:off x="2749" y="403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Noah</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3,000 BC</a:t>
              </a:r>
              <a:endParaRPr lang="en-US" sz="1330" b="1">
                <a:solidFill>
                  <a:schemeClr val="bg1"/>
                </a:solidFill>
              </a:endParaRPr>
            </a:p>
          </p:txBody>
        </p:sp>
        <p:sp>
          <p:nvSpPr>
            <p:cNvPr id="13" name="King David Text"/>
            <p:cNvSpPr txBox="1"/>
            <p:nvPr/>
          </p:nvSpPr>
          <p:spPr>
            <a:xfrm>
              <a:off x="6618" y="4032"/>
              <a:ext cx="1332" cy="833"/>
            </a:xfrm>
            <a:prstGeom prst="rect">
              <a:avLst/>
            </a:prstGeom>
            <a:noFill/>
          </p:spPr>
          <p:txBody>
            <a:bodyPr wrap="square" rtlCol="0">
              <a:spAutoFit/>
            </a:bodyPr>
            <a:p>
              <a:pPr algn="ctr"/>
              <a:r>
                <a:rPr lang="en-US" sz="1330" b="1">
                  <a:solidFill>
                    <a:schemeClr val="bg1"/>
                  </a:solidFill>
                </a:rPr>
                <a:t>King David</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BC</a:t>
              </a:r>
              <a:endParaRPr lang="en-US" sz="1330" b="1">
                <a:solidFill>
                  <a:schemeClr val="bg1"/>
                </a:solidFill>
              </a:endParaRPr>
            </a:p>
          </p:txBody>
        </p:sp>
        <p:sp>
          <p:nvSpPr>
            <p:cNvPr id="3076" name="Timeline"/>
            <p:cNvSpPr/>
            <p:nvPr/>
          </p:nvSpPr>
          <p:spPr>
            <a:xfrm>
              <a:off x="1553" y="4394"/>
              <a:ext cx="11520" cy="72"/>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sz="2400">
                <a:latin typeface="Arial" panose="020B0604020202020204" pitchFamily="34" charset="0"/>
              </a:endParaRPr>
            </a:p>
          </p:txBody>
        </p:sp>
        <p:grpSp>
          <p:nvGrpSpPr>
            <p:cNvPr id="3078" name="Noah &amp; Abraham"/>
            <p:cNvGrpSpPr/>
            <p:nvPr/>
          </p:nvGrpSpPr>
          <p:grpSpPr>
            <a:xfrm>
              <a:off x="3358" y="4323"/>
              <a:ext cx="2140" cy="215"/>
              <a:chOff x="1325" y="1729"/>
              <a:chExt cx="856" cy="86"/>
            </a:xfrm>
          </p:grpSpPr>
          <p:sp>
            <p:nvSpPr>
              <p:cNvPr id="19"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grpSp>
        <p:sp>
          <p:nvSpPr>
            <p:cNvPr id="3084" name="Today - 2000AD"/>
            <p:cNvSpPr/>
            <p:nvPr/>
          </p:nvSpPr>
          <p:spPr>
            <a:xfrm>
              <a:off x="1296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Today</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2,000 AD</a:t>
              </a:r>
              <a:endParaRPr lang="en-US" altLang="x-none" sz="1330" b="1" dirty="0" err="1">
                <a:solidFill>
                  <a:srgbClr val="FFFFFF"/>
                </a:solidFill>
                <a:latin typeface="Arial" panose="020B0604020202020204" pitchFamily="34" charset="0"/>
              </a:endParaRPr>
            </a:p>
          </p:txBody>
        </p:sp>
        <p:sp>
          <p:nvSpPr>
            <p:cNvPr id="3085" name="Adam - 4000BC"/>
            <p:cNvSpPr/>
            <p:nvPr/>
          </p:nvSpPr>
          <p:spPr>
            <a:xfrm>
              <a:off x="144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Adam</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4,000 BC</a:t>
              </a:r>
              <a:endParaRPr lang="en-US" altLang="x-none" sz="1330" b="1" dirty="0" err="1">
                <a:solidFill>
                  <a:srgbClr val="FFFFFF"/>
                </a:solidFill>
                <a:latin typeface="Arial" panose="020B0604020202020204" pitchFamily="34" charset="0"/>
              </a:endParaRPr>
            </a:p>
          </p:txBody>
        </p:sp>
        <p:sp>
          <p:nvSpPr>
            <p:cNvPr id="23" name="*David - 1000BC"/>
            <p:cNvSpPr/>
            <p:nvPr/>
          </p:nvSpPr>
          <p:spPr>
            <a:xfrm>
              <a:off x="7200" y="4320"/>
              <a:ext cx="216" cy="216"/>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nvGrpSpPr>
            <p:cNvPr id="27" name="Christ &amp; Crusades"/>
            <p:cNvGrpSpPr/>
            <p:nvPr/>
          </p:nvGrpSpPr>
          <p:grpSpPr>
            <a:xfrm>
              <a:off x="9131" y="4320"/>
              <a:ext cx="2131" cy="216"/>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29"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131869" tIns="86027" rIns="131869" bIns="71928" anchor="ctr"/>
              <a:p>
                <a:pPr algn="ctr" hangingPunct="0"/>
                <a:endParaRPr lang="en-US" altLang="x-none" sz="1600" b="1" dirty="0" err="1">
                  <a:solidFill>
                    <a:srgbClr val="FFFFFF"/>
                  </a:solidFill>
                  <a:latin typeface="Arial" panose="020B0604020202020204" pitchFamily="34" charset="0"/>
                </a:endParaRPr>
              </a:p>
            </p:txBody>
          </p:sp>
        </p:grpSp>
        <p:sp>
          <p:nvSpPr>
            <p:cNvPr id="33" name="*Christ - 0"/>
            <p:cNvSpPr txBox="1"/>
            <p:nvPr/>
          </p:nvSpPr>
          <p:spPr>
            <a:xfrm>
              <a:off x="8490" y="4022"/>
              <a:ext cx="1488" cy="833"/>
            </a:xfrm>
            <a:prstGeom prst="rect">
              <a:avLst/>
            </a:prstGeom>
            <a:noFill/>
          </p:spPr>
          <p:txBody>
            <a:bodyPr wrap="square" rtlCol="0">
              <a:spAutoFit/>
            </a:bodyPr>
            <a:p>
              <a:pPr algn="ctr"/>
              <a:r>
                <a:rPr lang="en-US" sz="1330" b="1">
                  <a:solidFill>
                    <a:schemeClr val="bg1"/>
                  </a:solidFill>
                </a:rPr>
                <a:t>Jesus Christ</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0 BC</a:t>
              </a:r>
              <a:endParaRPr lang="en-US" sz="1330" b="1">
                <a:solidFill>
                  <a:schemeClr val="bg1"/>
                </a:solidFill>
              </a:endParaRPr>
            </a:p>
          </p:txBody>
        </p:sp>
        <p:sp>
          <p:nvSpPr>
            <p:cNvPr id="35" name="*Crusades - 1000AD"/>
            <p:cNvSpPr txBox="1"/>
            <p:nvPr/>
          </p:nvSpPr>
          <p:spPr>
            <a:xfrm>
              <a:off x="10557" y="4022"/>
              <a:ext cx="1198" cy="833"/>
            </a:xfrm>
            <a:prstGeom prst="rect">
              <a:avLst/>
            </a:prstGeom>
            <a:noFill/>
          </p:spPr>
          <p:txBody>
            <a:bodyPr wrap="square" rtlCol="0">
              <a:spAutoFit/>
            </a:bodyPr>
            <a:p>
              <a:pPr algn="ctr"/>
              <a:r>
                <a:rPr lang="en-US" sz="1330" b="1">
                  <a:solidFill>
                    <a:schemeClr val="bg1"/>
                  </a:solidFill>
                </a:rPr>
                <a:t>Crusades</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AD</a:t>
              </a:r>
              <a:endParaRPr lang="en-US" sz="1330" b="1">
                <a:solidFill>
                  <a:schemeClr val="bg1"/>
                </a:solidFill>
              </a:endParaRPr>
            </a:p>
          </p:txBody>
        </p:sp>
        <p:grpSp>
          <p:nvGrpSpPr>
            <p:cNvPr id="36" name="Subdivisions"/>
            <p:cNvGrpSpPr/>
            <p:nvPr/>
          </p:nvGrpSpPr>
          <p:grpSpPr>
            <a:xfrm>
              <a:off x="2452" y="4353"/>
              <a:ext cx="9718" cy="158"/>
              <a:chOff x="2452" y="4353"/>
              <a:chExt cx="9718" cy="158"/>
            </a:xfrm>
          </p:grpSpPr>
          <p:sp>
            <p:nvSpPr>
              <p:cNvPr id="37" name="Isosceles Triangle 3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8" name="Isosceles Triangle 3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9" name="Isosceles Triangle 3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0" name="Isosceles Triangle 3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1" name="Isosceles Triangle 4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2" name="Isosceles Triangle 4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sp>
          <p:nvSpPr>
            <p:cNvPr id="43" name="*Enoch - 3500BC"/>
            <p:cNvSpPr txBox="1"/>
            <p:nvPr/>
          </p:nvSpPr>
          <p:spPr>
            <a:xfrm>
              <a:off x="1699" y="470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Enoch</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3,500 BC</a:t>
              </a:r>
              <a:endParaRPr lang="en-US" sz="1330"/>
            </a:p>
          </p:txBody>
        </p:sp>
        <p:sp>
          <p:nvSpPr>
            <p:cNvPr id="44" name="*Flood - 2500BC"/>
            <p:cNvSpPr txBox="1"/>
            <p:nvPr/>
          </p:nvSpPr>
          <p:spPr>
            <a:xfrm>
              <a:off x="3592" y="469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Flood</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2,500 BC</a:t>
              </a:r>
              <a:endParaRPr lang="en-US" sz="1330"/>
            </a:p>
          </p:txBody>
        </p:sp>
        <p:sp>
          <p:nvSpPr>
            <p:cNvPr id="45" name="*Moses - 1500BC"/>
            <p:cNvSpPr txBox="1"/>
            <p:nvPr/>
          </p:nvSpPr>
          <p:spPr>
            <a:xfrm>
              <a:off x="5542" y="468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Moses</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BC</a:t>
              </a:r>
              <a:endParaRPr lang="en-US" sz="1330"/>
            </a:p>
          </p:txBody>
        </p:sp>
        <p:sp>
          <p:nvSpPr>
            <p:cNvPr id="46" name="*Hagai Sophia - 500AD"/>
            <p:cNvSpPr txBox="1"/>
            <p:nvPr/>
          </p:nvSpPr>
          <p:spPr>
            <a:xfrm>
              <a:off x="9359" y="466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Hagai Sophia</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500 AD</a:t>
              </a:r>
              <a:endParaRPr lang="en-US" sz="1330"/>
            </a:p>
          </p:txBody>
        </p:sp>
        <p:sp>
          <p:nvSpPr>
            <p:cNvPr id="47" name="Text Box 46"/>
            <p:cNvSpPr txBox="1"/>
            <p:nvPr/>
          </p:nvSpPr>
          <p:spPr>
            <a:xfrm>
              <a:off x="11283" y="465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Reformation</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AD</a:t>
              </a:r>
              <a:endParaRPr lang="en-US" sz="1330"/>
            </a:p>
          </p:txBody>
        </p:sp>
      </p:grpSp>
      <p:sp>
        <p:nvSpPr>
          <p:cNvPr id="48" name="*Date"/>
          <p:cNvSpPr/>
          <p:nvPr/>
        </p:nvSpPr>
        <p:spPr>
          <a:xfrm>
            <a:off x="8341485" y="5437081"/>
            <a:ext cx="240216" cy="644523"/>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6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8" name="Text Box 7"/>
          <p:cNvSpPr txBox="1"/>
          <p:nvPr/>
        </p:nvSpPr>
        <p:spPr>
          <a:xfrm>
            <a:off x="274320" y="1005840"/>
            <a:ext cx="10807700" cy="5015865"/>
          </a:xfrm>
          <a:prstGeom prst="rect">
            <a:avLst/>
          </a:prstGeom>
          <a:noFill/>
        </p:spPr>
        <p:txBody>
          <a:bodyPr wrap="square" rtlCol="0">
            <a:spAutoFit/>
          </a:bodyPr>
          <a:p>
            <a:r>
              <a:rPr lang="en-US" sz="4400" b="1">
                <a:ln w="0">
                  <a:solidFill>
                    <a:schemeClr val="bg1"/>
                  </a:solidFill>
                  <a:prstDash val="solid"/>
                </a:ln>
                <a:solidFill>
                  <a:schemeClr val="accent5"/>
                </a:solidFill>
                <a:effectLst>
                  <a:glow rad="63500">
                    <a:schemeClr val="accent5">
                      <a:satMod val="175000"/>
                      <a:alpha val="40000"/>
                    </a:schemeClr>
                  </a:glow>
                </a:effectLst>
                <a:latin typeface="Palatino Linotype" panose="02040502050505030304" charset="0"/>
                <a:cs typeface="Palatino Linotype" panose="02040502050505030304" charset="0"/>
              </a:rPr>
              <a:t>M</a:t>
            </a:r>
            <a:r>
              <a:rPr lang="en-US" sz="3600" b="1">
                <a:ln w="0">
                  <a:solidFill>
                    <a:schemeClr val="bg1"/>
                  </a:solidFill>
                  <a:prstDash val="solid"/>
                </a:ln>
                <a:solidFill>
                  <a:schemeClr val="accent5"/>
                </a:solidFill>
                <a:effectLst>
                  <a:glow rad="63500">
                    <a:schemeClr val="accent5">
                      <a:satMod val="175000"/>
                      <a:alpha val="40000"/>
                    </a:schemeClr>
                  </a:glow>
                </a:effectLst>
                <a:latin typeface="Palatino Linotype" panose="02040502050505030304" charset="0"/>
                <a:cs typeface="Palatino Linotype" panose="02040502050505030304" charset="0"/>
              </a:rPr>
              <a:t>odalism</a:t>
            </a:r>
            <a:endParaRPr lang="en-US" sz="3600" b="1">
              <a:ln w="0">
                <a:solidFill>
                  <a:schemeClr val="bg1"/>
                </a:solidFill>
                <a:prstDash val="solid"/>
              </a:ln>
              <a:solidFill>
                <a:schemeClr val="accent5"/>
              </a:solidFill>
              <a:effectLst>
                <a:glow rad="63500">
                  <a:schemeClr val="accent5">
                    <a:satMod val="175000"/>
                    <a:alpha val="40000"/>
                  </a:schemeClr>
                </a:glow>
              </a:effectLst>
              <a:latin typeface="Palatino Linotype" panose="02040502050505030304" charset="0"/>
              <a:cs typeface="Palatino Linotype" panose="02040502050505030304" charset="0"/>
            </a:endParaRPr>
          </a:p>
          <a:p>
            <a:r>
              <a:rPr lang="en-US" sz="2800" b="1">
                <a:ln w="6600">
                  <a:solidFill>
                    <a:schemeClr val="accent1">
                      <a:lumMod val="75000"/>
                    </a:schemeClr>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“One God, one Person but different names and modes”</a:t>
            </a:r>
            <a:endParaRPr lang="en-US" sz="2800" b="1">
              <a:ln w="6600">
                <a:solidFill>
                  <a:schemeClr val="accent1">
                    <a:lumMod val="75000"/>
                  </a:schemeClr>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endParaRPr>
          </a:p>
          <a:p>
            <a:pPr lvl="0"/>
            <a:r>
              <a:rPr lang="en-US" sz="2800" b="1">
                <a:ln w="6600">
                  <a:solidFill>
                    <a:schemeClr val="accent6"/>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Sabellius, 200AD</a:t>
            </a:r>
            <a:br>
              <a:rPr lang="en-US" sz="2800" b="1">
                <a:ln w="6600">
                  <a:solidFill>
                    <a:schemeClr val="accent6"/>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endParaRPr lang="en-US" sz="2800" b="1">
              <a:ln w="6600">
                <a:solidFill>
                  <a:schemeClr val="accent6"/>
                </a:solidFill>
                <a:prstDash val="solid"/>
              </a:ln>
              <a:solidFill>
                <a:srgbClr val="FFFFFF"/>
              </a:solidFill>
              <a:effectLst>
                <a:outerShdw blurRad="50800" dist="38100" dir="2700000" algn="tl" rotWithShape="0">
                  <a:prstClr val="black">
                    <a:alpha val="40000"/>
                  </a:prstClr>
                </a:outerShdw>
              </a:effectLst>
              <a:cs typeface="Arial" panose="020B0604020202020204" pitchFamily="34" charset="0"/>
            </a:endParaRPr>
          </a:p>
          <a:p>
            <a:pPr lvl="1"/>
            <a:r>
              <a:rPr lang="en-US" sz="1600" b="1">
                <a:ln w="6600">
                  <a:noFill/>
                  <a:prstDash val="solid"/>
                </a:ln>
                <a:solidFill>
                  <a:srgbClr val="FFFFFF"/>
                </a:solidFill>
                <a:effectLst>
                  <a:outerShdw blurRad="50800" dist="38100" dir="2700000" algn="tl" rotWithShape="0">
                    <a:prstClr val="black">
                      <a:alpha val="40000"/>
                    </a:prstClr>
                  </a:outerShdw>
                </a:effectLst>
              </a:rPr>
              <a:t>TRUTH: God is one Essence, three Persons</a:t>
            </a:r>
            <a:br>
              <a:rPr lang="en-US" sz="1600" b="1">
                <a:ln w="6600">
                  <a:noFill/>
                  <a:prstDash val="solid"/>
                </a:ln>
                <a:solidFill>
                  <a:srgbClr val="FFFFFF"/>
                </a:solidFill>
                <a:effectLst>
                  <a:outerShdw blurRad="50800" dist="38100" dir="2700000" algn="tl" rotWithShape="0">
                    <a:prstClr val="black">
                      <a:alpha val="40000"/>
                    </a:prstClr>
                  </a:outerShdw>
                </a:effectLst>
              </a:rPr>
            </a:br>
            <a:r>
              <a:rPr lang="en-US" sz="1600" b="1">
                <a:ln w="6600">
                  <a:noFill/>
                  <a:prstDash val="solid"/>
                </a:ln>
                <a:solidFill>
                  <a:srgbClr val="FFFFFF"/>
                </a:solidFill>
                <a:effectLst>
                  <a:outerShdw blurRad="50800" dist="38100" dir="2700000" algn="tl" rotWithShape="0">
                    <a:prstClr val="black">
                      <a:alpha val="40000"/>
                    </a:prstClr>
                  </a:outerShdw>
                </a:effectLst>
              </a:rPr>
              <a:t>Each Person of the Trinity has a different role: </a:t>
            </a:r>
            <a:br>
              <a:rPr lang="en-US" sz="1600" b="1">
                <a:ln w="6600">
                  <a:noFill/>
                  <a:prstDash val="solid"/>
                </a:ln>
                <a:solidFill>
                  <a:srgbClr val="FFFFFF"/>
                </a:solidFill>
                <a:effectLst>
                  <a:outerShdw blurRad="50800" dist="38100" dir="2700000" algn="tl" rotWithShape="0">
                    <a:prstClr val="black">
                      <a:alpha val="40000"/>
                    </a:prstClr>
                  </a:outerShdw>
                </a:effectLst>
              </a:rPr>
            </a:br>
            <a:r>
              <a:rPr lang="en-US" sz="1600" b="1">
                <a:ln w="6600">
                  <a:noFill/>
                  <a:prstDash val="solid"/>
                </a:ln>
                <a:solidFill>
                  <a:srgbClr val="FFFFFF"/>
                </a:solidFill>
                <a:effectLst>
                  <a:outerShdw blurRad="50800" dist="38100" dir="2700000" algn="tl" rotWithShape="0">
                    <a:prstClr val="black">
                      <a:alpha val="40000"/>
                    </a:prstClr>
                  </a:outerShdw>
                </a:effectLst>
              </a:rPr>
              <a:t>The Father sends the Son (Gal 4:4; 1 John 4:14); </a:t>
            </a:r>
            <a:br>
              <a:rPr lang="en-US" sz="1600" b="1">
                <a:ln w="6600">
                  <a:noFill/>
                  <a:prstDash val="solid"/>
                </a:ln>
                <a:solidFill>
                  <a:srgbClr val="FFFFFF"/>
                </a:solidFill>
                <a:effectLst>
                  <a:outerShdw blurRad="50800" dist="38100" dir="2700000" algn="tl" rotWithShape="0">
                    <a:prstClr val="black">
                      <a:alpha val="40000"/>
                    </a:prstClr>
                  </a:outerShdw>
                </a:effectLst>
              </a:rPr>
            </a:br>
            <a:r>
              <a:rPr lang="en-US" sz="1600" b="1">
                <a:ln w="6600">
                  <a:noFill/>
                  <a:prstDash val="solid"/>
                </a:ln>
                <a:solidFill>
                  <a:srgbClr val="FFFFFF"/>
                </a:solidFill>
                <a:effectLst>
                  <a:outerShdw blurRad="50800" dist="38100" dir="2700000" algn="tl" rotWithShape="0">
                    <a:prstClr val="black">
                      <a:alpha val="40000"/>
                    </a:prstClr>
                  </a:outerShdw>
                </a:effectLst>
              </a:rPr>
              <a:t>The Father sends the Holy Spirit (John 14:26; Gal 4:6); </a:t>
            </a:r>
            <a:br>
              <a:rPr lang="en-US" sz="1600" b="1">
                <a:ln w="6600">
                  <a:noFill/>
                  <a:prstDash val="solid"/>
                </a:ln>
                <a:solidFill>
                  <a:srgbClr val="FFFFFF"/>
                </a:solidFill>
                <a:effectLst>
                  <a:outerShdw blurRad="50800" dist="38100" dir="2700000" algn="tl" rotWithShape="0">
                    <a:prstClr val="black">
                      <a:alpha val="40000"/>
                    </a:prstClr>
                  </a:outerShdw>
                </a:effectLst>
              </a:rPr>
            </a:br>
            <a:r>
              <a:rPr lang="en-US" sz="1600" b="1">
                <a:ln w="6600">
                  <a:noFill/>
                  <a:prstDash val="solid"/>
                </a:ln>
                <a:solidFill>
                  <a:srgbClr val="FFFFFF"/>
                </a:solidFill>
                <a:effectLst>
                  <a:outerShdw blurRad="50800" dist="38100" dir="2700000" algn="tl" rotWithShape="0">
                    <a:prstClr val="black">
                      <a:alpha val="40000"/>
                    </a:prstClr>
                  </a:outerShdw>
                </a:effectLst>
              </a:rPr>
              <a:t>The Son speaks nor for Himself, but what the Father tells Him (John 8:28; 12:49); </a:t>
            </a:r>
            <a:br>
              <a:rPr lang="en-US" sz="1600" b="1">
                <a:ln w="6600">
                  <a:noFill/>
                  <a:prstDash val="solid"/>
                </a:ln>
                <a:solidFill>
                  <a:srgbClr val="FFFFFF"/>
                </a:solidFill>
                <a:effectLst>
                  <a:outerShdw blurRad="50800" dist="38100" dir="2700000" algn="tl" rotWithShape="0">
                    <a:prstClr val="black">
                      <a:alpha val="40000"/>
                    </a:prstClr>
                  </a:outerShdw>
                </a:effectLst>
              </a:rPr>
            </a:br>
            <a:r>
              <a:rPr lang="en-US" sz="1600" b="1">
                <a:ln w="6600">
                  <a:noFill/>
                  <a:prstDash val="solid"/>
                </a:ln>
                <a:solidFill>
                  <a:srgbClr val="FFFFFF"/>
                </a:solidFill>
                <a:effectLst>
                  <a:outerShdw blurRad="50800" dist="38100" dir="2700000" algn="tl" rotWithShape="0">
                    <a:prstClr val="black">
                      <a:alpha val="40000"/>
                    </a:prstClr>
                  </a:outerShdw>
                </a:effectLst>
              </a:rPr>
              <a:t>The Spirit speaks not for Himself, but for Jesus (John 16:13-15); </a:t>
            </a:r>
            <a:br>
              <a:rPr lang="en-US" sz="1600" b="1">
                <a:ln w="6600">
                  <a:noFill/>
                  <a:prstDash val="solid"/>
                </a:ln>
                <a:solidFill>
                  <a:srgbClr val="FFFFFF"/>
                </a:solidFill>
                <a:effectLst>
                  <a:outerShdw blurRad="50800" dist="38100" dir="2700000" algn="tl" rotWithShape="0">
                    <a:prstClr val="black">
                      <a:alpha val="40000"/>
                    </a:prstClr>
                  </a:outerShdw>
                </a:effectLst>
              </a:rPr>
            </a:br>
            <a:r>
              <a:rPr lang="en-US" sz="1600" b="1">
                <a:ln w="6600">
                  <a:noFill/>
                  <a:prstDash val="solid"/>
                </a:ln>
                <a:solidFill>
                  <a:srgbClr val="FFFFFF"/>
                </a:solidFill>
                <a:effectLst>
                  <a:outerShdw blurRad="50800" dist="38100" dir="2700000" algn="tl" rotWithShape="0">
                    <a:prstClr val="black">
                      <a:alpha val="40000"/>
                    </a:prstClr>
                  </a:outerShdw>
                </a:effectLst>
              </a:rPr>
              <a:t>The Father and Son are two witnesses, not one (John 5:31-37; 8:16-18); </a:t>
            </a:r>
            <a:br>
              <a:rPr lang="en-US" sz="1600" b="1">
                <a:ln w="6600">
                  <a:noFill/>
                  <a:prstDash val="solid"/>
                </a:ln>
                <a:solidFill>
                  <a:srgbClr val="FFFFFF"/>
                </a:solidFill>
                <a:effectLst>
                  <a:outerShdw blurRad="50800" dist="38100" dir="2700000" algn="tl" rotWithShape="0">
                    <a:prstClr val="black">
                      <a:alpha val="40000"/>
                    </a:prstClr>
                  </a:outerShdw>
                </a:effectLst>
              </a:rPr>
            </a:br>
            <a:r>
              <a:rPr lang="en-US" sz="1600" b="1">
                <a:ln w="6600">
                  <a:noFill/>
                  <a:prstDash val="solid"/>
                </a:ln>
                <a:solidFill>
                  <a:srgbClr val="FFFFFF"/>
                </a:solidFill>
                <a:effectLst>
                  <a:outerShdw blurRad="50800" dist="38100" dir="2700000" algn="tl" rotWithShape="0">
                    <a:prstClr val="black">
                      <a:alpha val="40000"/>
                    </a:prstClr>
                  </a:outerShdw>
                </a:effectLst>
              </a:rPr>
              <a:t>The Father loves the Son and the Son loves the Father (John 3:35; 5:20; 14:31); </a:t>
            </a:r>
            <a:br>
              <a:rPr lang="en-US" sz="1600" b="1">
                <a:ln w="6600">
                  <a:noFill/>
                  <a:prstDash val="solid"/>
                </a:ln>
                <a:solidFill>
                  <a:srgbClr val="FFFFFF"/>
                </a:solidFill>
                <a:effectLst>
                  <a:outerShdw blurRad="50800" dist="38100" dir="2700000" algn="tl" rotWithShape="0">
                    <a:prstClr val="black">
                      <a:alpha val="40000"/>
                    </a:prstClr>
                  </a:outerShdw>
                </a:effectLst>
              </a:rPr>
            </a:br>
            <a:r>
              <a:rPr lang="en-US" sz="1600" b="1">
                <a:ln w="6600">
                  <a:noFill/>
                  <a:prstDash val="solid"/>
                </a:ln>
                <a:solidFill>
                  <a:srgbClr val="FFFFFF"/>
                </a:solidFill>
                <a:effectLst>
                  <a:outerShdw blurRad="50800" dist="38100" dir="2700000" algn="tl" rotWithShape="0">
                    <a:prstClr val="black">
                      <a:alpha val="40000"/>
                    </a:prstClr>
                  </a:outerShdw>
                </a:effectLst>
              </a:rPr>
              <a:t>The Father glorifies the Son and the Son glorifies the Father (John 17:1-5), and </a:t>
            </a:r>
            <a:br>
              <a:rPr lang="en-US" sz="1600" b="1">
                <a:ln w="6600">
                  <a:noFill/>
                  <a:prstDash val="solid"/>
                </a:ln>
                <a:solidFill>
                  <a:srgbClr val="FFFFFF"/>
                </a:solidFill>
                <a:effectLst>
                  <a:outerShdw blurRad="50800" dist="38100" dir="2700000" algn="tl" rotWithShape="0">
                    <a:prstClr val="black">
                      <a:alpha val="40000"/>
                    </a:prstClr>
                  </a:outerShdw>
                </a:effectLst>
              </a:rPr>
            </a:br>
            <a:r>
              <a:rPr lang="en-US" sz="1600" b="1">
                <a:ln w="6600">
                  <a:noFill/>
                  <a:prstDash val="solid"/>
                </a:ln>
                <a:solidFill>
                  <a:srgbClr val="FFFFFF"/>
                </a:solidFill>
                <a:effectLst>
                  <a:outerShdw blurRad="50800" dist="38100" dir="2700000" algn="tl" rotWithShape="0">
                    <a:prstClr val="black">
                      <a:alpha val="40000"/>
                    </a:prstClr>
                  </a:outerShdw>
                </a:effectLst>
              </a:rPr>
              <a:t>the Spirit glorifies the Son (John 16:14); </a:t>
            </a:r>
            <a:br>
              <a:rPr lang="en-US" sz="1600" b="1">
                <a:ln w="6600">
                  <a:noFill/>
                  <a:prstDash val="solid"/>
                </a:ln>
                <a:solidFill>
                  <a:srgbClr val="FFFFFF"/>
                </a:solidFill>
                <a:effectLst>
                  <a:outerShdw blurRad="50800" dist="38100" dir="2700000" algn="tl" rotWithShape="0">
                    <a:prstClr val="black">
                      <a:alpha val="40000"/>
                    </a:prstClr>
                  </a:outerShdw>
                </a:effectLst>
              </a:rPr>
            </a:br>
            <a:r>
              <a:rPr lang="en-US" sz="1600" b="1">
                <a:ln w="6600">
                  <a:noFill/>
                  <a:prstDash val="solid"/>
                </a:ln>
                <a:solidFill>
                  <a:srgbClr val="FFFFFF"/>
                </a:solidFill>
                <a:effectLst>
                  <a:outerShdw blurRad="50800" dist="38100" dir="2700000" algn="tl" rotWithShape="0">
                    <a:prstClr val="black">
                      <a:alpha val="40000"/>
                    </a:prstClr>
                  </a:outerShdw>
                </a:effectLst>
              </a:rPr>
              <a:t>Jesus is not the Father, but the Son of the Father (2 John 1:3)</a:t>
            </a:r>
            <a:br>
              <a:rPr lang="en-US" sz="1600" b="1">
                <a:ln w="6600">
                  <a:noFill/>
                  <a:prstDash val="solid"/>
                </a:ln>
                <a:solidFill>
                  <a:srgbClr val="FFFFFF"/>
                </a:solidFill>
                <a:effectLst>
                  <a:outerShdw blurRad="50800" dist="38100" dir="2700000" algn="tl" rotWithShape="0">
                    <a:prstClr val="black">
                      <a:alpha val="40000"/>
                    </a:prstClr>
                  </a:outerShdw>
                </a:effectLst>
              </a:rPr>
            </a:br>
            <a:r>
              <a:rPr lang="en-US" sz="1600" b="1">
                <a:ln w="6600">
                  <a:noFill/>
                  <a:prstDash val="solid"/>
                </a:ln>
                <a:solidFill>
                  <a:srgbClr val="FFFFFF"/>
                </a:solidFill>
                <a:effectLst>
                  <a:outerShdw blurRad="50800" dist="38100" dir="2700000" algn="tl" rotWithShape="0">
                    <a:prstClr val="black">
                      <a:alpha val="40000"/>
                    </a:prstClr>
                  </a:outerShdw>
                </a:effectLst>
              </a:rPr>
              <a:t>The Son dies on the cross, not the Father  (2 Cor 5:18-21)</a:t>
            </a:r>
            <a:endPar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endParaRPr>
          </a:p>
        </p:txBody>
      </p:sp>
      <p:sp>
        <p:nvSpPr>
          <p:cNvPr id="4" name="Text Box 3"/>
          <p:cNvSpPr txBox="1"/>
          <p:nvPr/>
        </p:nvSpPr>
        <p:spPr>
          <a:xfrm>
            <a:off x="9888538" y="4735195"/>
            <a:ext cx="1762760" cy="368300"/>
          </a:xfrm>
          <a:prstGeom prst="rect">
            <a:avLst/>
          </a:prstGeom>
          <a:noFill/>
        </p:spPr>
        <p:txBody>
          <a:bodyPr wrap="none" rtlCol="0" anchor="t">
            <a:spAutoFit/>
          </a:bodyPr>
          <a:p>
            <a:r>
              <a:rPr lang="en-US" b="1">
                <a:ln w="6600">
                  <a:solidFill>
                    <a:schemeClr val="accent6"/>
                  </a:solidFill>
                  <a:prstDash val="solid"/>
                </a:ln>
                <a:solidFill>
                  <a:srgbClr val="FFFFFF"/>
                </a:solidFill>
                <a:effectLst>
                  <a:outerShdw blurRad="50800" dist="38100" dir="2700000" algn="tl" rotWithShape="0">
                    <a:prstClr val="black">
                      <a:alpha val="40000"/>
                    </a:prstClr>
                  </a:outerShdw>
                </a:effectLst>
                <a:sym typeface="+mn-ea"/>
              </a:rPr>
              <a:t>Sabellius, 200AD</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3" nodeType="clickEffect">
                                  <p:stCondLst>
                                    <p:cond delay="50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5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8" grpId="3"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Title"/>
          <p:cNvSpPr txBox="1"/>
          <p:nvPr/>
        </p:nvSpPr>
        <p:spPr>
          <a:xfrm>
            <a:off x="173489" y="121800"/>
            <a:ext cx="7039610" cy="911225"/>
          </a:xfrm>
          <a:prstGeom prst="rect">
            <a:avLst/>
          </a:prstGeom>
          <a:noFill/>
        </p:spPr>
        <p:txBody>
          <a:bodyPr wrap="none" rtlCol="0">
            <a:spAutoFit/>
            <a:scene3d>
              <a:camera prst="orthographicFront"/>
              <a:lightRig rig="threePt" dir="t"/>
            </a:scene3d>
          </a:bodyPr>
          <a:p>
            <a:r>
              <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rPr>
              <a:t>Heresies in the Church</a:t>
            </a:r>
            <a:endPar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endParaRPr>
          </a:p>
        </p:txBody>
      </p:sp>
      <p:grpSp>
        <p:nvGrpSpPr>
          <p:cNvPr id="3" name="Timeline"/>
          <p:cNvGrpSpPr/>
          <p:nvPr/>
        </p:nvGrpSpPr>
        <p:grpSpPr>
          <a:xfrm>
            <a:off x="203939" y="5829469"/>
            <a:ext cx="11735063" cy="1075052"/>
            <a:chOff x="1440" y="4022"/>
            <a:chExt cx="11736" cy="1271"/>
          </a:xfrm>
        </p:grpSpPr>
        <p:sp>
          <p:nvSpPr>
            <p:cNvPr id="7" name="Abraham Text"/>
            <p:cNvSpPr txBox="1"/>
            <p:nvPr/>
          </p:nvSpPr>
          <p:spPr>
            <a:xfrm>
              <a:off x="4683" y="402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Abraham</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2,000 BC</a:t>
              </a:r>
              <a:endParaRPr lang="en-US" sz="1330" b="1">
                <a:solidFill>
                  <a:schemeClr val="bg1"/>
                </a:solidFill>
              </a:endParaRPr>
            </a:p>
          </p:txBody>
        </p:sp>
        <p:sp>
          <p:nvSpPr>
            <p:cNvPr id="9" name="Noah Text"/>
            <p:cNvSpPr txBox="1"/>
            <p:nvPr/>
          </p:nvSpPr>
          <p:spPr>
            <a:xfrm>
              <a:off x="2749" y="403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Noah</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3,000 BC</a:t>
              </a:r>
              <a:endParaRPr lang="en-US" sz="1330" b="1">
                <a:solidFill>
                  <a:schemeClr val="bg1"/>
                </a:solidFill>
              </a:endParaRPr>
            </a:p>
          </p:txBody>
        </p:sp>
        <p:sp>
          <p:nvSpPr>
            <p:cNvPr id="13" name="King David Text"/>
            <p:cNvSpPr txBox="1"/>
            <p:nvPr/>
          </p:nvSpPr>
          <p:spPr>
            <a:xfrm>
              <a:off x="6618" y="4032"/>
              <a:ext cx="1332" cy="833"/>
            </a:xfrm>
            <a:prstGeom prst="rect">
              <a:avLst/>
            </a:prstGeom>
            <a:noFill/>
          </p:spPr>
          <p:txBody>
            <a:bodyPr wrap="square" rtlCol="0">
              <a:spAutoFit/>
            </a:bodyPr>
            <a:p>
              <a:pPr algn="ctr"/>
              <a:r>
                <a:rPr lang="en-US" sz="1330" b="1">
                  <a:solidFill>
                    <a:schemeClr val="bg1"/>
                  </a:solidFill>
                </a:rPr>
                <a:t>King David</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BC</a:t>
              </a:r>
              <a:endParaRPr lang="en-US" sz="1330" b="1">
                <a:solidFill>
                  <a:schemeClr val="bg1"/>
                </a:solidFill>
              </a:endParaRPr>
            </a:p>
          </p:txBody>
        </p:sp>
        <p:sp>
          <p:nvSpPr>
            <p:cNvPr id="3076" name="Timeline"/>
            <p:cNvSpPr/>
            <p:nvPr/>
          </p:nvSpPr>
          <p:spPr>
            <a:xfrm>
              <a:off x="1553" y="4394"/>
              <a:ext cx="11520" cy="72"/>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sz="2400">
                <a:latin typeface="Arial" panose="020B0604020202020204" pitchFamily="34" charset="0"/>
              </a:endParaRPr>
            </a:p>
          </p:txBody>
        </p:sp>
        <p:grpSp>
          <p:nvGrpSpPr>
            <p:cNvPr id="3078" name="Noah &amp; Abraham"/>
            <p:cNvGrpSpPr/>
            <p:nvPr/>
          </p:nvGrpSpPr>
          <p:grpSpPr>
            <a:xfrm>
              <a:off x="3358" y="4323"/>
              <a:ext cx="2140" cy="215"/>
              <a:chOff x="1325" y="1729"/>
              <a:chExt cx="856" cy="86"/>
            </a:xfrm>
          </p:grpSpPr>
          <p:sp>
            <p:nvSpPr>
              <p:cNvPr id="19"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grpSp>
        <p:sp>
          <p:nvSpPr>
            <p:cNvPr id="3084" name="Today - 2000AD"/>
            <p:cNvSpPr/>
            <p:nvPr/>
          </p:nvSpPr>
          <p:spPr>
            <a:xfrm>
              <a:off x="1296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Today</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2,000 AD</a:t>
              </a:r>
              <a:endParaRPr lang="en-US" altLang="x-none" sz="1330" b="1" dirty="0" err="1">
                <a:solidFill>
                  <a:srgbClr val="FFFFFF"/>
                </a:solidFill>
                <a:latin typeface="Arial" panose="020B0604020202020204" pitchFamily="34" charset="0"/>
              </a:endParaRPr>
            </a:p>
          </p:txBody>
        </p:sp>
        <p:sp>
          <p:nvSpPr>
            <p:cNvPr id="3085" name="Adam - 4000BC"/>
            <p:cNvSpPr/>
            <p:nvPr/>
          </p:nvSpPr>
          <p:spPr>
            <a:xfrm>
              <a:off x="144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Adam</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4,000 BC</a:t>
              </a:r>
              <a:endParaRPr lang="en-US" altLang="x-none" sz="1330" b="1" dirty="0" err="1">
                <a:solidFill>
                  <a:srgbClr val="FFFFFF"/>
                </a:solidFill>
                <a:latin typeface="Arial" panose="020B0604020202020204" pitchFamily="34" charset="0"/>
              </a:endParaRPr>
            </a:p>
          </p:txBody>
        </p:sp>
        <p:sp>
          <p:nvSpPr>
            <p:cNvPr id="23" name="*David - 1000BC"/>
            <p:cNvSpPr/>
            <p:nvPr/>
          </p:nvSpPr>
          <p:spPr>
            <a:xfrm>
              <a:off x="7200" y="4320"/>
              <a:ext cx="216" cy="216"/>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nvGrpSpPr>
            <p:cNvPr id="27" name="Christ &amp; Crusades"/>
            <p:cNvGrpSpPr/>
            <p:nvPr/>
          </p:nvGrpSpPr>
          <p:grpSpPr>
            <a:xfrm>
              <a:off x="9131" y="4320"/>
              <a:ext cx="2131" cy="216"/>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29"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131869" tIns="86027" rIns="131869" bIns="71928" anchor="ctr"/>
              <a:p>
                <a:pPr algn="ctr" hangingPunct="0"/>
                <a:endParaRPr lang="en-US" altLang="x-none" sz="1600" b="1" dirty="0" err="1">
                  <a:solidFill>
                    <a:srgbClr val="FFFFFF"/>
                  </a:solidFill>
                  <a:latin typeface="Arial" panose="020B0604020202020204" pitchFamily="34" charset="0"/>
                </a:endParaRPr>
              </a:p>
            </p:txBody>
          </p:sp>
        </p:grpSp>
        <p:sp>
          <p:nvSpPr>
            <p:cNvPr id="33" name="*Christ - 0"/>
            <p:cNvSpPr txBox="1"/>
            <p:nvPr/>
          </p:nvSpPr>
          <p:spPr>
            <a:xfrm>
              <a:off x="8490" y="4022"/>
              <a:ext cx="1488" cy="833"/>
            </a:xfrm>
            <a:prstGeom prst="rect">
              <a:avLst/>
            </a:prstGeom>
            <a:noFill/>
          </p:spPr>
          <p:txBody>
            <a:bodyPr wrap="square" rtlCol="0">
              <a:spAutoFit/>
            </a:bodyPr>
            <a:p>
              <a:pPr algn="ctr"/>
              <a:r>
                <a:rPr lang="en-US" sz="1330" b="1">
                  <a:solidFill>
                    <a:schemeClr val="bg1"/>
                  </a:solidFill>
                </a:rPr>
                <a:t>Jesus Christ</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0 BC</a:t>
              </a:r>
              <a:endParaRPr lang="en-US" sz="1330" b="1">
                <a:solidFill>
                  <a:schemeClr val="bg1"/>
                </a:solidFill>
              </a:endParaRPr>
            </a:p>
          </p:txBody>
        </p:sp>
        <p:sp>
          <p:nvSpPr>
            <p:cNvPr id="35" name="*Crusades - 1000AD"/>
            <p:cNvSpPr txBox="1"/>
            <p:nvPr/>
          </p:nvSpPr>
          <p:spPr>
            <a:xfrm>
              <a:off x="10557" y="4022"/>
              <a:ext cx="1198" cy="833"/>
            </a:xfrm>
            <a:prstGeom prst="rect">
              <a:avLst/>
            </a:prstGeom>
            <a:noFill/>
          </p:spPr>
          <p:txBody>
            <a:bodyPr wrap="square" rtlCol="0">
              <a:spAutoFit/>
            </a:bodyPr>
            <a:p>
              <a:pPr algn="ctr"/>
              <a:r>
                <a:rPr lang="en-US" sz="1330" b="1">
                  <a:solidFill>
                    <a:schemeClr val="bg1"/>
                  </a:solidFill>
                </a:rPr>
                <a:t>Crusades</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AD</a:t>
              </a:r>
              <a:endParaRPr lang="en-US" sz="1330" b="1">
                <a:solidFill>
                  <a:schemeClr val="bg1"/>
                </a:solidFill>
              </a:endParaRPr>
            </a:p>
          </p:txBody>
        </p:sp>
        <p:grpSp>
          <p:nvGrpSpPr>
            <p:cNvPr id="36" name="Subdivisions"/>
            <p:cNvGrpSpPr/>
            <p:nvPr/>
          </p:nvGrpSpPr>
          <p:grpSpPr>
            <a:xfrm>
              <a:off x="2452" y="4353"/>
              <a:ext cx="9718" cy="158"/>
              <a:chOff x="2452" y="4353"/>
              <a:chExt cx="9718" cy="158"/>
            </a:xfrm>
          </p:grpSpPr>
          <p:sp>
            <p:nvSpPr>
              <p:cNvPr id="37" name="Isosceles Triangle 3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8" name="Isosceles Triangle 3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9" name="Isosceles Triangle 3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0" name="Isosceles Triangle 3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1" name="Isosceles Triangle 4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2" name="Isosceles Triangle 4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sp>
          <p:nvSpPr>
            <p:cNvPr id="43" name="*Enoch - 3500BC"/>
            <p:cNvSpPr txBox="1"/>
            <p:nvPr/>
          </p:nvSpPr>
          <p:spPr>
            <a:xfrm>
              <a:off x="1699" y="470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Enoch</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3,500 BC</a:t>
              </a:r>
              <a:endParaRPr lang="en-US" sz="1330"/>
            </a:p>
          </p:txBody>
        </p:sp>
        <p:sp>
          <p:nvSpPr>
            <p:cNvPr id="44" name="*Flood - 2500BC"/>
            <p:cNvSpPr txBox="1"/>
            <p:nvPr/>
          </p:nvSpPr>
          <p:spPr>
            <a:xfrm>
              <a:off x="3592" y="469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Flood</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2,500 BC</a:t>
              </a:r>
              <a:endParaRPr lang="en-US" sz="1330"/>
            </a:p>
          </p:txBody>
        </p:sp>
        <p:sp>
          <p:nvSpPr>
            <p:cNvPr id="45" name="*Moses - 1500BC"/>
            <p:cNvSpPr txBox="1"/>
            <p:nvPr/>
          </p:nvSpPr>
          <p:spPr>
            <a:xfrm>
              <a:off x="5542" y="468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Moses</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BC</a:t>
              </a:r>
              <a:endParaRPr lang="en-US" sz="1330"/>
            </a:p>
          </p:txBody>
        </p:sp>
        <p:sp>
          <p:nvSpPr>
            <p:cNvPr id="46" name="*Hagai Sophia - 500AD"/>
            <p:cNvSpPr txBox="1"/>
            <p:nvPr/>
          </p:nvSpPr>
          <p:spPr>
            <a:xfrm>
              <a:off x="9359" y="466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Hagai Sophia</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500 AD</a:t>
              </a:r>
              <a:endParaRPr lang="en-US" sz="1330"/>
            </a:p>
          </p:txBody>
        </p:sp>
        <p:sp>
          <p:nvSpPr>
            <p:cNvPr id="47" name="Text Box 46"/>
            <p:cNvSpPr txBox="1"/>
            <p:nvPr/>
          </p:nvSpPr>
          <p:spPr>
            <a:xfrm>
              <a:off x="11283" y="465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Reformation</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AD</a:t>
              </a:r>
              <a:endParaRPr lang="en-US" sz="1330"/>
            </a:p>
          </p:txBody>
        </p:sp>
      </p:grpSp>
      <p:sp>
        <p:nvSpPr>
          <p:cNvPr id="48" name="*Date"/>
          <p:cNvSpPr/>
          <p:nvPr/>
        </p:nvSpPr>
        <p:spPr>
          <a:xfrm>
            <a:off x="8341485" y="5437081"/>
            <a:ext cx="240216" cy="644523"/>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6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8" name="Text Box 7"/>
          <p:cNvSpPr txBox="1"/>
          <p:nvPr/>
        </p:nvSpPr>
        <p:spPr>
          <a:xfrm>
            <a:off x="274320" y="1005840"/>
            <a:ext cx="10592435" cy="3907790"/>
          </a:xfrm>
          <a:prstGeom prst="rect">
            <a:avLst/>
          </a:prstGeom>
          <a:noFill/>
        </p:spPr>
        <p:txBody>
          <a:bodyPr wrap="square" rtlCol="0">
            <a:spAutoFit/>
          </a:bodyPr>
          <a:p>
            <a:r>
              <a:rPr lang="en-US" sz="4400" b="1">
                <a:ln w="0">
                  <a:solidFill>
                    <a:schemeClr val="bg1"/>
                  </a:solidFill>
                  <a:prstDash val="solid"/>
                </a:ln>
                <a:solidFill>
                  <a:schemeClr val="accent5"/>
                </a:solidFill>
                <a:effectLst>
                  <a:glow rad="63500">
                    <a:schemeClr val="accent5">
                      <a:satMod val="175000"/>
                      <a:alpha val="40000"/>
                    </a:schemeClr>
                  </a:glow>
                </a:effectLst>
                <a:latin typeface="Palatino Linotype" panose="02040502050505030304" charset="0"/>
                <a:cs typeface="Palatino Linotype" panose="02040502050505030304" charset="0"/>
              </a:rPr>
              <a:t>M</a:t>
            </a:r>
            <a:r>
              <a:rPr lang="en-US" sz="3600" b="1">
                <a:ln w="0">
                  <a:solidFill>
                    <a:schemeClr val="bg1"/>
                  </a:solidFill>
                  <a:prstDash val="solid"/>
                </a:ln>
                <a:solidFill>
                  <a:schemeClr val="accent5"/>
                </a:solidFill>
                <a:effectLst>
                  <a:glow rad="63500">
                    <a:schemeClr val="accent5">
                      <a:satMod val="175000"/>
                      <a:alpha val="40000"/>
                    </a:schemeClr>
                  </a:glow>
                </a:effectLst>
                <a:latin typeface="Palatino Linotype" panose="02040502050505030304" charset="0"/>
                <a:cs typeface="Palatino Linotype" panose="02040502050505030304" charset="0"/>
              </a:rPr>
              <a:t>odalism</a:t>
            </a:r>
            <a:endParaRPr lang="en-US" sz="3600" b="1">
              <a:ln w="0">
                <a:solidFill>
                  <a:schemeClr val="bg1"/>
                </a:solidFill>
                <a:prstDash val="solid"/>
              </a:ln>
              <a:solidFill>
                <a:schemeClr val="accent5"/>
              </a:solidFill>
              <a:effectLst>
                <a:glow rad="63500">
                  <a:schemeClr val="accent5">
                    <a:satMod val="175000"/>
                    <a:alpha val="40000"/>
                  </a:schemeClr>
                </a:glow>
              </a:effectLst>
              <a:latin typeface="Palatino Linotype" panose="02040502050505030304" charset="0"/>
              <a:cs typeface="Palatino Linotype" panose="02040502050505030304" charset="0"/>
            </a:endParaRPr>
          </a:p>
          <a:p>
            <a:r>
              <a:rPr lang="en-US" sz="2800" b="1">
                <a:ln w="6600">
                  <a:solidFill>
                    <a:schemeClr val="accent1">
                      <a:lumMod val="75000"/>
                    </a:schemeClr>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“Jesus was not in the Old Testament”</a:t>
            </a:r>
            <a:endParaRPr lang="en-US" sz="2800" b="1">
              <a:ln w="6600">
                <a:solidFill>
                  <a:schemeClr val="accent1">
                    <a:lumMod val="75000"/>
                  </a:schemeClr>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endParaRPr>
          </a:p>
          <a:p>
            <a:r>
              <a:rPr lang="en-US" sz="2800" b="1">
                <a:ln w="6600">
                  <a:solidFill>
                    <a:schemeClr val="accent6"/>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Sabellius, 200AD</a:t>
            </a:r>
            <a:br>
              <a:rPr lang="en-US" sz="2800" b="1">
                <a:ln w="6600">
                  <a:solidFill>
                    <a:schemeClr val="accent6"/>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endParaRPr lang="en-US" sz="2800" b="1">
              <a:ln w="6600">
                <a:solidFill>
                  <a:schemeClr val="accent6"/>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lvl="1"/>
            <a:r>
              <a:rPr lang="en-US" sz="2000" b="1">
                <a:ln w="6600">
                  <a:noFill/>
                  <a:prstDash val="solid"/>
                </a:ln>
                <a:solidFill>
                  <a:srgbClr val="FFFFFF"/>
                </a:solidFill>
                <a:effectLst>
                  <a:outerShdw blurRad="50800" dist="38100" dir="2700000" algn="tl" rotWithShape="0">
                    <a:prstClr val="black">
                      <a:alpha val="40000"/>
                    </a:prstClr>
                  </a:outerShdw>
                </a:effectLst>
              </a:rPr>
              <a:t>TRUTH: God the Son is in the Old Testament in very many places. </a:t>
            </a:r>
            <a:br>
              <a:rPr lang="en-US" sz="2000" b="1">
                <a:ln w="6600">
                  <a:noFill/>
                  <a:prstDash val="solid"/>
                </a:ln>
                <a:solidFill>
                  <a:srgbClr val="FFFFFF"/>
                </a:solidFill>
                <a:effectLst>
                  <a:outerShdw blurRad="50800" dist="38100" dir="2700000" algn="tl" rotWithShape="0">
                    <a:prstClr val="black">
                      <a:alpha val="40000"/>
                    </a:prstClr>
                  </a:outerShdw>
                </a:effectLst>
              </a:rPr>
            </a:br>
            <a:r>
              <a:rPr lang="en-US" sz="2000" b="1">
                <a:ln w="6600">
                  <a:noFill/>
                  <a:prstDash val="solid"/>
                </a:ln>
                <a:solidFill>
                  <a:srgbClr val="FFFFFF"/>
                </a:solidFill>
                <a:effectLst>
                  <a:outerShdw blurRad="50800" dist="38100" dir="2700000" algn="tl" rotWithShape="0">
                    <a:prstClr val="black">
                      <a:alpha val="40000"/>
                    </a:prstClr>
                  </a:outerShdw>
                </a:effectLst>
              </a:rPr>
              <a:t>Often He is called the "Angel of the Lord," "Redeemer", "mediator," the "Son," etc. </a:t>
            </a:r>
            <a:br>
              <a:rPr lang="en-US" sz="2000" b="1">
                <a:ln w="6600">
                  <a:noFill/>
                  <a:prstDash val="solid"/>
                </a:ln>
                <a:solidFill>
                  <a:srgbClr val="FFFFFF"/>
                </a:solidFill>
                <a:effectLst>
                  <a:outerShdw blurRad="50800" dist="38100" dir="2700000" algn="tl" rotWithShape="0">
                    <a:prstClr val="black">
                      <a:alpha val="40000"/>
                    </a:prstClr>
                  </a:outerShdw>
                </a:effectLst>
              </a:rPr>
            </a:br>
            <a:r>
              <a:rPr lang="en-US" sz="2000" b="1">
                <a:ln w="6600">
                  <a:noFill/>
                  <a:prstDash val="solid"/>
                </a:ln>
                <a:solidFill>
                  <a:srgbClr val="FFFFFF"/>
                </a:solidFill>
                <a:effectLst>
                  <a:outerShdw blurRad="50800" dist="38100" dir="2700000" algn="tl" rotWithShape="0">
                    <a:prstClr val="black">
                      <a:alpha val="40000"/>
                    </a:prstClr>
                  </a:outerShdw>
                </a:effectLst>
              </a:rPr>
              <a:t>(Gen 16; Gen 18; Gen 19:24; Gen 22; Exod 3:2-6; Job 19:25-26; </a:t>
            </a:r>
            <a:br>
              <a:rPr lang="en-US" sz="2000" b="1">
                <a:ln w="6600">
                  <a:noFill/>
                  <a:prstDash val="solid"/>
                </a:ln>
                <a:solidFill>
                  <a:srgbClr val="FFFFFF"/>
                </a:solidFill>
                <a:effectLst>
                  <a:outerShdw blurRad="50800" dist="38100" dir="2700000" algn="tl" rotWithShape="0">
                    <a:prstClr val="black">
                      <a:alpha val="40000"/>
                    </a:prstClr>
                  </a:outerShdw>
                </a:effectLst>
              </a:rPr>
            </a:br>
            <a:r>
              <a:rPr lang="en-US" sz="2000" b="1">
                <a:ln w="6600">
                  <a:noFill/>
                  <a:prstDash val="solid"/>
                </a:ln>
                <a:solidFill>
                  <a:srgbClr val="FFFFFF"/>
                </a:solidFill>
                <a:effectLst>
                  <a:outerShdw blurRad="50800" dist="38100" dir="2700000" algn="tl" rotWithShape="0">
                    <a:prstClr val="black">
                      <a:alpha val="40000"/>
                    </a:prstClr>
                  </a:outerShdw>
                </a:effectLst>
              </a:rPr>
              <a:t>Job 33:23-24; Psalms 2;)</a:t>
            </a:r>
            <a:br>
              <a:rPr lang="en-US" sz="2000" b="1">
                <a:ln w="6600">
                  <a:noFill/>
                  <a:prstDash val="solid"/>
                </a:ln>
                <a:solidFill>
                  <a:srgbClr val="FFFFFF"/>
                </a:solidFill>
                <a:effectLst>
                  <a:outerShdw blurRad="50800" dist="38100" dir="2700000" algn="tl" rotWithShape="0">
                    <a:prstClr val="black">
                      <a:alpha val="40000"/>
                    </a:prstClr>
                  </a:outerShdw>
                </a:effectLst>
              </a:rPr>
            </a:br>
            <a:br>
              <a:rPr lang="en-US" sz="2000" b="1">
                <a:ln w="6600">
                  <a:solidFill>
                    <a:schemeClr val="accent6"/>
                  </a:solidFill>
                  <a:prstDash val="solid"/>
                </a:ln>
                <a:solidFill>
                  <a:srgbClr val="FFFFFF"/>
                </a:solidFill>
                <a:effectLst>
                  <a:outerShdw blurRad="50800" dist="38100" dir="2700000" algn="tl" rotWithShape="0">
                    <a:prstClr val="black">
                      <a:alpha val="40000"/>
                    </a:prstClr>
                  </a:outerShdw>
                </a:effectLst>
              </a:rPr>
            </a:br>
            <a:endParaRPr lang="en-US" sz="2000" b="1">
              <a:ln w="6600">
                <a:solidFill>
                  <a:schemeClr val="accent6"/>
                </a:solidFill>
                <a:prstDash val="solid"/>
              </a:ln>
              <a:solidFill>
                <a:srgbClr val="FFFFFF"/>
              </a:solidFill>
              <a:effectLst>
                <a:outerShdw blurRad="50800" dist="38100" dir="2700000" algn="tl" rotWithShape="0">
                  <a:prstClr val="black">
                    <a:alpha val="40000"/>
                  </a:prstClr>
                </a:outerShdw>
              </a:effectLst>
            </a:endParaRPr>
          </a:p>
        </p:txBody>
      </p:sp>
      <p:pic>
        <p:nvPicPr>
          <p:cNvPr id="2" name="Content Placeholder 9"/>
          <p:cNvPicPr>
            <a:picLocks noChangeAspect="1"/>
          </p:cNvPicPr>
          <p:nvPr/>
        </p:nvPicPr>
        <p:blipFill>
          <a:blip r:embed="rId2"/>
          <a:stretch>
            <a:fillRect/>
          </a:stretch>
        </p:blipFill>
        <p:spPr>
          <a:xfrm>
            <a:off x="9601200" y="1828800"/>
            <a:ext cx="2337435" cy="2864485"/>
          </a:xfrm>
          <a:prstGeom prst="rect">
            <a:avLst/>
          </a:prstGeom>
        </p:spPr>
      </p:pic>
      <p:sp>
        <p:nvSpPr>
          <p:cNvPr id="6" name="Text Box 5"/>
          <p:cNvSpPr txBox="1"/>
          <p:nvPr/>
        </p:nvSpPr>
        <p:spPr>
          <a:xfrm>
            <a:off x="9888538" y="4735195"/>
            <a:ext cx="1762760" cy="368300"/>
          </a:xfrm>
          <a:prstGeom prst="rect">
            <a:avLst/>
          </a:prstGeom>
          <a:noFill/>
        </p:spPr>
        <p:txBody>
          <a:bodyPr wrap="none" rtlCol="0" anchor="t">
            <a:spAutoFit/>
          </a:bodyPr>
          <a:p>
            <a:r>
              <a:rPr lang="en-US" b="1">
                <a:ln w="6600">
                  <a:solidFill>
                    <a:schemeClr val="accent6"/>
                  </a:solidFill>
                  <a:prstDash val="solid"/>
                </a:ln>
                <a:solidFill>
                  <a:srgbClr val="FFFFFF"/>
                </a:solidFill>
                <a:effectLst>
                  <a:outerShdw blurRad="50800" dist="38100" dir="2700000" algn="tl" rotWithShape="0">
                    <a:prstClr val="black">
                      <a:alpha val="40000"/>
                    </a:prstClr>
                  </a:outerShdw>
                </a:effectLst>
                <a:sym typeface="+mn-ea"/>
              </a:rPr>
              <a:t>Sabellius, 200AD</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3" nodeType="clickEffect">
                                  <p:stCondLst>
                                    <p:cond delay="50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5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8" grpId="3"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Title"/>
          <p:cNvSpPr txBox="1"/>
          <p:nvPr/>
        </p:nvSpPr>
        <p:spPr>
          <a:xfrm>
            <a:off x="173489" y="121800"/>
            <a:ext cx="7039610" cy="911225"/>
          </a:xfrm>
          <a:prstGeom prst="rect">
            <a:avLst/>
          </a:prstGeom>
          <a:noFill/>
        </p:spPr>
        <p:txBody>
          <a:bodyPr wrap="none" rtlCol="0">
            <a:spAutoFit/>
            <a:scene3d>
              <a:camera prst="orthographicFront"/>
              <a:lightRig rig="threePt" dir="t"/>
            </a:scene3d>
          </a:bodyPr>
          <a:p>
            <a:r>
              <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rPr>
              <a:t>Heresies in the Church</a:t>
            </a:r>
            <a:endPar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endParaRPr>
          </a:p>
        </p:txBody>
      </p:sp>
      <p:grpSp>
        <p:nvGrpSpPr>
          <p:cNvPr id="3" name="Timeline"/>
          <p:cNvGrpSpPr/>
          <p:nvPr/>
        </p:nvGrpSpPr>
        <p:grpSpPr>
          <a:xfrm>
            <a:off x="203939" y="5829469"/>
            <a:ext cx="11735063" cy="1075052"/>
            <a:chOff x="1440" y="4022"/>
            <a:chExt cx="11736" cy="1271"/>
          </a:xfrm>
        </p:grpSpPr>
        <p:sp>
          <p:nvSpPr>
            <p:cNvPr id="7" name="Abraham Text"/>
            <p:cNvSpPr txBox="1"/>
            <p:nvPr/>
          </p:nvSpPr>
          <p:spPr>
            <a:xfrm>
              <a:off x="4683" y="402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Abraham</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2,000 BC</a:t>
              </a:r>
              <a:endParaRPr lang="en-US" sz="1330" b="1">
                <a:solidFill>
                  <a:schemeClr val="bg1"/>
                </a:solidFill>
              </a:endParaRPr>
            </a:p>
          </p:txBody>
        </p:sp>
        <p:sp>
          <p:nvSpPr>
            <p:cNvPr id="9" name="Noah Text"/>
            <p:cNvSpPr txBox="1"/>
            <p:nvPr/>
          </p:nvSpPr>
          <p:spPr>
            <a:xfrm>
              <a:off x="2749" y="403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Noah</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3,000 BC</a:t>
              </a:r>
              <a:endParaRPr lang="en-US" sz="1330" b="1">
                <a:solidFill>
                  <a:schemeClr val="bg1"/>
                </a:solidFill>
              </a:endParaRPr>
            </a:p>
          </p:txBody>
        </p:sp>
        <p:sp>
          <p:nvSpPr>
            <p:cNvPr id="13" name="King David Text"/>
            <p:cNvSpPr txBox="1"/>
            <p:nvPr/>
          </p:nvSpPr>
          <p:spPr>
            <a:xfrm>
              <a:off x="6618" y="4032"/>
              <a:ext cx="1332" cy="833"/>
            </a:xfrm>
            <a:prstGeom prst="rect">
              <a:avLst/>
            </a:prstGeom>
            <a:noFill/>
          </p:spPr>
          <p:txBody>
            <a:bodyPr wrap="square" rtlCol="0">
              <a:spAutoFit/>
            </a:bodyPr>
            <a:p>
              <a:pPr algn="ctr"/>
              <a:r>
                <a:rPr lang="en-US" sz="1330" b="1">
                  <a:solidFill>
                    <a:schemeClr val="bg1"/>
                  </a:solidFill>
                </a:rPr>
                <a:t>King David</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BC</a:t>
              </a:r>
              <a:endParaRPr lang="en-US" sz="1330" b="1">
                <a:solidFill>
                  <a:schemeClr val="bg1"/>
                </a:solidFill>
              </a:endParaRPr>
            </a:p>
          </p:txBody>
        </p:sp>
        <p:sp>
          <p:nvSpPr>
            <p:cNvPr id="3076" name="Timeline"/>
            <p:cNvSpPr/>
            <p:nvPr/>
          </p:nvSpPr>
          <p:spPr>
            <a:xfrm>
              <a:off x="1553" y="4394"/>
              <a:ext cx="11520" cy="72"/>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sz="2400">
                <a:latin typeface="Arial" panose="020B0604020202020204" pitchFamily="34" charset="0"/>
              </a:endParaRPr>
            </a:p>
          </p:txBody>
        </p:sp>
        <p:grpSp>
          <p:nvGrpSpPr>
            <p:cNvPr id="3078" name="Noah &amp; Abraham"/>
            <p:cNvGrpSpPr/>
            <p:nvPr/>
          </p:nvGrpSpPr>
          <p:grpSpPr>
            <a:xfrm>
              <a:off x="3358" y="4323"/>
              <a:ext cx="2140" cy="215"/>
              <a:chOff x="1325" y="1729"/>
              <a:chExt cx="856" cy="86"/>
            </a:xfrm>
          </p:grpSpPr>
          <p:sp>
            <p:nvSpPr>
              <p:cNvPr id="19"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grpSp>
        <p:sp>
          <p:nvSpPr>
            <p:cNvPr id="3084" name="Today - 2000AD"/>
            <p:cNvSpPr/>
            <p:nvPr/>
          </p:nvSpPr>
          <p:spPr>
            <a:xfrm>
              <a:off x="1296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Today</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2,000 AD</a:t>
              </a:r>
              <a:endParaRPr lang="en-US" altLang="x-none" sz="1330" b="1" dirty="0" err="1">
                <a:solidFill>
                  <a:srgbClr val="FFFFFF"/>
                </a:solidFill>
                <a:latin typeface="Arial" panose="020B0604020202020204" pitchFamily="34" charset="0"/>
              </a:endParaRPr>
            </a:p>
          </p:txBody>
        </p:sp>
        <p:sp>
          <p:nvSpPr>
            <p:cNvPr id="3085" name="Adam - 4000BC"/>
            <p:cNvSpPr/>
            <p:nvPr/>
          </p:nvSpPr>
          <p:spPr>
            <a:xfrm>
              <a:off x="144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Adam</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4,000 BC</a:t>
              </a:r>
              <a:endParaRPr lang="en-US" altLang="x-none" sz="1330" b="1" dirty="0" err="1">
                <a:solidFill>
                  <a:srgbClr val="FFFFFF"/>
                </a:solidFill>
                <a:latin typeface="Arial" panose="020B0604020202020204" pitchFamily="34" charset="0"/>
              </a:endParaRPr>
            </a:p>
          </p:txBody>
        </p:sp>
        <p:sp>
          <p:nvSpPr>
            <p:cNvPr id="23" name="*David - 1000BC"/>
            <p:cNvSpPr/>
            <p:nvPr/>
          </p:nvSpPr>
          <p:spPr>
            <a:xfrm>
              <a:off x="7200" y="4320"/>
              <a:ext cx="216" cy="216"/>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nvGrpSpPr>
            <p:cNvPr id="27" name="Christ &amp; Crusades"/>
            <p:cNvGrpSpPr/>
            <p:nvPr/>
          </p:nvGrpSpPr>
          <p:grpSpPr>
            <a:xfrm>
              <a:off x="9131" y="4320"/>
              <a:ext cx="2131" cy="216"/>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29"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131869" tIns="86027" rIns="131869" bIns="71928" anchor="ctr"/>
              <a:p>
                <a:pPr algn="ctr" hangingPunct="0"/>
                <a:endParaRPr lang="en-US" altLang="x-none" sz="1600" b="1" dirty="0" err="1">
                  <a:solidFill>
                    <a:srgbClr val="FFFFFF"/>
                  </a:solidFill>
                  <a:latin typeface="Arial" panose="020B0604020202020204" pitchFamily="34" charset="0"/>
                </a:endParaRPr>
              </a:p>
            </p:txBody>
          </p:sp>
        </p:grpSp>
        <p:sp>
          <p:nvSpPr>
            <p:cNvPr id="33" name="*Christ - 0"/>
            <p:cNvSpPr txBox="1"/>
            <p:nvPr/>
          </p:nvSpPr>
          <p:spPr>
            <a:xfrm>
              <a:off x="8490" y="4022"/>
              <a:ext cx="1488" cy="833"/>
            </a:xfrm>
            <a:prstGeom prst="rect">
              <a:avLst/>
            </a:prstGeom>
            <a:noFill/>
          </p:spPr>
          <p:txBody>
            <a:bodyPr wrap="square" rtlCol="0">
              <a:spAutoFit/>
            </a:bodyPr>
            <a:p>
              <a:pPr algn="ctr"/>
              <a:r>
                <a:rPr lang="en-US" sz="1330" b="1">
                  <a:solidFill>
                    <a:schemeClr val="bg1"/>
                  </a:solidFill>
                </a:rPr>
                <a:t>Jesus Christ</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0 BC</a:t>
              </a:r>
              <a:endParaRPr lang="en-US" sz="1330" b="1">
                <a:solidFill>
                  <a:schemeClr val="bg1"/>
                </a:solidFill>
              </a:endParaRPr>
            </a:p>
          </p:txBody>
        </p:sp>
        <p:sp>
          <p:nvSpPr>
            <p:cNvPr id="35" name="*Crusades - 1000AD"/>
            <p:cNvSpPr txBox="1"/>
            <p:nvPr/>
          </p:nvSpPr>
          <p:spPr>
            <a:xfrm>
              <a:off x="10557" y="4022"/>
              <a:ext cx="1198" cy="833"/>
            </a:xfrm>
            <a:prstGeom prst="rect">
              <a:avLst/>
            </a:prstGeom>
            <a:noFill/>
          </p:spPr>
          <p:txBody>
            <a:bodyPr wrap="square" rtlCol="0">
              <a:spAutoFit/>
            </a:bodyPr>
            <a:p>
              <a:pPr algn="ctr"/>
              <a:r>
                <a:rPr lang="en-US" sz="1330" b="1">
                  <a:solidFill>
                    <a:schemeClr val="bg1"/>
                  </a:solidFill>
                </a:rPr>
                <a:t>Crusades</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AD</a:t>
              </a:r>
              <a:endParaRPr lang="en-US" sz="1330" b="1">
                <a:solidFill>
                  <a:schemeClr val="bg1"/>
                </a:solidFill>
              </a:endParaRPr>
            </a:p>
          </p:txBody>
        </p:sp>
        <p:grpSp>
          <p:nvGrpSpPr>
            <p:cNvPr id="36" name="Subdivisions"/>
            <p:cNvGrpSpPr/>
            <p:nvPr/>
          </p:nvGrpSpPr>
          <p:grpSpPr>
            <a:xfrm>
              <a:off x="2452" y="4353"/>
              <a:ext cx="9718" cy="158"/>
              <a:chOff x="2452" y="4353"/>
              <a:chExt cx="9718" cy="158"/>
            </a:xfrm>
          </p:grpSpPr>
          <p:sp>
            <p:nvSpPr>
              <p:cNvPr id="37" name="Isosceles Triangle 3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8" name="Isosceles Triangle 3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9" name="Isosceles Triangle 3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0" name="Isosceles Triangle 3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1" name="Isosceles Triangle 4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2" name="Isosceles Triangle 4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sp>
          <p:nvSpPr>
            <p:cNvPr id="43" name="*Enoch - 3500BC"/>
            <p:cNvSpPr txBox="1"/>
            <p:nvPr/>
          </p:nvSpPr>
          <p:spPr>
            <a:xfrm>
              <a:off x="1699" y="470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Enoch</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3,500 BC</a:t>
              </a:r>
              <a:endParaRPr lang="en-US" sz="1330"/>
            </a:p>
          </p:txBody>
        </p:sp>
        <p:sp>
          <p:nvSpPr>
            <p:cNvPr id="44" name="*Flood - 2500BC"/>
            <p:cNvSpPr txBox="1"/>
            <p:nvPr/>
          </p:nvSpPr>
          <p:spPr>
            <a:xfrm>
              <a:off x="3592" y="469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Flood</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2,500 BC</a:t>
              </a:r>
              <a:endParaRPr lang="en-US" sz="1330"/>
            </a:p>
          </p:txBody>
        </p:sp>
        <p:sp>
          <p:nvSpPr>
            <p:cNvPr id="45" name="*Moses - 1500BC"/>
            <p:cNvSpPr txBox="1"/>
            <p:nvPr/>
          </p:nvSpPr>
          <p:spPr>
            <a:xfrm>
              <a:off x="5542" y="468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Moses</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BC</a:t>
              </a:r>
              <a:endParaRPr lang="en-US" sz="1330"/>
            </a:p>
          </p:txBody>
        </p:sp>
        <p:sp>
          <p:nvSpPr>
            <p:cNvPr id="46" name="*Hagai Sophia - 500AD"/>
            <p:cNvSpPr txBox="1"/>
            <p:nvPr/>
          </p:nvSpPr>
          <p:spPr>
            <a:xfrm>
              <a:off x="9359" y="466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Hagai Sophia</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500 AD</a:t>
              </a:r>
              <a:endParaRPr lang="en-US" sz="1330"/>
            </a:p>
          </p:txBody>
        </p:sp>
        <p:sp>
          <p:nvSpPr>
            <p:cNvPr id="47" name="Text Box 46"/>
            <p:cNvSpPr txBox="1"/>
            <p:nvPr/>
          </p:nvSpPr>
          <p:spPr>
            <a:xfrm>
              <a:off x="11283" y="465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Reformation</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AD</a:t>
              </a:r>
              <a:endParaRPr lang="en-US" sz="1330"/>
            </a:p>
          </p:txBody>
        </p:sp>
      </p:grpSp>
      <p:sp>
        <p:nvSpPr>
          <p:cNvPr id="48" name="*Date"/>
          <p:cNvSpPr/>
          <p:nvPr/>
        </p:nvSpPr>
        <p:spPr>
          <a:xfrm>
            <a:off x="8421495" y="5437081"/>
            <a:ext cx="240216" cy="644523"/>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6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8" name="Text Box 7"/>
          <p:cNvSpPr txBox="1"/>
          <p:nvPr/>
        </p:nvSpPr>
        <p:spPr>
          <a:xfrm>
            <a:off x="274320" y="1005840"/>
            <a:ext cx="8825865" cy="4584700"/>
          </a:xfrm>
          <a:prstGeom prst="rect">
            <a:avLst/>
          </a:prstGeom>
          <a:noFill/>
        </p:spPr>
        <p:txBody>
          <a:bodyPr wrap="square" rtlCol="0">
            <a:spAutoFit/>
          </a:bodyPr>
          <a:p>
            <a:r>
              <a:rPr lang="en-US" sz="4400" b="1">
                <a:ln w="0">
                  <a:solidFill>
                    <a:schemeClr val="bg1"/>
                  </a:solidFill>
                  <a:prstDash val="solid"/>
                </a:ln>
                <a:solidFill>
                  <a:schemeClr val="accent5"/>
                </a:solidFill>
                <a:effectLst>
                  <a:glow rad="63500">
                    <a:schemeClr val="accent5">
                      <a:satMod val="175000"/>
                      <a:alpha val="40000"/>
                    </a:schemeClr>
                  </a:glow>
                </a:effectLst>
                <a:latin typeface="Palatino Linotype" panose="02040502050505030304" charset="0"/>
                <a:cs typeface="Palatino Linotype" panose="02040502050505030304" charset="0"/>
              </a:rPr>
              <a:t>P</a:t>
            </a:r>
            <a:r>
              <a:rPr lang="en-US" sz="3600" b="1">
                <a:ln w="0">
                  <a:solidFill>
                    <a:schemeClr val="bg1"/>
                  </a:solidFill>
                  <a:prstDash val="solid"/>
                </a:ln>
                <a:solidFill>
                  <a:schemeClr val="accent5"/>
                </a:solidFill>
                <a:effectLst>
                  <a:glow rad="63500">
                    <a:schemeClr val="accent5">
                      <a:satMod val="175000"/>
                      <a:alpha val="40000"/>
                    </a:schemeClr>
                  </a:glow>
                </a:effectLst>
                <a:latin typeface="Palatino Linotype" panose="02040502050505030304" charset="0"/>
                <a:cs typeface="Palatino Linotype" panose="02040502050505030304" charset="0"/>
              </a:rPr>
              <a:t>atripassinism</a:t>
            </a:r>
            <a:endParaRPr lang="en-US" sz="3600" b="1">
              <a:ln w="0">
                <a:solidFill>
                  <a:schemeClr val="bg1"/>
                </a:solidFill>
                <a:prstDash val="solid"/>
              </a:ln>
              <a:solidFill>
                <a:schemeClr val="accent5"/>
              </a:solidFill>
              <a:effectLst>
                <a:glow rad="63500">
                  <a:schemeClr val="accent5">
                    <a:satMod val="175000"/>
                    <a:alpha val="40000"/>
                  </a:schemeClr>
                </a:glow>
              </a:effectLst>
              <a:latin typeface="Palatino Linotype" panose="02040502050505030304" charset="0"/>
              <a:cs typeface="Palatino Linotype" panose="02040502050505030304" charset="0"/>
            </a:endParaRPr>
          </a:p>
          <a:p>
            <a:r>
              <a:rPr lang="en-US" sz="2800" b="1">
                <a:ln w="6600">
                  <a:solidFill>
                    <a:schemeClr val="accent1">
                      <a:lumMod val="75000"/>
                    </a:schemeClr>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“The Father suffered on the cross”</a:t>
            </a:r>
            <a:br>
              <a:rPr lang="en-US" sz="2800" b="1">
                <a:ln w="6600">
                  <a:solidFill>
                    <a:schemeClr val="accent1">
                      <a:lumMod val="75000"/>
                    </a:schemeClr>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br>
            <a:r>
              <a:rPr lang="en-US" sz="2800" b="1">
                <a:ln w="6600">
                  <a:solidFill>
                    <a:schemeClr val="accent6"/>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Sabellius, 200AD</a:t>
            </a:r>
            <a:br>
              <a:rPr lang="en-US" sz="2800" b="1">
                <a:ln w="6600">
                  <a:solidFill>
                    <a:schemeClr val="accent6"/>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endParaRPr lang="en-US" sz="2800" b="1">
              <a:ln w="6600">
                <a:solidFill>
                  <a:schemeClr val="accent6"/>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lvl="1"/>
            <a:r>
              <a:rPr lang="en-US" sz="2000" b="1">
                <a:ln w="6600">
                  <a:noFill/>
                  <a:prstDash val="solid"/>
                </a:ln>
                <a:solidFill>
                  <a:srgbClr val="FFFFFF"/>
                </a:solidFill>
                <a:effectLst>
                  <a:outerShdw blurRad="50800" dist="38100" dir="2700000" algn="tl" rotWithShape="0">
                    <a:prstClr val="black">
                      <a:alpha val="40000"/>
                    </a:prstClr>
                  </a:outerShdw>
                </a:effectLst>
              </a:rPr>
              <a:t>TRUTH: The Father was not on the cross. </a:t>
            </a:r>
            <a:br>
              <a:rPr lang="en-US" sz="2000" b="1">
                <a:ln w="6600">
                  <a:noFill/>
                  <a:prstDash val="solid"/>
                </a:ln>
                <a:solidFill>
                  <a:srgbClr val="FFFFFF"/>
                </a:solidFill>
                <a:effectLst>
                  <a:outerShdw blurRad="50800" dist="38100" dir="2700000" algn="tl" rotWithShape="0">
                    <a:prstClr val="black">
                      <a:alpha val="40000"/>
                    </a:prstClr>
                  </a:outerShdw>
                </a:effectLst>
              </a:rPr>
            </a:br>
            <a:r>
              <a:rPr lang="en-US" sz="2000" b="1">
                <a:ln w="6600">
                  <a:noFill/>
                  <a:prstDash val="solid"/>
                </a:ln>
                <a:solidFill>
                  <a:srgbClr val="FFFFFF"/>
                </a:solidFill>
                <a:effectLst>
                  <a:outerShdw blurRad="50800" dist="38100" dir="2700000" algn="tl" rotWithShape="0">
                    <a:prstClr val="black">
                      <a:alpha val="40000"/>
                    </a:prstClr>
                  </a:outerShdw>
                </a:effectLst>
              </a:rPr>
              <a:t>The Father sent the Son to the cross and punished the Son on the cross. The Father did not punish Himself. (Is 53:10-12; 2 Cor 5:18-20)</a:t>
            </a:r>
            <a:br>
              <a:rPr lang="en-US" sz="2000" b="1">
                <a:ln w="6600">
                  <a:noFill/>
                  <a:prstDash val="solid"/>
                </a:ln>
                <a:solidFill>
                  <a:srgbClr val="FFFFFF"/>
                </a:solidFill>
                <a:effectLst>
                  <a:outerShdw blurRad="50800" dist="38100" dir="2700000" algn="tl" rotWithShape="0">
                    <a:prstClr val="black">
                      <a:alpha val="40000"/>
                    </a:prstClr>
                  </a:outerShdw>
                </a:effectLst>
              </a:rPr>
            </a:br>
            <a:endParaRPr lang="en-US" sz="2000" b="1">
              <a:ln w="6600">
                <a:noFill/>
                <a:prstDash val="solid"/>
              </a:ln>
              <a:solidFill>
                <a:srgbClr val="FFFFFF"/>
              </a:solidFill>
              <a:effectLst>
                <a:outerShdw blurRad="50800" dist="38100" dir="2700000" algn="tl" rotWithShape="0">
                  <a:prstClr val="black">
                    <a:alpha val="40000"/>
                  </a:prstClr>
                </a:outerShdw>
              </a:effectLst>
            </a:endParaRPr>
          </a:p>
          <a:p>
            <a:pPr lvl="1"/>
            <a:r>
              <a:rPr lang="en-US" sz="2000" b="1">
                <a:ln w="6600">
                  <a:noFill/>
                  <a:prstDash val="solid"/>
                </a:ln>
                <a:solidFill>
                  <a:srgbClr val="FFFFFF"/>
                </a:solidFill>
                <a:effectLst>
                  <a:outerShdw blurRad="50800" dist="38100" dir="2700000" algn="tl" rotWithShape="0">
                    <a:prstClr val="black">
                      <a:alpha val="40000"/>
                    </a:prstClr>
                  </a:outerShdw>
                </a:effectLst>
              </a:rPr>
              <a:t>Rejected by the Church in 220</a:t>
            </a:r>
            <a:br>
              <a:rPr lang="en-US" sz="4000" b="1">
                <a:ln w="6600">
                  <a:noFill/>
                  <a:prstDash val="solid"/>
                </a:ln>
                <a:solidFill>
                  <a:srgbClr val="FFFFFF"/>
                </a:solidFill>
                <a:effectLst>
                  <a:outerShdw blurRad="50800" dist="38100" dir="2700000" algn="tl" rotWithShape="0">
                    <a:prstClr val="black">
                      <a:alpha val="40000"/>
                    </a:prstClr>
                  </a:outerShdw>
                </a:effectLst>
              </a:rPr>
            </a:br>
            <a:br>
              <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rPr>
            </a:br>
            <a:endPar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endParaRPr>
          </a:p>
        </p:txBody>
      </p:sp>
      <p:pic>
        <p:nvPicPr>
          <p:cNvPr id="2" name="Content Placeholder 9"/>
          <p:cNvPicPr>
            <a:picLocks noChangeAspect="1"/>
          </p:cNvPicPr>
          <p:nvPr/>
        </p:nvPicPr>
        <p:blipFill>
          <a:blip r:embed="rId2"/>
          <a:stretch>
            <a:fillRect/>
          </a:stretch>
        </p:blipFill>
        <p:spPr>
          <a:xfrm>
            <a:off x="9601200" y="1828800"/>
            <a:ext cx="2337435" cy="2864485"/>
          </a:xfrm>
          <a:prstGeom prst="rect">
            <a:avLst/>
          </a:prstGeom>
        </p:spPr>
      </p:pic>
      <p:sp>
        <p:nvSpPr>
          <p:cNvPr id="6" name="Text Box 5"/>
          <p:cNvSpPr txBox="1"/>
          <p:nvPr/>
        </p:nvSpPr>
        <p:spPr>
          <a:xfrm>
            <a:off x="9888538" y="4735195"/>
            <a:ext cx="1762760" cy="368300"/>
          </a:xfrm>
          <a:prstGeom prst="rect">
            <a:avLst/>
          </a:prstGeom>
          <a:noFill/>
        </p:spPr>
        <p:txBody>
          <a:bodyPr wrap="none" rtlCol="0" anchor="t">
            <a:spAutoFit/>
          </a:bodyPr>
          <a:p>
            <a:r>
              <a:rPr lang="en-US" b="1">
                <a:ln w="6600">
                  <a:solidFill>
                    <a:schemeClr val="accent6"/>
                  </a:solidFill>
                  <a:prstDash val="solid"/>
                </a:ln>
                <a:solidFill>
                  <a:srgbClr val="FFFFFF"/>
                </a:solidFill>
                <a:effectLst>
                  <a:outerShdw blurRad="50800" dist="38100" dir="2700000" algn="tl" rotWithShape="0">
                    <a:prstClr val="black">
                      <a:alpha val="40000"/>
                    </a:prstClr>
                  </a:outerShdw>
                </a:effectLst>
                <a:sym typeface="+mn-ea"/>
              </a:rPr>
              <a:t>Sabellius, 200AD</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3" nodeType="clickEffect">
                                  <p:stCondLst>
                                    <p:cond delay="50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5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8" grpId="3"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Title"/>
          <p:cNvSpPr txBox="1"/>
          <p:nvPr/>
        </p:nvSpPr>
        <p:spPr>
          <a:xfrm>
            <a:off x="173489" y="121800"/>
            <a:ext cx="7039610" cy="911225"/>
          </a:xfrm>
          <a:prstGeom prst="rect">
            <a:avLst/>
          </a:prstGeom>
          <a:noFill/>
        </p:spPr>
        <p:txBody>
          <a:bodyPr wrap="none" rtlCol="0">
            <a:spAutoFit/>
            <a:scene3d>
              <a:camera prst="orthographicFront"/>
              <a:lightRig rig="threePt" dir="t"/>
            </a:scene3d>
          </a:bodyPr>
          <a:p>
            <a:r>
              <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rPr>
              <a:t>Heresies in the Church</a:t>
            </a:r>
            <a:endPar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endParaRPr>
          </a:p>
        </p:txBody>
      </p:sp>
      <p:grpSp>
        <p:nvGrpSpPr>
          <p:cNvPr id="3" name="Timeline"/>
          <p:cNvGrpSpPr/>
          <p:nvPr/>
        </p:nvGrpSpPr>
        <p:grpSpPr>
          <a:xfrm>
            <a:off x="203939" y="5829469"/>
            <a:ext cx="11735063" cy="1075052"/>
            <a:chOff x="1440" y="4022"/>
            <a:chExt cx="11736" cy="1271"/>
          </a:xfrm>
        </p:grpSpPr>
        <p:sp>
          <p:nvSpPr>
            <p:cNvPr id="7" name="Abraham Text"/>
            <p:cNvSpPr txBox="1"/>
            <p:nvPr/>
          </p:nvSpPr>
          <p:spPr>
            <a:xfrm>
              <a:off x="4683" y="402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Abraham</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2,000 BC</a:t>
              </a:r>
              <a:endParaRPr lang="en-US" sz="1330" b="1">
                <a:solidFill>
                  <a:schemeClr val="bg1"/>
                </a:solidFill>
              </a:endParaRPr>
            </a:p>
          </p:txBody>
        </p:sp>
        <p:sp>
          <p:nvSpPr>
            <p:cNvPr id="9" name="Noah Text"/>
            <p:cNvSpPr txBox="1"/>
            <p:nvPr/>
          </p:nvSpPr>
          <p:spPr>
            <a:xfrm>
              <a:off x="2749" y="403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Noah</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3,000 BC</a:t>
              </a:r>
              <a:endParaRPr lang="en-US" sz="1330" b="1">
                <a:solidFill>
                  <a:schemeClr val="bg1"/>
                </a:solidFill>
              </a:endParaRPr>
            </a:p>
          </p:txBody>
        </p:sp>
        <p:sp>
          <p:nvSpPr>
            <p:cNvPr id="13" name="King David Text"/>
            <p:cNvSpPr txBox="1"/>
            <p:nvPr/>
          </p:nvSpPr>
          <p:spPr>
            <a:xfrm>
              <a:off x="6618" y="4032"/>
              <a:ext cx="1332" cy="833"/>
            </a:xfrm>
            <a:prstGeom prst="rect">
              <a:avLst/>
            </a:prstGeom>
            <a:noFill/>
          </p:spPr>
          <p:txBody>
            <a:bodyPr wrap="square" rtlCol="0">
              <a:spAutoFit/>
            </a:bodyPr>
            <a:p>
              <a:pPr algn="ctr"/>
              <a:r>
                <a:rPr lang="en-US" sz="1330" b="1">
                  <a:solidFill>
                    <a:schemeClr val="bg1"/>
                  </a:solidFill>
                </a:rPr>
                <a:t>King David</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BC</a:t>
              </a:r>
              <a:endParaRPr lang="en-US" sz="1330" b="1">
                <a:solidFill>
                  <a:schemeClr val="bg1"/>
                </a:solidFill>
              </a:endParaRPr>
            </a:p>
          </p:txBody>
        </p:sp>
        <p:sp>
          <p:nvSpPr>
            <p:cNvPr id="3076" name="Timeline"/>
            <p:cNvSpPr/>
            <p:nvPr/>
          </p:nvSpPr>
          <p:spPr>
            <a:xfrm>
              <a:off x="1553" y="4394"/>
              <a:ext cx="11520" cy="72"/>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sz="2400">
                <a:latin typeface="Arial" panose="020B0604020202020204" pitchFamily="34" charset="0"/>
              </a:endParaRPr>
            </a:p>
          </p:txBody>
        </p:sp>
        <p:grpSp>
          <p:nvGrpSpPr>
            <p:cNvPr id="3078" name="Noah &amp; Abraham"/>
            <p:cNvGrpSpPr/>
            <p:nvPr/>
          </p:nvGrpSpPr>
          <p:grpSpPr>
            <a:xfrm>
              <a:off x="3358" y="4323"/>
              <a:ext cx="2140" cy="215"/>
              <a:chOff x="1325" y="1729"/>
              <a:chExt cx="856" cy="86"/>
            </a:xfrm>
          </p:grpSpPr>
          <p:sp>
            <p:nvSpPr>
              <p:cNvPr id="19"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grpSp>
        <p:sp>
          <p:nvSpPr>
            <p:cNvPr id="3084" name="Today - 2000AD"/>
            <p:cNvSpPr/>
            <p:nvPr/>
          </p:nvSpPr>
          <p:spPr>
            <a:xfrm>
              <a:off x="1296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Today</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2,000 AD</a:t>
              </a:r>
              <a:endParaRPr lang="en-US" altLang="x-none" sz="1330" b="1" dirty="0" err="1">
                <a:solidFill>
                  <a:srgbClr val="FFFFFF"/>
                </a:solidFill>
                <a:latin typeface="Arial" panose="020B0604020202020204" pitchFamily="34" charset="0"/>
              </a:endParaRPr>
            </a:p>
          </p:txBody>
        </p:sp>
        <p:sp>
          <p:nvSpPr>
            <p:cNvPr id="3085" name="Adam - 4000BC"/>
            <p:cNvSpPr/>
            <p:nvPr/>
          </p:nvSpPr>
          <p:spPr>
            <a:xfrm>
              <a:off x="144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Adam</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4,000 BC</a:t>
              </a:r>
              <a:endParaRPr lang="en-US" altLang="x-none" sz="1330" b="1" dirty="0" err="1">
                <a:solidFill>
                  <a:srgbClr val="FFFFFF"/>
                </a:solidFill>
                <a:latin typeface="Arial" panose="020B0604020202020204" pitchFamily="34" charset="0"/>
              </a:endParaRPr>
            </a:p>
          </p:txBody>
        </p:sp>
        <p:sp>
          <p:nvSpPr>
            <p:cNvPr id="23" name="*David - 1000BC"/>
            <p:cNvSpPr/>
            <p:nvPr/>
          </p:nvSpPr>
          <p:spPr>
            <a:xfrm>
              <a:off x="7200" y="4320"/>
              <a:ext cx="216" cy="216"/>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nvGrpSpPr>
            <p:cNvPr id="27" name="Christ &amp; Crusades"/>
            <p:cNvGrpSpPr/>
            <p:nvPr/>
          </p:nvGrpSpPr>
          <p:grpSpPr>
            <a:xfrm>
              <a:off x="9131" y="4320"/>
              <a:ext cx="2131" cy="216"/>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29"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131869" tIns="86027" rIns="131869" bIns="71928" anchor="ctr"/>
              <a:p>
                <a:pPr algn="ctr" hangingPunct="0"/>
                <a:endParaRPr lang="en-US" altLang="x-none" sz="1600" b="1" dirty="0" err="1">
                  <a:solidFill>
                    <a:srgbClr val="FFFFFF"/>
                  </a:solidFill>
                  <a:latin typeface="Arial" panose="020B0604020202020204" pitchFamily="34" charset="0"/>
                </a:endParaRPr>
              </a:p>
            </p:txBody>
          </p:sp>
        </p:grpSp>
        <p:sp>
          <p:nvSpPr>
            <p:cNvPr id="33" name="*Christ - 0"/>
            <p:cNvSpPr txBox="1"/>
            <p:nvPr/>
          </p:nvSpPr>
          <p:spPr>
            <a:xfrm>
              <a:off x="8490" y="4022"/>
              <a:ext cx="1488" cy="833"/>
            </a:xfrm>
            <a:prstGeom prst="rect">
              <a:avLst/>
            </a:prstGeom>
            <a:noFill/>
          </p:spPr>
          <p:txBody>
            <a:bodyPr wrap="square" rtlCol="0">
              <a:spAutoFit/>
            </a:bodyPr>
            <a:p>
              <a:pPr algn="ctr"/>
              <a:r>
                <a:rPr lang="en-US" sz="1330" b="1">
                  <a:solidFill>
                    <a:schemeClr val="bg1"/>
                  </a:solidFill>
                </a:rPr>
                <a:t>Jesus Christ</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0 BC</a:t>
              </a:r>
              <a:endParaRPr lang="en-US" sz="1330" b="1">
                <a:solidFill>
                  <a:schemeClr val="bg1"/>
                </a:solidFill>
              </a:endParaRPr>
            </a:p>
          </p:txBody>
        </p:sp>
        <p:sp>
          <p:nvSpPr>
            <p:cNvPr id="35" name="*Crusades - 1000AD"/>
            <p:cNvSpPr txBox="1"/>
            <p:nvPr/>
          </p:nvSpPr>
          <p:spPr>
            <a:xfrm>
              <a:off x="10557" y="4022"/>
              <a:ext cx="1198" cy="833"/>
            </a:xfrm>
            <a:prstGeom prst="rect">
              <a:avLst/>
            </a:prstGeom>
            <a:noFill/>
          </p:spPr>
          <p:txBody>
            <a:bodyPr wrap="square" rtlCol="0">
              <a:spAutoFit/>
            </a:bodyPr>
            <a:p>
              <a:pPr algn="ctr"/>
              <a:r>
                <a:rPr lang="en-US" sz="1330" b="1">
                  <a:solidFill>
                    <a:schemeClr val="bg1"/>
                  </a:solidFill>
                </a:rPr>
                <a:t>Crusades</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AD</a:t>
              </a:r>
              <a:endParaRPr lang="en-US" sz="1330" b="1">
                <a:solidFill>
                  <a:schemeClr val="bg1"/>
                </a:solidFill>
              </a:endParaRPr>
            </a:p>
          </p:txBody>
        </p:sp>
        <p:grpSp>
          <p:nvGrpSpPr>
            <p:cNvPr id="36" name="Subdivisions"/>
            <p:cNvGrpSpPr/>
            <p:nvPr/>
          </p:nvGrpSpPr>
          <p:grpSpPr>
            <a:xfrm>
              <a:off x="2452" y="4353"/>
              <a:ext cx="9718" cy="158"/>
              <a:chOff x="2452" y="4353"/>
              <a:chExt cx="9718" cy="158"/>
            </a:xfrm>
          </p:grpSpPr>
          <p:sp>
            <p:nvSpPr>
              <p:cNvPr id="37" name="Isosceles Triangle 3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8" name="Isosceles Triangle 3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9" name="Isosceles Triangle 3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0" name="Isosceles Triangle 3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1" name="Isosceles Triangle 4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2" name="Isosceles Triangle 4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sp>
          <p:nvSpPr>
            <p:cNvPr id="43" name="*Enoch - 3500BC"/>
            <p:cNvSpPr txBox="1"/>
            <p:nvPr/>
          </p:nvSpPr>
          <p:spPr>
            <a:xfrm>
              <a:off x="1699" y="470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Enoch</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3,500 BC</a:t>
              </a:r>
              <a:endParaRPr lang="en-US" sz="1330"/>
            </a:p>
          </p:txBody>
        </p:sp>
        <p:sp>
          <p:nvSpPr>
            <p:cNvPr id="44" name="*Flood - 2500BC"/>
            <p:cNvSpPr txBox="1"/>
            <p:nvPr/>
          </p:nvSpPr>
          <p:spPr>
            <a:xfrm>
              <a:off x="3592" y="469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Flood</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2,500 BC</a:t>
              </a:r>
              <a:endParaRPr lang="en-US" sz="1330"/>
            </a:p>
          </p:txBody>
        </p:sp>
        <p:sp>
          <p:nvSpPr>
            <p:cNvPr id="45" name="*Moses - 1500BC"/>
            <p:cNvSpPr txBox="1"/>
            <p:nvPr/>
          </p:nvSpPr>
          <p:spPr>
            <a:xfrm>
              <a:off x="5542" y="468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Moses</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BC</a:t>
              </a:r>
              <a:endParaRPr lang="en-US" sz="1330"/>
            </a:p>
          </p:txBody>
        </p:sp>
        <p:sp>
          <p:nvSpPr>
            <p:cNvPr id="46" name="*Hagai Sophia - 500AD"/>
            <p:cNvSpPr txBox="1"/>
            <p:nvPr/>
          </p:nvSpPr>
          <p:spPr>
            <a:xfrm>
              <a:off x="9359" y="466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Hagai Sophia</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500 AD</a:t>
              </a:r>
              <a:endParaRPr lang="en-US" sz="1330"/>
            </a:p>
          </p:txBody>
        </p:sp>
        <p:sp>
          <p:nvSpPr>
            <p:cNvPr id="47" name="Text Box 46"/>
            <p:cNvSpPr txBox="1"/>
            <p:nvPr/>
          </p:nvSpPr>
          <p:spPr>
            <a:xfrm>
              <a:off x="11283" y="465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Reformation</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AD</a:t>
              </a:r>
              <a:endParaRPr lang="en-US" sz="1330"/>
            </a:p>
          </p:txBody>
        </p:sp>
      </p:grpSp>
      <p:sp>
        <p:nvSpPr>
          <p:cNvPr id="48" name="*Date"/>
          <p:cNvSpPr/>
          <p:nvPr/>
        </p:nvSpPr>
        <p:spPr>
          <a:xfrm>
            <a:off x="8341485" y="5437081"/>
            <a:ext cx="240216" cy="644523"/>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6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8" name="Text Box 7"/>
          <p:cNvSpPr txBox="1"/>
          <p:nvPr/>
        </p:nvSpPr>
        <p:spPr>
          <a:xfrm>
            <a:off x="274320" y="1005840"/>
            <a:ext cx="8825865" cy="4769485"/>
          </a:xfrm>
          <a:prstGeom prst="rect">
            <a:avLst/>
          </a:prstGeom>
          <a:noFill/>
        </p:spPr>
        <p:txBody>
          <a:bodyPr wrap="square" rtlCol="0">
            <a:spAutoFit/>
          </a:bodyPr>
          <a:p>
            <a:r>
              <a:rPr lang="en-US" sz="4400" b="1">
                <a:ln w="0">
                  <a:solidFill>
                    <a:schemeClr val="bg1"/>
                  </a:solidFill>
                  <a:prstDash val="solid"/>
                </a:ln>
                <a:solidFill>
                  <a:schemeClr val="accent5"/>
                </a:solidFill>
                <a:effectLst>
                  <a:glow rad="63500">
                    <a:schemeClr val="accent5">
                      <a:satMod val="175000"/>
                      <a:alpha val="40000"/>
                    </a:schemeClr>
                  </a:glow>
                </a:effectLst>
                <a:latin typeface="Palatino Linotype" panose="02040502050505030304" charset="0"/>
                <a:cs typeface="Palatino Linotype" panose="02040502050505030304" charset="0"/>
              </a:rPr>
              <a:t>A</a:t>
            </a:r>
            <a:r>
              <a:rPr lang="en-US" sz="3600" b="1">
                <a:ln w="0">
                  <a:solidFill>
                    <a:schemeClr val="bg1"/>
                  </a:solidFill>
                  <a:prstDash val="solid"/>
                </a:ln>
                <a:solidFill>
                  <a:schemeClr val="accent5"/>
                </a:solidFill>
                <a:effectLst>
                  <a:glow rad="63500">
                    <a:schemeClr val="accent5">
                      <a:satMod val="175000"/>
                      <a:alpha val="40000"/>
                    </a:schemeClr>
                  </a:glow>
                </a:effectLst>
                <a:latin typeface="Palatino Linotype" panose="02040502050505030304" charset="0"/>
                <a:cs typeface="Palatino Linotype" panose="02040502050505030304" charset="0"/>
              </a:rPr>
              <a:t>rianism</a:t>
            </a:r>
            <a:endParaRPr lang="en-US" sz="2800" b="1">
              <a:ln w="6600">
                <a:solidFill>
                  <a:schemeClr val="accent1">
                    <a:lumMod val="75000"/>
                  </a:schemeClr>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endParaRPr>
          </a:p>
          <a:p>
            <a:r>
              <a:rPr lang="en-US" sz="2800" b="1">
                <a:ln w="6600">
                  <a:solidFill>
                    <a:schemeClr val="accent1">
                      <a:lumMod val="75000"/>
                    </a:schemeClr>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“Jesus was created/begotten by the Father”</a:t>
            </a:r>
            <a:endParaRPr lang="en-US" sz="2800" b="1">
              <a:ln w="6600">
                <a:solidFill>
                  <a:schemeClr val="accent1">
                    <a:lumMod val="75000"/>
                  </a:schemeClr>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endParaRPr>
          </a:p>
          <a:p>
            <a:r>
              <a:rPr lang="en-US" sz="2800" b="1">
                <a:ln w="6600">
                  <a:solidFill>
                    <a:schemeClr val="accent6"/>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Arius of Alexander, 320AD</a:t>
            </a:r>
            <a:endParaRPr lang="en-US" sz="2800" b="1">
              <a:ln w="6600">
                <a:solidFill>
                  <a:schemeClr val="accent6"/>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lvl="1"/>
            <a:br>
              <a:rPr lang="en-US" sz="2800" b="1">
                <a:ln w="6600">
                  <a:solidFill>
                    <a:schemeClr val="accent6"/>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r>
              <a:rPr lang="en-US" sz="2000" b="1">
                <a:ln w="6600">
                  <a:noFill/>
                  <a:prstDash val="solid"/>
                </a:ln>
                <a:solidFill>
                  <a:srgbClr val="FFFFFF"/>
                </a:solidFill>
                <a:effectLst>
                  <a:outerShdw blurRad="50800" dist="38100" dir="2700000" algn="tl" rotWithShape="0">
                    <a:prstClr val="black">
                      <a:alpha val="40000"/>
                    </a:prstClr>
                  </a:outerShdw>
                </a:effectLst>
              </a:rPr>
              <a:t>TRUTH: Jesus was never created. Jesus existed with God in eternity past. Begotten does not mean 'born', it means that Jesus is the same essence of God and always had the status of “Son”. Jesus cannot be created because He is eternal (John 1:1-3; John 17; Rev 1:17).</a:t>
            </a:r>
            <a:br>
              <a:rPr lang="en-US" sz="2000" b="1">
                <a:ln w="6600">
                  <a:noFill/>
                  <a:prstDash val="solid"/>
                </a:ln>
                <a:solidFill>
                  <a:srgbClr val="FFFFFF"/>
                </a:solidFill>
                <a:effectLst>
                  <a:outerShdw blurRad="50800" dist="38100" dir="2700000" algn="tl" rotWithShape="0">
                    <a:prstClr val="black">
                      <a:alpha val="40000"/>
                    </a:prstClr>
                  </a:outerShdw>
                </a:effectLst>
              </a:rPr>
            </a:br>
            <a:endParaRPr lang="en-US" sz="2000" b="1">
              <a:ln w="6600">
                <a:noFill/>
                <a:prstDash val="solid"/>
              </a:ln>
              <a:solidFill>
                <a:srgbClr val="FFFFFF"/>
              </a:solidFill>
              <a:effectLst>
                <a:outerShdw blurRad="50800" dist="38100" dir="2700000" algn="tl" rotWithShape="0">
                  <a:prstClr val="black">
                    <a:alpha val="40000"/>
                  </a:prstClr>
                </a:outerShdw>
              </a:effectLst>
            </a:endParaRPr>
          </a:p>
          <a:p>
            <a:pPr lvl="1"/>
            <a:r>
              <a:rPr lang="en-US" sz="2000" b="1">
                <a:ln w="6600">
                  <a:noFill/>
                  <a:prstDash val="solid"/>
                </a:ln>
                <a:solidFill>
                  <a:srgbClr val="FFFFFF"/>
                </a:solidFill>
                <a:effectLst>
                  <a:outerShdw blurRad="50800" dist="38100" dir="2700000" algn="tl" rotWithShape="0">
                    <a:prstClr val="black">
                      <a:alpha val="40000"/>
                    </a:prstClr>
                  </a:outerShdw>
                </a:effectLst>
              </a:rPr>
              <a:t>Refuted in 325 at the Council of Nicea</a:t>
            </a:r>
            <a:br>
              <a:rPr lang="en-US" sz="4000" b="1">
                <a:ln w="6600">
                  <a:noFill/>
                  <a:prstDash val="solid"/>
                </a:ln>
                <a:solidFill>
                  <a:srgbClr val="FFFFFF"/>
                </a:solidFill>
                <a:effectLst>
                  <a:outerShdw blurRad="50800" dist="38100" dir="2700000" algn="tl" rotWithShape="0">
                    <a:prstClr val="black">
                      <a:alpha val="40000"/>
                    </a:prstClr>
                  </a:outerShdw>
                </a:effectLst>
              </a:rPr>
            </a:br>
            <a:br>
              <a:rPr lang="en-US" sz="2800" b="1">
                <a:ln w="6600">
                  <a:solidFill>
                    <a:schemeClr val="accent6"/>
                  </a:solidFill>
                  <a:prstDash val="solid"/>
                </a:ln>
                <a:solidFill>
                  <a:srgbClr val="FFFFFF"/>
                </a:solidFill>
                <a:effectLst>
                  <a:outerShdw blurRad="50800" dist="38100" dir="2700000" algn="tl" rotWithShape="0">
                    <a:prstClr val="black">
                      <a:alpha val="40000"/>
                    </a:prstClr>
                  </a:outerShdw>
                </a:effectLst>
              </a:rPr>
            </a:br>
            <a:endParaRPr lang="en-US" sz="2800" b="1">
              <a:ln w="6600">
                <a:solidFill>
                  <a:schemeClr val="accent6"/>
                </a:solidFill>
                <a:prstDash val="solid"/>
              </a:ln>
              <a:solidFill>
                <a:srgbClr val="FFFFFF"/>
              </a:solidFill>
              <a:effectLst>
                <a:outerShdw blurRad="50800" dist="38100" dir="2700000" algn="tl" rotWithShape="0">
                  <a:prstClr val="black">
                    <a:alpha val="40000"/>
                  </a:prstClr>
                </a:outerShdw>
              </a:effectLst>
            </a:endParaRPr>
          </a:p>
        </p:txBody>
      </p:sp>
      <p:pic>
        <p:nvPicPr>
          <p:cNvPr id="2" name="Arius"/>
          <p:cNvPicPr>
            <a:picLocks noChangeAspect="1"/>
          </p:cNvPicPr>
          <p:nvPr>
            <p:ph/>
          </p:nvPr>
        </p:nvPicPr>
        <p:blipFill>
          <a:blip r:embed="rId2"/>
          <a:stretch>
            <a:fillRect/>
          </a:stretch>
        </p:blipFill>
        <p:spPr>
          <a:xfrm>
            <a:off x="9503728" y="1828800"/>
            <a:ext cx="2157095" cy="3402330"/>
          </a:xfrm>
          <a:prstGeom prst="rect">
            <a:avLst/>
          </a:prstGeom>
        </p:spPr>
      </p:pic>
      <p:sp>
        <p:nvSpPr>
          <p:cNvPr id="6" name="Text Box 5"/>
          <p:cNvSpPr txBox="1"/>
          <p:nvPr/>
        </p:nvSpPr>
        <p:spPr>
          <a:xfrm>
            <a:off x="9255125" y="5198745"/>
            <a:ext cx="2654300" cy="368300"/>
          </a:xfrm>
          <a:prstGeom prst="rect">
            <a:avLst/>
          </a:prstGeom>
          <a:noFill/>
        </p:spPr>
        <p:txBody>
          <a:bodyPr wrap="none" rtlCol="0" anchor="t">
            <a:spAutoFit/>
          </a:bodyPr>
          <a:p>
            <a:r>
              <a:rPr lang="en-US" b="1">
                <a:ln w="6600">
                  <a:solidFill>
                    <a:schemeClr val="accent6"/>
                  </a:solidFill>
                  <a:prstDash val="solid"/>
                </a:ln>
                <a:solidFill>
                  <a:srgbClr val="FFFFFF"/>
                </a:solidFill>
                <a:effectLst>
                  <a:outerShdw blurRad="50800" dist="38100" dir="2700000" algn="tl" rotWithShape="0">
                    <a:prstClr val="black">
                      <a:alpha val="40000"/>
                    </a:prstClr>
                  </a:outerShdw>
                </a:effectLst>
                <a:sym typeface="+mn-ea"/>
              </a:rPr>
              <a:t>Arius of Alexander, 320AD</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3" nodeType="clickEffect">
                                  <p:stCondLst>
                                    <p:cond delay="50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500"/>
                                        <p:tgtEl>
                                          <p:spTgt spid="8">
                                            <p:txEl>
                                              <p:pRg st="1" end="1"/>
                                            </p:txEl>
                                          </p:spTgt>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fade">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fad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8" grpId="3"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Title"/>
          <p:cNvSpPr txBox="1"/>
          <p:nvPr/>
        </p:nvSpPr>
        <p:spPr>
          <a:xfrm>
            <a:off x="173489" y="121800"/>
            <a:ext cx="7039610" cy="911225"/>
          </a:xfrm>
          <a:prstGeom prst="rect">
            <a:avLst/>
          </a:prstGeom>
          <a:noFill/>
        </p:spPr>
        <p:txBody>
          <a:bodyPr wrap="none" rtlCol="0">
            <a:spAutoFit/>
            <a:scene3d>
              <a:camera prst="orthographicFront"/>
              <a:lightRig rig="threePt" dir="t"/>
            </a:scene3d>
          </a:bodyPr>
          <a:p>
            <a:r>
              <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rPr>
              <a:t>Heresies in the Church</a:t>
            </a:r>
            <a:endParaRPr lang="en-US" sz="533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alatino Linotype" panose="02040502050505030304" charset="0"/>
            </a:endParaRPr>
          </a:p>
        </p:txBody>
      </p:sp>
      <p:grpSp>
        <p:nvGrpSpPr>
          <p:cNvPr id="3" name="Timeline"/>
          <p:cNvGrpSpPr/>
          <p:nvPr/>
        </p:nvGrpSpPr>
        <p:grpSpPr>
          <a:xfrm>
            <a:off x="203939" y="5829469"/>
            <a:ext cx="11735063" cy="1075052"/>
            <a:chOff x="1440" y="4022"/>
            <a:chExt cx="11736" cy="1271"/>
          </a:xfrm>
        </p:grpSpPr>
        <p:sp>
          <p:nvSpPr>
            <p:cNvPr id="7" name="Abraham Text"/>
            <p:cNvSpPr txBox="1"/>
            <p:nvPr/>
          </p:nvSpPr>
          <p:spPr>
            <a:xfrm>
              <a:off x="4683" y="402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Abraham</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2,000 BC</a:t>
              </a:r>
              <a:endParaRPr lang="en-US" sz="1330" b="1">
                <a:solidFill>
                  <a:schemeClr val="bg1"/>
                </a:solidFill>
              </a:endParaRPr>
            </a:p>
          </p:txBody>
        </p:sp>
        <p:sp>
          <p:nvSpPr>
            <p:cNvPr id="9" name="Noah Text"/>
            <p:cNvSpPr txBox="1"/>
            <p:nvPr/>
          </p:nvSpPr>
          <p:spPr>
            <a:xfrm>
              <a:off x="2749" y="4032"/>
              <a:ext cx="1433" cy="833"/>
            </a:xfrm>
            <a:prstGeom prst="rect">
              <a:avLst/>
            </a:prstGeom>
            <a:noFill/>
          </p:spPr>
          <p:txBody>
            <a:bodyPr wrap="square" rtlCol="0" anchor="t">
              <a:spAutoFit/>
            </a:bodyPr>
            <a:p>
              <a:pPr algn="ctr" hangingPunct="0"/>
              <a:r>
                <a:rPr lang="en-US" altLang="x-none" sz="1330" b="1" dirty="0" err="1">
                  <a:solidFill>
                    <a:schemeClr val="bg1"/>
                  </a:solidFill>
                  <a:sym typeface="+mn-ea"/>
                </a:rPr>
                <a:t>Noah</a:t>
              </a:r>
              <a:endParaRPr lang="en-US" altLang="x-none" sz="1330" b="1" dirty="0" err="1">
                <a:solidFill>
                  <a:schemeClr val="bg1"/>
                </a:solidFill>
                <a:sym typeface="+mn-ea"/>
              </a:endParaRPr>
            </a:p>
            <a:p>
              <a:pPr algn="ctr" hangingPunct="0"/>
              <a:endParaRPr lang="en-US" altLang="x-none" sz="1330" b="1" dirty="0" err="1">
                <a:solidFill>
                  <a:schemeClr val="bg1"/>
                </a:solidFill>
                <a:sym typeface="+mn-ea"/>
              </a:endParaRPr>
            </a:p>
            <a:p>
              <a:pPr algn="ctr" hangingPunct="0"/>
              <a:r>
                <a:rPr lang="en-US" sz="1330" b="1">
                  <a:solidFill>
                    <a:schemeClr val="bg1"/>
                  </a:solidFill>
                </a:rPr>
                <a:t>3,000 BC</a:t>
              </a:r>
              <a:endParaRPr lang="en-US" sz="1330" b="1">
                <a:solidFill>
                  <a:schemeClr val="bg1"/>
                </a:solidFill>
              </a:endParaRPr>
            </a:p>
          </p:txBody>
        </p:sp>
        <p:sp>
          <p:nvSpPr>
            <p:cNvPr id="13" name="King David Text"/>
            <p:cNvSpPr txBox="1"/>
            <p:nvPr/>
          </p:nvSpPr>
          <p:spPr>
            <a:xfrm>
              <a:off x="6618" y="4032"/>
              <a:ext cx="1332" cy="833"/>
            </a:xfrm>
            <a:prstGeom prst="rect">
              <a:avLst/>
            </a:prstGeom>
            <a:noFill/>
          </p:spPr>
          <p:txBody>
            <a:bodyPr wrap="square" rtlCol="0">
              <a:spAutoFit/>
            </a:bodyPr>
            <a:p>
              <a:pPr algn="ctr"/>
              <a:r>
                <a:rPr lang="en-US" sz="1330" b="1">
                  <a:solidFill>
                    <a:schemeClr val="bg1"/>
                  </a:solidFill>
                </a:rPr>
                <a:t>King David</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BC</a:t>
              </a:r>
              <a:endParaRPr lang="en-US" sz="1330" b="1">
                <a:solidFill>
                  <a:schemeClr val="bg1"/>
                </a:solidFill>
              </a:endParaRPr>
            </a:p>
          </p:txBody>
        </p:sp>
        <p:sp>
          <p:nvSpPr>
            <p:cNvPr id="3076" name="Timeline"/>
            <p:cNvSpPr/>
            <p:nvPr/>
          </p:nvSpPr>
          <p:spPr>
            <a:xfrm>
              <a:off x="1553" y="4394"/>
              <a:ext cx="11520" cy="72"/>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sz="2400">
                <a:latin typeface="Arial" panose="020B0604020202020204" pitchFamily="34" charset="0"/>
              </a:endParaRPr>
            </a:p>
          </p:txBody>
        </p:sp>
        <p:grpSp>
          <p:nvGrpSpPr>
            <p:cNvPr id="3078" name="Noah &amp; Abraham"/>
            <p:cNvGrpSpPr/>
            <p:nvPr/>
          </p:nvGrpSpPr>
          <p:grpSpPr>
            <a:xfrm>
              <a:off x="3358" y="4323"/>
              <a:ext cx="2140" cy="215"/>
              <a:chOff x="1325" y="1729"/>
              <a:chExt cx="856" cy="86"/>
            </a:xfrm>
          </p:grpSpPr>
          <p:sp>
            <p:nvSpPr>
              <p:cNvPr id="19"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grpSp>
        <p:sp>
          <p:nvSpPr>
            <p:cNvPr id="3084" name="Today - 2000AD"/>
            <p:cNvSpPr/>
            <p:nvPr/>
          </p:nvSpPr>
          <p:spPr>
            <a:xfrm>
              <a:off x="1296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Today</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2,000 AD</a:t>
              </a:r>
              <a:endParaRPr lang="en-US" altLang="x-none" sz="1330" b="1" dirty="0" err="1">
                <a:solidFill>
                  <a:srgbClr val="FFFFFF"/>
                </a:solidFill>
                <a:latin typeface="Arial" panose="020B0604020202020204" pitchFamily="34" charset="0"/>
              </a:endParaRPr>
            </a:p>
          </p:txBody>
        </p:sp>
        <p:sp>
          <p:nvSpPr>
            <p:cNvPr id="3085" name="Adam - 4000BC"/>
            <p:cNvSpPr/>
            <p:nvPr/>
          </p:nvSpPr>
          <p:spPr>
            <a:xfrm>
              <a:off x="144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131869" tIns="83677" rIns="131869" bIns="71928" anchor="ctr"/>
            <a:p>
              <a:pPr algn="ctr" hangingPunct="0"/>
              <a:r>
                <a:rPr lang="en-US" altLang="x-none" sz="1330" b="1" dirty="0" err="1">
                  <a:solidFill>
                    <a:srgbClr val="FFFFFF"/>
                  </a:solidFill>
                  <a:latin typeface="Arial" panose="020B0604020202020204" pitchFamily="34" charset="0"/>
                </a:rPr>
                <a:t>Adam</a:t>
              </a:r>
              <a:endParaRPr lang="en-US" altLang="x-none" sz="1330" b="1" dirty="0" err="1">
                <a:solidFill>
                  <a:srgbClr val="FFFFFF"/>
                </a:solidFill>
                <a:latin typeface="Arial" panose="020B0604020202020204" pitchFamily="34" charset="0"/>
              </a:endParaRPr>
            </a:p>
            <a:p>
              <a:pPr algn="ctr" hangingPunct="0"/>
              <a:endParaRPr lang="en-US" altLang="x-none" sz="1330" b="1" dirty="0" err="1">
                <a:solidFill>
                  <a:srgbClr val="FFFFFF"/>
                </a:solidFill>
                <a:latin typeface="Arial" panose="020B0604020202020204" pitchFamily="34" charset="0"/>
              </a:endParaRPr>
            </a:p>
            <a:p>
              <a:pPr algn="ctr" hangingPunct="0"/>
              <a:r>
                <a:rPr lang="en-US" altLang="x-none" sz="1330" b="1" dirty="0" err="1">
                  <a:solidFill>
                    <a:srgbClr val="FFFFFF"/>
                  </a:solidFill>
                  <a:latin typeface="Arial" panose="020B0604020202020204" pitchFamily="34" charset="0"/>
                </a:rPr>
                <a:t>4,000 BC</a:t>
              </a:r>
              <a:endParaRPr lang="en-US" altLang="x-none" sz="1330" b="1" dirty="0" err="1">
                <a:solidFill>
                  <a:srgbClr val="FFFFFF"/>
                </a:solidFill>
                <a:latin typeface="Arial" panose="020B0604020202020204" pitchFamily="34" charset="0"/>
              </a:endParaRPr>
            </a:p>
          </p:txBody>
        </p:sp>
        <p:sp>
          <p:nvSpPr>
            <p:cNvPr id="23" name="*David - 1000BC"/>
            <p:cNvSpPr/>
            <p:nvPr/>
          </p:nvSpPr>
          <p:spPr>
            <a:xfrm>
              <a:off x="7200" y="4320"/>
              <a:ext cx="216" cy="216"/>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nvGrpSpPr>
            <p:cNvPr id="27" name="Christ &amp; Crusades"/>
            <p:cNvGrpSpPr/>
            <p:nvPr/>
          </p:nvGrpSpPr>
          <p:grpSpPr>
            <a:xfrm>
              <a:off x="9131" y="4320"/>
              <a:ext cx="2131" cy="216"/>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sz="2400">
                  <a:latin typeface="Arial" panose="020B0604020202020204" pitchFamily="34" charset="0"/>
                </a:endParaRPr>
              </a:p>
            </p:txBody>
          </p:sp>
          <p:sp>
            <p:nvSpPr>
              <p:cNvPr id="29"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131869" tIns="86027" rIns="131869" bIns="71928" anchor="ctr"/>
              <a:p>
                <a:pPr algn="ctr" hangingPunct="0"/>
                <a:endParaRPr lang="en-US" altLang="x-none" sz="1600" b="1" dirty="0" err="1">
                  <a:solidFill>
                    <a:srgbClr val="FFFFFF"/>
                  </a:solidFill>
                  <a:latin typeface="Arial" panose="020B0604020202020204" pitchFamily="34" charset="0"/>
                </a:endParaRPr>
              </a:p>
            </p:txBody>
          </p:sp>
        </p:grpSp>
        <p:sp>
          <p:nvSpPr>
            <p:cNvPr id="33" name="*Christ - 0"/>
            <p:cNvSpPr txBox="1"/>
            <p:nvPr/>
          </p:nvSpPr>
          <p:spPr>
            <a:xfrm>
              <a:off x="8490" y="4022"/>
              <a:ext cx="1488" cy="833"/>
            </a:xfrm>
            <a:prstGeom prst="rect">
              <a:avLst/>
            </a:prstGeom>
            <a:noFill/>
          </p:spPr>
          <p:txBody>
            <a:bodyPr wrap="square" rtlCol="0">
              <a:spAutoFit/>
            </a:bodyPr>
            <a:p>
              <a:pPr algn="ctr"/>
              <a:r>
                <a:rPr lang="en-US" sz="1330" b="1">
                  <a:solidFill>
                    <a:schemeClr val="bg1"/>
                  </a:solidFill>
                </a:rPr>
                <a:t>Jesus Christ</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0 BC</a:t>
              </a:r>
              <a:endParaRPr lang="en-US" sz="1330" b="1">
                <a:solidFill>
                  <a:schemeClr val="bg1"/>
                </a:solidFill>
              </a:endParaRPr>
            </a:p>
          </p:txBody>
        </p:sp>
        <p:sp>
          <p:nvSpPr>
            <p:cNvPr id="35" name="*Crusades - 1000AD"/>
            <p:cNvSpPr txBox="1"/>
            <p:nvPr/>
          </p:nvSpPr>
          <p:spPr>
            <a:xfrm>
              <a:off x="10557" y="4022"/>
              <a:ext cx="1198" cy="833"/>
            </a:xfrm>
            <a:prstGeom prst="rect">
              <a:avLst/>
            </a:prstGeom>
            <a:noFill/>
          </p:spPr>
          <p:txBody>
            <a:bodyPr wrap="square" rtlCol="0">
              <a:spAutoFit/>
            </a:bodyPr>
            <a:p>
              <a:pPr algn="ctr"/>
              <a:r>
                <a:rPr lang="en-US" sz="1330" b="1">
                  <a:solidFill>
                    <a:schemeClr val="bg1"/>
                  </a:solidFill>
                </a:rPr>
                <a:t>Crusades</a:t>
              </a:r>
              <a:endParaRPr lang="en-US" sz="1330" b="1">
                <a:solidFill>
                  <a:schemeClr val="bg1"/>
                </a:solidFill>
              </a:endParaRPr>
            </a:p>
            <a:p>
              <a:pPr algn="ctr"/>
              <a:endParaRPr lang="en-US" sz="1330" b="1">
                <a:solidFill>
                  <a:schemeClr val="bg1"/>
                </a:solidFill>
              </a:endParaRPr>
            </a:p>
            <a:p>
              <a:pPr algn="ctr"/>
              <a:r>
                <a:rPr lang="en-US" sz="1330" b="1">
                  <a:solidFill>
                    <a:schemeClr val="bg1"/>
                  </a:solidFill>
                </a:rPr>
                <a:t>1,000 AD</a:t>
              </a:r>
              <a:endParaRPr lang="en-US" sz="1330" b="1">
                <a:solidFill>
                  <a:schemeClr val="bg1"/>
                </a:solidFill>
              </a:endParaRPr>
            </a:p>
          </p:txBody>
        </p:sp>
        <p:grpSp>
          <p:nvGrpSpPr>
            <p:cNvPr id="36" name="Subdivisions"/>
            <p:cNvGrpSpPr/>
            <p:nvPr/>
          </p:nvGrpSpPr>
          <p:grpSpPr>
            <a:xfrm>
              <a:off x="2452" y="4353"/>
              <a:ext cx="9718" cy="158"/>
              <a:chOff x="2452" y="4353"/>
              <a:chExt cx="9718" cy="158"/>
            </a:xfrm>
          </p:grpSpPr>
          <p:sp>
            <p:nvSpPr>
              <p:cNvPr id="37" name="Isosceles Triangle 3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8" name="Isosceles Triangle 3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39" name="Isosceles Triangle 3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0" name="Isosceles Triangle 3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1" name="Isosceles Triangle 4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sp>
            <p:nvSpPr>
              <p:cNvPr id="42" name="Isosceles Triangle 4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sz="2400"/>
              </a:p>
            </p:txBody>
          </p:sp>
        </p:grpSp>
        <p:sp>
          <p:nvSpPr>
            <p:cNvPr id="43" name="*Enoch - 3500BC"/>
            <p:cNvSpPr txBox="1"/>
            <p:nvPr/>
          </p:nvSpPr>
          <p:spPr>
            <a:xfrm>
              <a:off x="1699" y="470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Enoch</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3,500 BC</a:t>
              </a:r>
              <a:endParaRPr lang="en-US" sz="1330"/>
            </a:p>
          </p:txBody>
        </p:sp>
        <p:sp>
          <p:nvSpPr>
            <p:cNvPr id="44" name="*Flood - 2500BC"/>
            <p:cNvSpPr txBox="1"/>
            <p:nvPr/>
          </p:nvSpPr>
          <p:spPr>
            <a:xfrm>
              <a:off x="3592" y="469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Flood</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2,500 BC</a:t>
              </a:r>
              <a:endParaRPr lang="en-US" sz="1330"/>
            </a:p>
          </p:txBody>
        </p:sp>
        <p:sp>
          <p:nvSpPr>
            <p:cNvPr id="45" name="*Moses - 1500BC"/>
            <p:cNvSpPr txBox="1"/>
            <p:nvPr/>
          </p:nvSpPr>
          <p:spPr>
            <a:xfrm>
              <a:off x="5542" y="468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Moses</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BC</a:t>
              </a:r>
              <a:endParaRPr lang="en-US" sz="1330"/>
            </a:p>
          </p:txBody>
        </p:sp>
        <p:sp>
          <p:nvSpPr>
            <p:cNvPr id="46" name="*Hagai Sophia - 500AD"/>
            <p:cNvSpPr txBox="1"/>
            <p:nvPr/>
          </p:nvSpPr>
          <p:spPr>
            <a:xfrm>
              <a:off x="9359" y="466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Hagai Sophia</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500 AD</a:t>
              </a:r>
              <a:endParaRPr lang="en-US" sz="1330"/>
            </a:p>
          </p:txBody>
        </p:sp>
        <p:sp>
          <p:nvSpPr>
            <p:cNvPr id="47" name="Text Box 46"/>
            <p:cNvSpPr txBox="1"/>
            <p:nvPr/>
          </p:nvSpPr>
          <p:spPr>
            <a:xfrm>
              <a:off x="11283" y="4651"/>
              <a:ext cx="1615" cy="592"/>
            </a:xfrm>
            <a:prstGeom prst="rect">
              <a:avLst/>
            </a:prstGeom>
            <a:noFill/>
          </p:spPr>
          <p:txBody>
            <a:bodyPr wrap="square" rtlCol="0" anchor="t">
              <a:spAutoFit/>
            </a:bodyPr>
            <a:p>
              <a:pPr algn="ctr" hangingPunct="0"/>
              <a:r>
                <a:rPr lang="en-US" altLang="x-none" sz="1330" b="1" dirty="0" err="1">
                  <a:solidFill>
                    <a:srgbClr val="FFFFFF"/>
                  </a:solidFill>
                  <a:sym typeface="+mn-ea"/>
                </a:rPr>
                <a:t>Reformation</a:t>
              </a:r>
              <a:endParaRPr lang="en-US" altLang="x-none" sz="1330" b="1" dirty="0" err="1">
                <a:solidFill>
                  <a:srgbClr val="FFFFFF"/>
                </a:solidFill>
                <a:sym typeface="+mn-ea"/>
              </a:endParaRPr>
            </a:p>
            <a:p>
              <a:pPr algn="ctr" hangingPunct="0"/>
              <a:r>
                <a:rPr lang="en-US" altLang="x-none" sz="1330" b="1" dirty="0" err="1">
                  <a:solidFill>
                    <a:srgbClr val="FFFFFF"/>
                  </a:solidFill>
                  <a:sym typeface="+mn-ea"/>
                </a:rPr>
                <a:t>1,500 AD</a:t>
              </a:r>
              <a:endParaRPr lang="en-US" sz="1330"/>
            </a:p>
          </p:txBody>
        </p:sp>
      </p:grpSp>
      <p:sp>
        <p:nvSpPr>
          <p:cNvPr id="48" name="*Date"/>
          <p:cNvSpPr/>
          <p:nvPr/>
        </p:nvSpPr>
        <p:spPr>
          <a:xfrm>
            <a:off x="8421495" y="5437081"/>
            <a:ext cx="240216" cy="644523"/>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6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8" name="Text Box 7"/>
          <p:cNvSpPr txBox="1"/>
          <p:nvPr/>
        </p:nvSpPr>
        <p:spPr>
          <a:xfrm>
            <a:off x="274320" y="1005840"/>
            <a:ext cx="10789920" cy="5507990"/>
          </a:xfrm>
          <a:prstGeom prst="rect">
            <a:avLst/>
          </a:prstGeom>
          <a:noFill/>
        </p:spPr>
        <p:txBody>
          <a:bodyPr wrap="square" rtlCol="0">
            <a:spAutoFit/>
          </a:bodyPr>
          <a:p>
            <a:r>
              <a:rPr lang="en-US" sz="4400" b="1">
                <a:ln w="0">
                  <a:solidFill>
                    <a:schemeClr val="bg1"/>
                  </a:solidFill>
                  <a:prstDash val="solid"/>
                </a:ln>
                <a:solidFill>
                  <a:schemeClr val="accent5"/>
                </a:solidFill>
                <a:effectLst>
                  <a:glow rad="63500">
                    <a:schemeClr val="accent5">
                      <a:satMod val="175000"/>
                      <a:alpha val="40000"/>
                    </a:schemeClr>
                  </a:glow>
                </a:effectLst>
                <a:latin typeface="Palatino Linotype" panose="02040502050505030304" charset="0"/>
                <a:cs typeface="Palatino Linotype" panose="02040502050505030304" charset="0"/>
              </a:rPr>
              <a:t>D</a:t>
            </a:r>
            <a:r>
              <a:rPr lang="en-US" sz="3600" b="1">
                <a:ln w="0">
                  <a:solidFill>
                    <a:schemeClr val="bg1"/>
                  </a:solidFill>
                  <a:prstDash val="solid"/>
                </a:ln>
                <a:solidFill>
                  <a:schemeClr val="accent5"/>
                </a:solidFill>
                <a:effectLst>
                  <a:glow rad="63500">
                    <a:schemeClr val="accent5">
                      <a:satMod val="175000"/>
                      <a:alpha val="40000"/>
                    </a:schemeClr>
                  </a:glow>
                </a:effectLst>
                <a:latin typeface="Palatino Linotype" panose="02040502050505030304" charset="0"/>
                <a:cs typeface="Palatino Linotype" panose="02040502050505030304" charset="0"/>
              </a:rPr>
              <a:t>ocetism</a:t>
            </a:r>
            <a:endParaRPr lang="en-US" sz="3600" b="1">
              <a:ln w="0">
                <a:solidFill>
                  <a:schemeClr val="bg1"/>
                </a:solidFill>
                <a:prstDash val="solid"/>
              </a:ln>
              <a:solidFill>
                <a:schemeClr val="accent5"/>
              </a:solidFill>
              <a:effectLst>
                <a:glow rad="63500">
                  <a:schemeClr val="accent5">
                    <a:satMod val="175000"/>
                    <a:alpha val="40000"/>
                  </a:schemeClr>
                </a:glow>
              </a:effectLst>
              <a:latin typeface="Palatino Linotype" panose="02040502050505030304" charset="0"/>
              <a:cs typeface="Palatino Linotype" panose="02040502050505030304" charset="0"/>
            </a:endParaRPr>
          </a:p>
          <a:p>
            <a:r>
              <a:rPr lang="en-US" sz="2800" b="1">
                <a:ln w="6600">
                  <a:solidFill>
                    <a:schemeClr val="accent1">
                      <a:lumMod val="75000"/>
                    </a:schemeClr>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“Jesus was not fully human; Jesus had a spirit body”</a:t>
            </a:r>
            <a:endParaRPr lang="en-US" sz="2800" b="1">
              <a:ln w="6600">
                <a:solidFill>
                  <a:schemeClr val="accent1">
                    <a:lumMod val="75000"/>
                  </a:schemeClr>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endParaRPr>
          </a:p>
          <a:p>
            <a:r>
              <a:rPr lang="en-US" sz="2800" b="1">
                <a:ln w="6600">
                  <a:solidFill>
                    <a:schemeClr val="accent6"/>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Early sect, 200AD</a:t>
            </a:r>
            <a:br>
              <a:rPr lang="en-US" sz="2800" b="1">
                <a:ln w="6600">
                  <a:solidFill>
                    <a:schemeClr val="accent6"/>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endParaRPr lang="en-US" sz="2800" b="1">
              <a:ln w="6600">
                <a:solidFill>
                  <a:schemeClr val="accent6"/>
                </a:solidFill>
                <a:prstDash val="solid"/>
              </a:ln>
              <a:solidFill>
                <a:srgbClr val="FFFFFF"/>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lvl="1"/>
            <a:r>
              <a:rPr lang="en-US" sz="2000" b="1">
                <a:ln w="6600">
                  <a:noFill/>
                  <a:prstDash val="solid"/>
                </a:ln>
                <a:solidFill>
                  <a:srgbClr val="FFFFFF"/>
                </a:solidFill>
                <a:effectLst>
                  <a:outerShdw blurRad="50800" dist="38100" dir="2700000" algn="tl" rotWithShape="0">
                    <a:prstClr val="black">
                      <a:alpha val="40000"/>
                    </a:prstClr>
                  </a:outerShdw>
                </a:effectLst>
              </a:rPr>
              <a:t>TRUTH: Jesus is both fully God AND fully man. Although the Son of God existed in eternity past, He also became both fully God and fully man when He was born of a woman. He grew in knowledge, He ate, slept, became tired. He was hungry and thirsty. He bled and died. After He rose, He ate food and His body and scars could be touched. This is how we know He was fully human AND fully God. (John 1:1-3; Luke 2:40,52; Matt 4:2; 8:24; Luke 22:44; John 4:6-7; 19:28-42; Luke 24:39-43; Jn 20:27-29; Acts 10:41)</a:t>
            </a:r>
            <a:br>
              <a:rPr lang="en-US" sz="2000" b="1">
                <a:ln w="6600">
                  <a:noFill/>
                  <a:prstDash val="solid"/>
                </a:ln>
                <a:solidFill>
                  <a:srgbClr val="FFFFFF"/>
                </a:solidFill>
                <a:effectLst>
                  <a:outerShdw blurRad="50800" dist="38100" dir="2700000" algn="tl" rotWithShape="0">
                    <a:prstClr val="black">
                      <a:alpha val="40000"/>
                    </a:prstClr>
                  </a:outerShdw>
                </a:effectLst>
              </a:rPr>
            </a:br>
            <a:endParaRPr lang="en-US" sz="2000" b="1">
              <a:ln w="6600">
                <a:noFill/>
                <a:prstDash val="solid"/>
              </a:ln>
              <a:solidFill>
                <a:srgbClr val="FFFFFF"/>
              </a:solidFill>
              <a:effectLst>
                <a:outerShdw blurRad="50800" dist="38100" dir="2700000" algn="tl" rotWithShape="0">
                  <a:prstClr val="black">
                    <a:alpha val="40000"/>
                  </a:prstClr>
                </a:outerShdw>
              </a:effectLst>
            </a:endParaRPr>
          </a:p>
          <a:p>
            <a:pPr lvl="1"/>
            <a:r>
              <a:rPr lang="en-US" sz="2000" b="1">
                <a:ln w="6600">
                  <a:noFill/>
                  <a:prstDash val="solid"/>
                </a:ln>
                <a:solidFill>
                  <a:srgbClr val="FFFFFF"/>
                </a:solidFill>
                <a:effectLst>
                  <a:outerShdw blurRad="50800" dist="38100" dir="2700000" algn="tl" rotWithShape="0">
                    <a:prstClr val="black">
                      <a:alpha val="40000"/>
                    </a:prstClr>
                  </a:outerShdw>
                </a:effectLst>
              </a:rPr>
              <a:t>Condemned at the Council of Chalcedon in 451</a:t>
            </a:r>
            <a:br>
              <a:rPr lang="en-US" sz="4000" b="1">
                <a:ln w="6600">
                  <a:noFill/>
                  <a:prstDash val="solid"/>
                </a:ln>
                <a:solidFill>
                  <a:srgbClr val="FFFFFF"/>
                </a:solidFill>
                <a:effectLst>
                  <a:outerShdw blurRad="50800" dist="38100" dir="2700000" algn="tl" rotWithShape="0">
                    <a:prstClr val="black">
                      <a:alpha val="40000"/>
                    </a:prstClr>
                  </a:outerShdw>
                </a:effectLst>
              </a:rPr>
            </a:br>
            <a:br>
              <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rPr>
            </a:br>
            <a:endParaRPr lang="en-US" sz="3200" b="1">
              <a:ln w="6600">
                <a:solidFill>
                  <a:schemeClr val="accent6"/>
                </a:solidFill>
                <a:prstDash val="solid"/>
              </a:ln>
              <a:solidFill>
                <a:srgbClr val="FFFFFF"/>
              </a:solidFill>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3" nodeType="clickEffect">
                                  <p:stCondLst>
                                    <p:cond delay="50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5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500"/>
                                        <p:tgtEl>
                                          <p:spTgt spid="8">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Effect transition="in" filter="fade">
                                      <p:cBhvr>
                                        <p:cTn id="3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8" grpId="3" bldLvl="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8122</Words>
  <Application>WPS Presentation</Application>
  <PresentationFormat>Widescreen</PresentationFormat>
  <Paragraphs>735</Paragraphs>
  <Slides>14</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14</vt:i4>
      </vt:variant>
    </vt:vector>
  </HeadingPairs>
  <TitlesOfParts>
    <vt:vector size="23" baseType="lpstr">
      <vt:lpstr>Arial</vt:lpstr>
      <vt:lpstr>SimSun</vt:lpstr>
      <vt:lpstr>Wingdings</vt:lpstr>
      <vt:lpstr>Palatino Linotype</vt:lpstr>
      <vt:lpstr>Calibri</vt:lpstr>
      <vt:lpstr>Microsoft YaHei</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TIM</dc:creator>
  <cp:lastModifiedBy>x2</cp:lastModifiedBy>
  <cp:revision>72</cp:revision>
  <dcterms:created xsi:type="dcterms:W3CDTF">2018-07-03T01:22:00Z</dcterms:created>
  <dcterms:modified xsi:type="dcterms:W3CDTF">2022-08-16T14:28:38Z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1033-11.2.0.11254</vt:lpwstr>
  </property>
  <property fmtid="{D5CDD505-2E9C-101B-9397-08002B2CF9AE}" pid="3" name="ICV">
    <vt:lpwstr>06EF8D1CC5A24ABCADD104698CD59766</vt:lpwstr>
  </property>
</Properties>
</file>