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83" r:id="rId3"/>
    <p:sldId id="298" r:id="rId4"/>
    <p:sldId id="299" r:id="rId5"/>
    <p:sldId id="303" r:id="rId6"/>
    <p:sldId id="296" r:id="rId7"/>
    <p:sldId id="304" r:id="rId8"/>
    <p:sldId id="290" r:id="rId10"/>
  </p:sldIdLst>
  <p:sldSz cx="9144000" cy="5148580"/>
  <p:notesSz cx="7772400" cy="10058400"/>
  <p:defaultTextStyle>
    <a:defPPr>
      <a:defRPr lang="en-GB"/>
    </a:defPPr>
    <a:lvl1pPr marL="0" lvl="0" indent="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1pPr>
    <a:lvl2pPr marL="742950" lvl="1" indent="-28575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2pPr>
    <a:lvl3pPr marL="1143000" lvl="2" indent="-22860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3pPr>
    <a:lvl4pPr marL="1600200" lvl="3" indent="-22860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4pPr>
    <a:lvl5pPr marL="2057400" lvl="4" indent="-22860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5pPr>
    <a:lvl6pPr marL="2286000" lvl="5" indent="-22860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6pPr>
    <a:lvl7pPr marL="2743200" lvl="6" indent="-22860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7pPr>
    <a:lvl8pPr marL="3200400" lvl="7" indent="-22860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8pPr>
    <a:lvl9pPr marL="3657600" lvl="8" indent="-22860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A58629"/>
    <a:srgbClr val="2B2000"/>
    <a:srgbClr val="51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780" y="-84"/>
      </p:cViewPr>
      <p:guideLst>
        <p:guide orient="horz" pos="225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gridSpacing cx="45004" cy="45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Slide Image Placeholder 2048"/>
          <p:cNvSpPr>
            <a:spLocks noGrp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1" name="Text Placeholder 2049"/>
          <p:cNvSpPr>
            <a:spLocks noGrp="1"/>
          </p:cNvSpPr>
          <p:nvPr>
            <p:ph type="body"/>
          </p:nvPr>
        </p:nvSpPr>
        <p:spPr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p>
            <a:pPr lvl="0" indent="0"/>
            <a:endParaRPr lang="en-US" altLang="zh-CN"/>
          </a:p>
        </p:txBody>
      </p:sp>
      <p:sp>
        <p:nvSpPr>
          <p:cNvPr id="2" name="Header Placeholder 2050"/>
          <p:cNvSpPr>
            <a:spLocks noGrp="1"/>
          </p:cNvSpPr>
          <p:nvPr>
            <p:ph type="hdr"/>
          </p:nvPr>
        </p:nvSpPr>
        <p:spPr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p>
            <a:pPr lvl="0" defTabSz="0" eaLnBrk="1" fontAlgn="base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 altLang="x-none" sz="1400" strike="noStrike" noProof="1" dirty="0" err="1">
              <a:solidFill>
                <a:srgbClr val="000000"/>
              </a:solidFill>
              <a:latin typeface="Times New Roman" panose="02020603050405020304" pitchFamily="16" charset="0"/>
              <a:ea typeface="Arial Unicode MS" panose="020B0604020202020204" charset="-122"/>
            </a:endParaRPr>
          </a:p>
        </p:txBody>
      </p:sp>
      <p:sp>
        <p:nvSpPr>
          <p:cNvPr id="2052" name="Date Placeholder 2051"/>
          <p:cNvSpPr>
            <a:spLocks noGrp="1"/>
          </p:cNvSpPr>
          <p:nvPr>
            <p:ph type="dt"/>
          </p:nvPr>
        </p:nvSpPr>
        <p:spPr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p>
            <a:pPr lvl="0" algn="r" defTabSz="0" eaLnBrk="1" fontAlgn="base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 altLang="x-none" sz="1400" strike="noStrike" noProof="1" dirty="0" err="1">
              <a:solidFill>
                <a:srgbClr val="000000"/>
              </a:solidFill>
              <a:latin typeface="Times New Roman" panose="02020603050405020304" pitchFamily="16" charset="0"/>
              <a:ea typeface="Arial Unicode MS" panose="020B0604020202020204" charset="-122"/>
            </a:endParaRPr>
          </a:p>
        </p:txBody>
      </p:sp>
      <p:sp>
        <p:nvSpPr>
          <p:cNvPr id="2053" name="Footer Placeholder 2052"/>
          <p:cNvSpPr>
            <a:spLocks noGrp="1"/>
          </p:cNvSpPr>
          <p:nvPr>
            <p:ph type="ftr"/>
          </p:nvPr>
        </p:nvSpPr>
        <p:spPr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defTabSz="0" eaLnBrk="1" fontAlgn="base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 altLang="x-none" sz="1400" strike="noStrike" noProof="1" dirty="0" err="1">
              <a:solidFill>
                <a:srgbClr val="000000"/>
              </a:solidFill>
              <a:latin typeface="Times New Roman" panose="02020603050405020304" pitchFamily="16" charset="0"/>
              <a:ea typeface="Arial Unicode MS" panose="020B0604020202020204" charset="-122"/>
            </a:endParaRPr>
          </a:p>
        </p:txBody>
      </p:sp>
      <p:sp>
        <p:nvSpPr>
          <p:cNvPr id="2054" name="Slide Number Placeholder 2053"/>
          <p:cNvSpPr>
            <a:spLocks noGrp="1"/>
          </p:cNvSpPr>
          <p:nvPr>
            <p:ph type="sldNum"/>
          </p:nvPr>
        </p:nvSpPr>
        <p:spPr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0" eaLnBrk="1" fontAlgn="base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x-none" sz="1400" strike="noStrike" noProof="1" dirty="0" err="1">
                <a:solidFill>
                  <a:srgbClr val="000000"/>
                </a:solidFill>
                <a:latin typeface="Times New Roman" panose="02020603050405020304" pitchFamily="16" charset="0"/>
                <a:ea typeface="Arial Unicode MS" panose="020B0604020202020204" charset="-122"/>
                <a:cs typeface="+mn-cs"/>
              </a:rPr>
            </a:fld>
            <a:endParaRPr lang="en-US" altLang="x-none" sz="1400" strike="noStrike" noProof="1" dirty="0" err="1">
              <a:solidFill>
                <a:srgbClr val="000000"/>
              </a:solidFill>
              <a:latin typeface="Times New Roman" panose="02020603050405020304" pitchFamily="16" charset="0"/>
              <a:ea typeface="Arial Unicode MS" panose="020B0604020202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1pPr>
    <a:lvl2pPr marL="742950" lvl="1" indent="-28575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2pPr>
    <a:lvl3pPr marL="1143000" lvl="2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3pPr>
    <a:lvl4pPr marL="1600200" lvl="3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4pPr>
    <a:lvl5pPr marL="2057400" lvl="4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5pPr>
    <a:lvl6pPr marL="2286000" lvl="5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6pPr>
    <a:lvl7pPr marL="2743200" lvl="6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7pPr>
    <a:lvl8pPr marL="3200400" lvl="7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8pPr>
    <a:lvl9pPr marL="3657600" lvl="8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Text Placeholder 2"/>
          <p:cNvSpPr/>
          <p:nvPr>
            <p:ph type="body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604"/>
            <a:ext cx="6858000" cy="1792469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197"/>
            <a:ext cx="6858000" cy="124304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  <a:t>3/23/13</a:t>
            </a:r>
            <a:endParaRPr lang="en-US" altLang="x-none" strike="noStrike" noProof="1" dirty="0" err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</a:fld>
            <a:endParaRPr lang="en-US" altLang="x-none" strike="noStrike" noProof="1" dirty="0" err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  <a:t>3/23/13</a:t>
            </a:r>
            <a:endParaRPr lang="en-US" altLang="x-none" strike="noStrike" noProof="1" dirty="0" err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</a:fld>
            <a:endParaRPr lang="en-US" altLang="x-none" strike="noStrike" noProof="1" dirty="0" err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1288" y="1204913"/>
            <a:ext cx="2011363" cy="298450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4913"/>
            <a:ext cx="5917487" cy="298450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  <a:t>3/23/13</a:t>
            </a:r>
            <a:endParaRPr lang="en-US" altLang="x-none" strike="noStrike" noProof="1" dirty="0" err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</a:fld>
            <a:endParaRPr lang="en-US" altLang="x-none" strike="noStrike" noProof="1" dirty="0" err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  <a:t>3/23/13</a:t>
            </a:r>
            <a:endParaRPr lang="en-US" altLang="x-none" strike="noStrike" noProof="1" dirty="0" err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</a:fld>
            <a:endParaRPr lang="en-US" altLang="x-none" strike="noStrike" noProof="1" dirty="0" err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570"/>
            <a:ext cx="7886700" cy="2141666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497"/>
            <a:ext cx="7886700" cy="112625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  <a:t>3/23/13</a:t>
            </a:r>
            <a:endParaRPr lang="en-US" altLang="x-none" strike="noStrike" noProof="1" dirty="0" err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</a:fld>
            <a:endParaRPr lang="en-US" altLang="x-none" strike="noStrike" noProof="1" dirty="0" err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4913"/>
            <a:ext cx="3942271" cy="2984500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0380" y="1204913"/>
            <a:ext cx="3942271" cy="2984500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  <a:t>3/23/13</a:t>
            </a:r>
            <a:endParaRPr lang="en-US" altLang="x-none" strike="noStrike" noProof="1" dirty="0" err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</a:fld>
            <a:endParaRPr lang="en-US" altLang="x-none" strike="noStrike" noProof="1" dirty="0" err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114"/>
            <a:ext cx="7886700" cy="995154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2118"/>
            <a:ext cx="3868340" cy="61854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80662"/>
            <a:ext cx="3868340" cy="2766170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118"/>
            <a:ext cx="3887391" cy="61854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2"/>
            <a:ext cx="3887391" cy="2766170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  <a:t>3/23/13</a:t>
            </a:r>
            <a:endParaRPr lang="en-US" altLang="x-none" strike="noStrike" noProof="1" dirty="0" err="1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</a:fld>
            <a:endParaRPr lang="en-US" altLang="x-none" strike="noStrike" noProof="1" dirty="0" err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  <a:t>3/23/13</a:t>
            </a:r>
            <a:endParaRPr lang="en-US" altLang="x-none" strike="noStrike" noProof="1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</a:fld>
            <a:endParaRPr lang="en-US" altLang="x-none" strike="noStrike" noProof="1" dirty="0" err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  <a:t>3/23/13</a:t>
            </a:r>
            <a:endParaRPr lang="en-US" altLang="x-none" strike="noStrike" noProof="1" dirty="0" err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</a:fld>
            <a:endParaRPr lang="en-US" altLang="x-none" strike="noStrike" noProof="1" dirty="0" err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39"/>
            <a:ext cx="2949178" cy="1201335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300"/>
            <a:ext cx="4629150" cy="3658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574"/>
            <a:ext cx="2949178" cy="28615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  <a:t>3/23/13</a:t>
            </a:r>
            <a:endParaRPr lang="en-US" altLang="x-none" strike="noStrike" noProof="1" dirty="0" err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</a:fld>
            <a:endParaRPr lang="en-US" altLang="x-none" strike="noStrike" noProof="1" dirty="0" err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39"/>
            <a:ext cx="2949178" cy="1201335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1300"/>
            <a:ext cx="4629150" cy="365882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574"/>
            <a:ext cx="2949178" cy="28615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  <a:t>3/23/13</a:t>
            </a:r>
            <a:endParaRPr lang="en-US" altLang="x-none" strike="noStrike" noProof="1" dirty="0" err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</a:fld>
            <a:endParaRPr lang="en-US" altLang="x-none" strike="noStrike" noProof="1" dirty="0" err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4"/>
          <p:cNvSpPr>
            <a:spLocks noGrp="1"/>
          </p:cNvSpPr>
          <p:nvPr>
            <p:ph type="title"/>
          </p:nvPr>
        </p:nvSpPr>
        <p:spPr>
          <a:xfrm>
            <a:off x="685800" y="1598613"/>
            <a:ext cx="7770813" cy="11017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lvl="0" indent="0"/>
            <a:r>
              <a:rPr lang="en-US" altLang="zh-CN" dirty="0"/>
              <a:t>Click to edit the title text formatClick to edit Master title style</a:t>
            </a:r>
            <a:endParaRPr lang="en-US" altLang="zh-CN" dirty="0"/>
          </a:p>
        </p:txBody>
      </p:sp>
      <p:sp>
        <p:nvSpPr>
          <p:cNvPr id="2" name="Date Placeholder 1025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lstStyle>
            <a:lvl1pPr>
              <a:defRPr sz="1800">
                <a:solidFill>
                  <a:srgbClr val="000000"/>
                </a:solidFill>
                <a:latin typeface="Palatino Linotype" panose="02040502050505030304" charset="0"/>
                <a:ea typeface="Arial Unicode MS" panose="020B0604020202020204" charset="-122"/>
              </a:defRPr>
            </a:lvl1pPr>
          </a:lstStyle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  <a:t>3/23/13</a:t>
            </a:r>
            <a:endParaRPr lang="en-US" altLang="x-none" strike="noStrike" noProof="1" dirty="0" err="1"/>
          </a:p>
        </p:txBody>
      </p:sp>
      <p:sp>
        <p:nvSpPr>
          <p:cNvPr id="1028" name="Text Box 1026"/>
          <p:cNvSpPr txBox="1"/>
          <p:nvPr/>
        </p:nvSpPr>
        <p:spPr>
          <a:xfrm>
            <a:off x="0" y="0"/>
            <a:ext cx="1588" cy="15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 hangingPunct="0"/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" name="Slide Number Placeholder 1027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lstStyle>
            <a:lvl1pPr>
              <a:defRPr sz="1800">
                <a:solidFill>
                  <a:srgbClr val="000000"/>
                </a:solidFill>
                <a:latin typeface="Palatino Linotype" panose="02040502050505030304" charset="0"/>
                <a:ea typeface="Arial Unicode MS" panose="020B0604020202020204" charset="-122"/>
              </a:defRPr>
            </a:lvl1pPr>
          </a:lstStyle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x-none" strike="noStrike" noProof="1" dirty="0" err="1">
                <a:latin typeface="Palatino Linotype" panose="02040502050505030304" charset="0"/>
                <a:ea typeface="Arial Unicode MS" panose="020B0604020202020204" charset="-122"/>
                <a:cs typeface="+mn-cs"/>
              </a:rPr>
            </a:fld>
            <a:endParaRPr lang="en-US" altLang="x-none" strike="noStrike" noProof="1" dirty="0" err="1"/>
          </a:p>
        </p:txBody>
      </p:sp>
      <p:sp>
        <p:nvSpPr>
          <p:cNvPr id="1030" name="Text Placeholder 1028"/>
          <p:cNvSpPr>
            <a:spLocks noGrp="1"/>
          </p:cNvSpPr>
          <p:nvPr>
            <p:ph type="body"/>
          </p:nvPr>
        </p:nvSpPr>
        <p:spPr>
          <a:xfrm>
            <a:off x="457200" y="1204913"/>
            <a:ext cx="8045450" cy="29845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p>
            <a:pPr lvl="0" indent="-342900"/>
            <a:r>
              <a:rPr lang="en-US" altLang="zh-CN" dirty="0"/>
              <a:t>Click to edit the outline text format</a:t>
            </a:r>
            <a:endParaRPr lang="en-US" altLang="zh-CN" dirty="0"/>
          </a:p>
          <a:p>
            <a:pPr lvl="1" indent="-285750"/>
            <a:r>
              <a:rPr lang="en-US" altLang="zh-CN" dirty="0"/>
              <a:t>Second Outline Level</a:t>
            </a:r>
            <a:endParaRPr lang="en-US" altLang="zh-CN" dirty="0"/>
          </a:p>
          <a:p>
            <a:pPr lvl="2" indent="-228600"/>
            <a:r>
              <a:rPr lang="en-US" altLang="zh-CN" dirty="0"/>
              <a:t>Third Outline Level</a:t>
            </a:r>
            <a:endParaRPr lang="en-US" altLang="zh-CN" dirty="0"/>
          </a:p>
          <a:p>
            <a:pPr lvl="3" indent="-228600"/>
            <a:r>
              <a:rPr lang="en-US" altLang="zh-CN" dirty="0"/>
              <a:t>Fourth Outline Level</a:t>
            </a:r>
            <a:endParaRPr lang="en-US" altLang="zh-CN" dirty="0"/>
          </a:p>
          <a:p>
            <a:pPr lvl="4" indent="-228600"/>
            <a:r>
              <a:rPr lang="en-US" altLang="zh-CN" dirty="0"/>
              <a:t>Fifth Outline Level</a:t>
            </a:r>
            <a:endParaRPr lang="en-US" altLang="zh-CN" dirty="0"/>
          </a:p>
          <a:p>
            <a:pPr lvl="4" indent="-228600"/>
            <a:r>
              <a:rPr lang="en-US" altLang="zh-CN" dirty="0"/>
              <a:t>Sixth Outline Level</a:t>
            </a:r>
            <a:endParaRPr lang="en-US" altLang="zh-CN" dirty="0"/>
          </a:p>
          <a:p>
            <a:pPr lvl="4" indent="-228600"/>
            <a:r>
              <a:rPr lang="en-US" altLang="zh-CN" dirty="0"/>
              <a:t>Seventh Outline Level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0" lvl="0" indent="0" algn="l" defTabSz="457200" rtl="0" eaLnBrk="1" fontAlgn="base" latinLnBrk="0" hangingPunct="1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l" defTabSz="457200" rtl="0" eaLnBrk="1" fontAlgn="base" latinLnBrk="0" hangingPunct="1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Palatino Linotype" panose="02040502050505030304" charset="0"/>
          <a:ea typeface="Microsoft YaHei" panose="020B0503020204020204" charset="-122"/>
          <a:cs typeface="+mj-cs"/>
        </a:defRPr>
      </a:lvl2pPr>
      <a:lvl3pPr marL="1143000" lvl="2" indent="-228600" algn="l" defTabSz="457200" rtl="0" eaLnBrk="1" fontAlgn="base" latinLnBrk="0" hangingPunct="1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Palatino Linotype" panose="02040502050505030304" charset="0"/>
          <a:ea typeface="Microsoft YaHei" panose="020B0503020204020204" charset="-122"/>
          <a:cs typeface="+mj-cs"/>
        </a:defRPr>
      </a:lvl3pPr>
      <a:lvl4pPr marL="1600200" lvl="3" indent="-228600" algn="l" defTabSz="457200" rtl="0" eaLnBrk="1" fontAlgn="base" latinLnBrk="0" hangingPunct="1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Palatino Linotype" panose="02040502050505030304" charset="0"/>
          <a:ea typeface="Microsoft YaHei" panose="020B0503020204020204" charset="-122"/>
          <a:cs typeface="+mj-cs"/>
        </a:defRPr>
      </a:lvl4pPr>
      <a:lvl5pPr marL="2057400" lvl="4" indent="-228600" algn="l" defTabSz="457200" rtl="0" eaLnBrk="1" fontAlgn="base" latinLnBrk="0" hangingPunct="1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Palatino Linotype" panose="02040502050505030304" charset="0"/>
          <a:ea typeface="Microsoft YaHei" panose="020B0503020204020204" charset="-122"/>
          <a:cs typeface="+mj-cs"/>
        </a:defRPr>
      </a:lvl5pPr>
    </p:titleStyle>
    <p:bodyStyle>
      <a:lvl1pPr marL="342900" lvl="0" indent="-342900" algn="l" defTabSz="457200" rtl="0" eaLnBrk="1" fontAlgn="base" latinLnBrk="0" hangingPunct="1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rtl="0" eaLnBrk="1" fontAlgn="base" latinLnBrk="0" hangingPunct="1">
        <a:lnSpc>
          <a:spcPct val="112000"/>
        </a:lnSpc>
        <a:spcBef>
          <a:spcPct val="0"/>
        </a:spcBef>
        <a:spcAft>
          <a:spcPts val="114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Palatino Linotype" panose="02040502050505030304" charset="0"/>
          <a:ea typeface="Microsoft YaHei" panose="020B0503020204020204" charset="-122"/>
          <a:cs typeface="+mn-cs"/>
        </a:defRPr>
      </a:lvl2pPr>
      <a:lvl3pPr marL="1143000" lvl="2" indent="-228600" algn="l" defTabSz="457200" rtl="0" eaLnBrk="1" fontAlgn="base" latinLnBrk="0" hangingPunct="1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Palatino Linotype" panose="02040502050505030304" charset="0"/>
          <a:ea typeface="Microsoft YaHei" panose="020B0503020204020204" charset="-122"/>
          <a:cs typeface="+mn-cs"/>
        </a:defRPr>
      </a:lvl3pPr>
      <a:lvl4pPr marL="1600200" lvl="3" indent="-228600" algn="l" defTabSz="457200" rtl="0" eaLnBrk="1" fontAlgn="base" latinLnBrk="0" hangingPunct="1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Palatino Linotype" panose="02040502050505030304" charset="0"/>
          <a:ea typeface="Microsoft YaHei" panose="020B0503020204020204" charset="-122"/>
          <a:cs typeface="+mn-cs"/>
        </a:defRPr>
      </a:lvl4pPr>
      <a:lvl5pPr marL="2057400" lvl="4" indent="-228600" algn="l" defTabSz="457200" rtl="0" eaLnBrk="1" fontAlgn="base" latinLnBrk="0" hangingPunct="1">
        <a:lnSpc>
          <a:spcPct val="11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Palatino Linotype" panose="02040502050505030304" charset="0"/>
          <a:ea typeface="Microsoft YaHei" panose="020B0503020204020204" charset="-122"/>
          <a:cs typeface="+mn-cs"/>
        </a:defRPr>
      </a:lvl5pPr>
      <a:lvl6pPr marL="2514600" lvl="5" indent="-228600" algn="l" defTabSz="457200" rtl="0" eaLnBrk="1" fontAlgn="base" latinLnBrk="0" hangingPunct="1">
        <a:lnSpc>
          <a:spcPct val="11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Palatino Linotype" panose="02040502050505030304" charset="0"/>
          <a:ea typeface="Microsoft YaHei" panose="020B0503020204020204" charset="-122"/>
          <a:cs typeface="+mn-cs"/>
        </a:defRPr>
      </a:lvl6pPr>
      <a:lvl7pPr marL="2971800" lvl="6" indent="-228600" algn="l" defTabSz="457200" rtl="0" eaLnBrk="1" fontAlgn="base" latinLnBrk="0" hangingPunct="1">
        <a:lnSpc>
          <a:spcPct val="11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Palatino Linotype" panose="02040502050505030304" charset="0"/>
          <a:ea typeface="Microsoft YaHei" panose="020B0503020204020204" charset="-122"/>
          <a:cs typeface="+mn-cs"/>
        </a:defRPr>
      </a:lvl7pPr>
      <a:lvl8pPr marL="3429000" lvl="7" indent="-228600" algn="l" defTabSz="457200" rtl="0" eaLnBrk="1" fontAlgn="base" latinLnBrk="0" hangingPunct="1">
        <a:lnSpc>
          <a:spcPct val="11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Palatino Linotype" panose="02040502050505030304" charset="0"/>
          <a:ea typeface="Microsoft YaHei" panose="020B0503020204020204" charset="-122"/>
          <a:cs typeface="+mn-cs"/>
        </a:defRPr>
      </a:lvl8pPr>
      <a:lvl9pPr marL="3886200" lvl="8" indent="-228600" algn="l" defTabSz="457200" rtl="0" eaLnBrk="1" fontAlgn="base" latinLnBrk="0" hangingPunct="1">
        <a:lnSpc>
          <a:spcPct val="11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Palatino Linotype" panose="02040502050505030304" charset="0"/>
          <a:ea typeface="Microsoft YaHei" panose="020B0503020204020204" charset="-122"/>
          <a:cs typeface="+mn-cs"/>
        </a:defRPr>
      </a:lvl9pPr>
    </p:bodyStyle>
    <p:otherStyle>
      <a:lvl1pPr marL="0" lvl="0" indent="0" algn="l" defTabSz="45720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2pPr>
      <a:lvl3pPr marL="1143000" lvl="2" indent="-228600" algn="l" defTabSz="45720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3pPr>
      <a:lvl4pPr marL="1600200" lvl="3" indent="-228600" algn="l" defTabSz="45720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4pPr>
      <a:lvl5pPr marL="2057400" lvl="4" indent="-228600" algn="l" defTabSz="45720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5pPr>
      <a:lvl6pPr marL="2286000" lvl="5" indent="-228600" algn="l" defTabSz="45720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6pPr>
      <a:lvl7pPr marL="2743200" lvl="6" indent="-228600" algn="l" defTabSz="45720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7pPr>
      <a:lvl8pPr marL="3200400" lvl="7" indent="-228600" algn="l" defTabSz="45720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8pPr>
      <a:lvl9pPr marL="3657600" lvl="8" indent="-228600" algn="l" defTabSz="45720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"/>
          <p:cNvSpPr txBox="1"/>
          <p:nvPr/>
        </p:nvSpPr>
        <p:spPr>
          <a:xfrm>
            <a:off x="0" y="0"/>
            <a:ext cx="741553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lvl="0" algn="l" defTabSz="0">
              <a:lnSpc>
                <a:spcPct val="100000"/>
              </a:lnSpc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x-none" sz="3200" i="1" dirty="0" err="1">
                <a:solidFill>
                  <a:srgbClr val="C3D69B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Biblical History: Textul Criticism</a:t>
            </a:r>
            <a:endParaRPr lang="en-US" altLang="x-none" sz="3200" i="1" dirty="0" err="1">
              <a:solidFill>
                <a:srgbClr val="C3D69B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57200" y="971550"/>
            <a:ext cx="8229600" cy="4023360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r>
              <a:rPr 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Nature of God's </a:t>
            </a:r>
            <a:r>
              <a:rPr lang="en-US" sz="3200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Word </a:t>
            </a:r>
            <a:endParaRPr lang="en-US" sz="3200" i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40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If the Scriptures are Inspired, Inerrant and Infallible, then ...</a:t>
            </a:r>
            <a:endParaRPr lang="en-US" sz="240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sz="140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Why are there “contradictions” in the Biblical narratives?</a:t>
            </a:r>
            <a:endParaRPr lang="en-US" sz="240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Why are there inconsistencies in order and number?</a:t>
            </a:r>
            <a:endParaRPr lang="en-US" sz="240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I've heard there are over 20,000 errors!</a:t>
            </a:r>
            <a:endParaRPr lang="en-US" sz="240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Why does it contradict science?</a:t>
            </a:r>
            <a:endParaRPr lang="en-US" sz="240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Font typeface="Arial" panose="020B0604020202020204" pitchFamily="34" charset="0"/>
            </a:pPr>
            <a:r>
              <a:rPr lang="en-US" sz="180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71000"/>
                    </a:srgbClr>
                  </a:outerShdw>
                </a:effectLst>
                <a:latin typeface="Times New Roman" panose="02020603050405020304" pitchFamily="16" charset="0"/>
                <a:sym typeface="+mn-ea"/>
              </a:rPr>
              <a:t>AlwaysBeReady.com</a:t>
            </a:r>
            <a:endParaRPr lang="en-US" sz="180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71000"/>
                  </a:srgbClr>
                </a:outerShdw>
              </a:effectLst>
              <a:latin typeface="Times New Roman" panose="02020603050405020304" pitchFamily="16" charset="0"/>
              <a:sym typeface="+mn-ea"/>
            </a:endParaRPr>
          </a:p>
          <a:p>
            <a:pPr algn="ctr">
              <a:buFont typeface="Arial" panose="020B0604020202020204" pitchFamily="34" charset="0"/>
            </a:pPr>
            <a:r>
              <a:rPr lang="en-US" sz="180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71000"/>
                    </a:srgbClr>
                  </a:outerShdw>
                </a:effectLst>
                <a:latin typeface="Times New Roman" panose="02020603050405020304" pitchFamily="16" charset="0"/>
                <a:sym typeface="+mn-ea"/>
              </a:rPr>
              <a:t>ReformedApologeticsMinistries.com</a:t>
            </a:r>
            <a:endParaRPr lang="en-US" sz="180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71000"/>
                  </a:srgbClr>
                </a:outerShdw>
              </a:effectLst>
              <a:latin typeface="Times New Roman" panose="02020603050405020304" pitchFamily="16" charset="0"/>
              <a:sym typeface="+mn-ea"/>
            </a:endParaRPr>
          </a:p>
          <a:p>
            <a:pPr algn="ctr">
              <a:buFont typeface="Arial" panose="020B0604020202020204" pitchFamily="34" charset="0"/>
            </a:pPr>
            <a:r>
              <a:rPr lang="en-US" sz="180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71000"/>
                    </a:srgbClr>
                  </a:outerShdw>
                </a:effectLst>
                <a:latin typeface="Times New Roman" panose="02020603050405020304" pitchFamily="16" charset="0"/>
                <a:sym typeface="+mn-ea"/>
              </a:rPr>
              <a:t>MichaelJKruger.com</a:t>
            </a:r>
            <a:endParaRPr lang="en-US" sz="180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71000"/>
                  </a:srgbClr>
                </a:outerShdw>
              </a:effectLst>
              <a:latin typeface="Times New Roman" panose="02020603050405020304" pitchFamily="16" charset="0"/>
              <a:sym typeface="+mn-ea"/>
            </a:endParaRPr>
          </a:p>
          <a:p>
            <a:pPr algn="ctr">
              <a:buFont typeface="Arial" panose="020B0604020202020204" pitchFamily="34" charset="0"/>
            </a:pPr>
            <a:r>
              <a:rPr lang="en-US" sz="180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71000"/>
                    </a:srgbClr>
                  </a:outerShdw>
                </a:effectLst>
                <a:latin typeface="Times New Roman" panose="02020603050405020304" pitchFamily="16" charset="0"/>
                <a:sym typeface="+mn-ea"/>
              </a:rPr>
              <a:t>The Big Book of Bible Difficulties by Geisler &amp; Howe</a:t>
            </a:r>
            <a:endParaRPr lang="en-US" sz="180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71000"/>
                  </a:srgbClr>
                </a:outerShdw>
              </a:effectLst>
              <a:latin typeface="Times New Roman" panose="02020603050405020304" pitchFamily="16" charset="0"/>
              <a:sym typeface="+mn-ea"/>
            </a:endParaRPr>
          </a:p>
          <a:p>
            <a:endParaRPr lang="en-US" sz="180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71000"/>
                  </a:srgbClr>
                </a:outerShdw>
              </a:effectLst>
              <a:latin typeface="Times New Roman" panose="02020603050405020304" pitchFamily="16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"/>
          <p:cNvSpPr txBox="1"/>
          <p:nvPr/>
        </p:nvSpPr>
        <p:spPr>
          <a:xfrm>
            <a:off x="125730" y="91440"/>
            <a:ext cx="8595360" cy="66294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4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charset="0"/>
              </a:rPr>
              <a:t>Testing Truth: Textual Inconsistencies</a:t>
            </a:r>
            <a:endParaRPr lang="en-US" sz="400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alatino Linotype" panose="0204050205050503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57200" y="971550"/>
            <a:ext cx="8229600" cy="948690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r>
              <a:rPr 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Nature of God's </a:t>
            </a:r>
            <a:r>
              <a:rPr lang="en-US" sz="3200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Word </a:t>
            </a:r>
            <a:endParaRPr lang="en-US" sz="3200" i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40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I've heard there are over 20,000 errors in the manuscripts!</a:t>
            </a:r>
            <a:endParaRPr lang="en-US" sz="240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6" charset="0"/>
            </a:endParaRPr>
          </a:p>
        </p:txBody>
      </p:sp>
      <p:graphicFrame>
        <p:nvGraphicFramePr>
          <p:cNvPr id="3" name="Timeline Table" hidden="1"/>
          <p:cNvGraphicFramePr/>
          <p:nvPr/>
        </p:nvGraphicFramePr>
        <p:xfrm>
          <a:off x="450850" y="4863465"/>
          <a:ext cx="8382000" cy="346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173990"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MapOfSpread"/>
          <p:cNvPicPr/>
          <p:nvPr/>
        </p:nvPicPr>
        <p:blipFill>
          <a:blip r:embed="rId1"/>
          <a:stretch>
            <a:fillRect/>
          </a:stretch>
        </p:blipFill>
        <p:spPr>
          <a:xfrm>
            <a:off x="1828800" y="728980"/>
            <a:ext cx="6400800" cy="4114800"/>
          </a:xfrm>
          <a:prstGeom prst="rect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MapCover"/>
          <p:cNvSpPr/>
          <p:nvPr/>
        </p:nvSpPr>
        <p:spPr>
          <a:xfrm>
            <a:off x="1828800" y="728980"/>
            <a:ext cx="6400800" cy="4114800"/>
          </a:xfrm>
          <a:prstGeom prst="rect">
            <a:avLst/>
          </a:prstGeom>
          <a:solidFill>
            <a:schemeClr val="dk1">
              <a:alpha val="5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A-InspiredInerrantInfallible"/>
          <p:cNvSpPr txBox="1"/>
          <p:nvPr/>
        </p:nvSpPr>
        <p:spPr>
          <a:xfrm>
            <a:off x="550545" y="4314190"/>
            <a:ext cx="1294765" cy="862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charset="0"/>
              </a:rPr>
              <a:t>Inspired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alatino Linotype" panose="02040502050505030304" charset="0"/>
            </a:endParaRPr>
          </a:p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charset="0"/>
              </a:rPr>
              <a:t>Inerrant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alatino Linotype" panose="02040502050505030304" charset="0"/>
            </a:endParaRPr>
          </a:p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charset="0"/>
              </a:rPr>
              <a:t>Infallible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alatino Linotype" panose="02040502050505030304" charset="0"/>
            </a:endParaRPr>
          </a:p>
        </p:txBody>
      </p:sp>
      <p:pic>
        <p:nvPicPr>
          <p:cNvPr id="21" name="Authors (pic)" descr="02_Prophe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52015"/>
            <a:ext cx="1482090" cy="2185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M-PapyrusParchment"/>
          <p:cNvSpPr txBox="1"/>
          <p:nvPr/>
        </p:nvSpPr>
        <p:spPr>
          <a:xfrm>
            <a:off x="2266315" y="2896870"/>
            <a:ext cx="1294765" cy="6051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charset="0"/>
              </a:rPr>
              <a:t>Papyrus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alatino Linotype" panose="02040502050505030304" charset="0"/>
            </a:endParaRPr>
          </a:p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charset="0"/>
              </a:rPr>
              <a:t>Parchment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alatino Linotype" panose="02040502050505030304" charset="0"/>
            </a:endParaRPr>
          </a:p>
        </p:txBody>
      </p:sp>
      <p:pic>
        <p:nvPicPr>
          <p:cNvPr id="36" name="Manuscript1" descr="Manuscript"/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4280" y="2141220"/>
            <a:ext cx="640080" cy="64008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1" name="Arrow1"/>
          <p:cNvSpPr/>
          <p:nvPr/>
        </p:nvSpPr>
        <p:spPr>
          <a:xfrm rot="18480000">
            <a:off x="1861185" y="3321685"/>
            <a:ext cx="711200" cy="198755"/>
          </a:xfrm>
          <a:prstGeom prst="stripedRight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100000" scaled="0"/>
          </a:gradFill>
          <a:ln w="28575" cmpd="dbl"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63" name="ManuscriptGroup"/>
          <p:cNvGrpSpPr/>
          <p:nvPr/>
        </p:nvGrpSpPr>
        <p:grpSpPr>
          <a:xfrm>
            <a:off x="1974215" y="2841625"/>
            <a:ext cx="1515745" cy="1920240"/>
            <a:chOff x="3109" y="4475"/>
            <a:chExt cx="2387" cy="3024"/>
          </a:xfrm>
        </p:grpSpPr>
        <p:pic>
          <p:nvPicPr>
            <p:cNvPr id="51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068" y="4475"/>
              <a:ext cx="1008" cy="1008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488" y="6491"/>
              <a:ext cx="1008" cy="1008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208" y="5483"/>
              <a:ext cx="1008" cy="1008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8" name="Arrow1"/>
            <p:cNvSpPr/>
            <p:nvPr/>
          </p:nvSpPr>
          <p:spPr>
            <a:xfrm rot="19620000">
              <a:off x="3109" y="5592"/>
              <a:ext cx="917" cy="313"/>
            </a:xfrm>
            <a:prstGeom prst="stripedRight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>
                    <a:alpha val="90000"/>
                  </a:srgbClr>
                </a:gs>
              </a:gsLst>
              <a:lin ang="5100000" scaled="0"/>
            </a:gradFill>
            <a:ln w="28575" cmpd="dbl">
              <a:noFill/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59" name="Arrow1"/>
            <p:cNvSpPr/>
            <p:nvPr/>
          </p:nvSpPr>
          <p:spPr>
            <a:xfrm rot="21240000">
              <a:off x="3212" y="5944"/>
              <a:ext cx="880" cy="313"/>
            </a:xfrm>
            <a:prstGeom prst="stripedRight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>
                    <a:alpha val="79000"/>
                  </a:srgbClr>
                </a:gs>
              </a:gsLst>
              <a:lin ang="5100000" scaled="0"/>
            </a:gradFill>
            <a:ln w="28575" cmpd="dbl">
              <a:noFill/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60" name="Arrow1"/>
            <p:cNvSpPr/>
            <p:nvPr/>
          </p:nvSpPr>
          <p:spPr>
            <a:xfrm rot="1140000">
              <a:off x="3209" y="6305"/>
              <a:ext cx="934" cy="313"/>
            </a:xfrm>
            <a:prstGeom prst="stripedRight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>
                    <a:alpha val="60000"/>
                  </a:srgbClr>
                </a:gs>
              </a:gsLst>
              <a:lin ang="5100000" scaled="0"/>
            </a:gradFill>
            <a:ln w="28575" cmpd="dbl">
              <a:noFill/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64" name="ManuscriptIntegrityArrow"/>
          <p:cNvSpPr/>
          <p:nvPr/>
        </p:nvSpPr>
        <p:spPr>
          <a:xfrm rot="4740000">
            <a:off x="1960245" y="3432175"/>
            <a:ext cx="1979930" cy="137795"/>
          </a:xfrm>
          <a:prstGeom prst="notchedRightArrow">
            <a:avLst>
              <a:gd name="adj1" fmla="val 50000"/>
              <a:gd name="adj2" fmla="val 327194"/>
            </a:avLst>
          </a:prstGeom>
          <a:gradFill>
            <a:gsLst>
              <a:gs pos="0">
                <a:srgbClr val="2B2000"/>
              </a:gs>
              <a:gs pos="100000">
                <a:srgbClr val="FF0000">
                  <a:alpha val="39000"/>
                </a:srgbClr>
              </a:gs>
            </a:gsLst>
            <a:path path="rect">
              <a:fillToRect l="100000" b="100000"/>
            </a:path>
            <a:tileRect t="-100000" r="-100000"/>
          </a:gradFill>
          <a:ln>
            <a:solidFill>
              <a:srgbClr val="2B2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126" name="Arrow2Gen"/>
          <p:cNvGrpSpPr/>
          <p:nvPr/>
        </p:nvGrpSpPr>
        <p:grpSpPr>
          <a:xfrm rot="0">
            <a:off x="3133090" y="2260600"/>
            <a:ext cx="718820" cy="2465070"/>
            <a:chOff x="4968" y="3558"/>
            <a:chExt cx="1132" cy="3882"/>
          </a:xfrm>
        </p:grpSpPr>
        <p:sp>
          <p:nvSpPr>
            <p:cNvPr id="101" name="Right Arrow 100"/>
            <p:cNvSpPr/>
            <p:nvPr/>
          </p:nvSpPr>
          <p:spPr>
            <a:xfrm rot="20340000">
              <a:off x="5003" y="3558"/>
              <a:ext cx="567" cy="212"/>
            </a:xfrm>
            <a:prstGeom prst="right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>
                    <a:alpha val="60000"/>
                  </a:srgbClr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02" name="Right Arrow 101"/>
            <p:cNvSpPr/>
            <p:nvPr/>
          </p:nvSpPr>
          <p:spPr>
            <a:xfrm rot="540000">
              <a:off x="5063" y="3828"/>
              <a:ext cx="567" cy="212"/>
            </a:xfrm>
            <a:prstGeom prst="right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>
                    <a:alpha val="60000"/>
                  </a:srgbClr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03" name="Right Arrow 102"/>
            <p:cNvSpPr/>
            <p:nvPr/>
          </p:nvSpPr>
          <p:spPr>
            <a:xfrm rot="2220000">
              <a:off x="4968" y="4137"/>
              <a:ext cx="794" cy="212"/>
            </a:xfrm>
            <a:prstGeom prst="right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>
                    <a:alpha val="60000"/>
                  </a:srgbClr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04" name="Right Arrow 103"/>
            <p:cNvSpPr/>
            <p:nvPr/>
          </p:nvSpPr>
          <p:spPr>
            <a:xfrm rot="600000">
              <a:off x="5185" y="4848"/>
              <a:ext cx="695" cy="212"/>
            </a:xfrm>
            <a:prstGeom prst="right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>
                    <a:alpha val="60000"/>
                  </a:srgbClr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05" name="Right Arrow 104"/>
            <p:cNvSpPr/>
            <p:nvPr/>
          </p:nvSpPr>
          <p:spPr>
            <a:xfrm rot="20340000">
              <a:off x="5333" y="5708"/>
              <a:ext cx="567" cy="212"/>
            </a:xfrm>
            <a:prstGeom prst="rightArrow">
              <a:avLst/>
            </a:prstGeom>
            <a:gradFill>
              <a:gsLst>
                <a:gs pos="0">
                  <a:srgbClr val="0070C0"/>
                </a:gs>
                <a:gs pos="100000">
                  <a:srgbClr val="0E2557"/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06" name="Right Arrow 105"/>
            <p:cNvSpPr/>
            <p:nvPr/>
          </p:nvSpPr>
          <p:spPr>
            <a:xfrm rot="540000">
              <a:off x="5393" y="5978"/>
              <a:ext cx="567" cy="212"/>
            </a:xfrm>
            <a:prstGeom prst="rightArrow">
              <a:avLst/>
            </a:prstGeom>
            <a:gradFill>
              <a:gsLst>
                <a:gs pos="0">
                  <a:srgbClr val="0070C0"/>
                </a:gs>
                <a:gs pos="100000">
                  <a:srgbClr val="0E2557"/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07" name="Right Arrow 106"/>
            <p:cNvSpPr/>
            <p:nvPr/>
          </p:nvSpPr>
          <p:spPr>
            <a:xfrm rot="21360000">
              <a:off x="5533" y="6958"/>
              <a:ext cx="567" cy="212"/>
            </a:xfrm>
            <a:prstGeom prst="right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>
                    <a:alpha val="60000"/>
                  </a:srgbClr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08" name="Right Arrow 107"/>
            <p:cNvSpPr/>
            <p:nvPr/>
          </p:nvSpPr>
          <p:spPr>
            <a:xfrm rot="1560000">
              <a:off x="5523" y="7228"/>
              <a:ext cx="567" cy="212"/>
            </a:xfrm>
            <a:prstGeom prst="right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>
                    <a:alpha val="60000"/>
                  </a:srgbClr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98" name="Manuscript2Gen"/>
          <p:cNvGrpSpPr/>
          <p:nvPr/>
        </p:nvGrpSpPr>
        <p:grpSpPr>
          <a:xfrm>
            <a:off x="3667760" y="1910080"/>
            <a:ext cx="762000" cy="3138170"/>
            <a:chOff x="5986" y="3778"/>
            <a:chExt cx="1200" cy="4942"/>
          </a:xfrm>
        </p:grpSpPr>
        <p:pic>
          <p:nvPicPr>
            <p:cNvPr id="57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986" y="3778"/>
              <a:ext cx="720" cy="720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5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056" y="4380"/>
              <a:ext cx="720" cy="720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7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126" y="4958"/>
              <a:ext cx="720" cy="720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8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196" y="5560"/>
              <a:ext cx="720" cy="720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9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266" y="6148"/>
              <a:ext cx="720" cy="720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0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336" y="6750"/>
              <a:ext cx="720" cy="720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6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396" y="7398"/>
              <a:ext cx="720" cy="720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7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466" y="8000"/>
              <a:ext cx="720" cy="720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9" name="Arrow3Gen"/>
          <p:cNvGrpSpPr/>
          <p:nvPr/>
        </p:nvGrpSpPr>
        <p:grpSpPr>
          <a:xfrm>
            <a:off x="4169410" y="2006600"/>
            <a:ext cx="848995" cy="2924175"/>
            <a:chOff x="6566" y="3160"/>
            <a:chExt cx="1337" cy="4605"/>
          </a:xfrm>
        </p:grpSpPr>
        <p:sp>
          <p:nvSpPr>
            <p:cNvPr id="109" name="Right Arrow 108"/>
            <p:cNvSpPr/>
            <p:nvPr/>
          </p:nvSpPr>
          <p:spPr>
            <a:xfrm>
              <a:off x="6566" y="3160"/>
              <a:ext cx="567" cy="212"/>
            </a:xfrm>
            <a:prstGeom prst="right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>
                    <a:alpha val="24000"/>
                  </a:srgbClr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10" name="Right Arrow 109"/>
            <p:cNvSpPr/>
            <p:nvPr/>
          </p:nvSpPr>
          <p:spPr>
            <a:xfrm rot="780000">
              <a:off x="6583" y="3358"/>
              <a:ext cx="567" cy="212"/>
            </a:xfrm>
            <a:prstGeom prst="right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>
                    <a:alpha val="24000"/>
                  </a:srgbClr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11" name="Right Arrow 110"/>
            <p:cNvSpPr/>
            <p:nvPr/>
          </p:nvSpPr>
          <p:spPr>
            <a:xfrm>
              <a:off x="6626" y="3710"/>
              <a:ext cx="567" cy="212"/>
            </a:xfrm>
            <a:prstGeom prst="right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>
                    <a:alpha val="24000"/>
                  </a:srgbClr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12" name="Right Arrow 111"/>
            <p:cNvSpPr/>
            <p:nvPr/>
          </p:nvSpPr>
          <p:spPr>
            <a:xfrm rot="300000">
              <a:off x="6643" y="3908"/>
              <a:ext cx="567" cy="212"/>
            </a:xfrm>
            <a:prstGeom prst="right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>
                    <a:alpha val="24000"/>
                  </a:srgbClr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13" name="Right Arrow 112"/>
            <p:cNvSpPr/>
            <p:nvPr/>
          </p:nvSpPr>
          <p:spPr>
            <a:xfrm>
              <a:off x="6713" y="4285"/>
              <a:ext cx="567" cy="212"/>
            </a:xfrm>
            <a:prstGeom prst="right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>
                    <a:alpha val="24000"/>
                  </a:srgbClr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14" name="Right Arrow 113"/>
            <p:cNvSpPr/>
            <p:nvPr/>
          </p:nvSpPr>
          <p:spPr>
            <a:xfrm rot="20340000">
              <a:off x="6773" y="4738"/>
              <a:ext cx="567" cy="212"/>
            </a:xfrm>
            <a:prstGeom prst="right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>
                    <a:alpha val="24000"/>
                  </a:srgbClr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15" name="Right Arrow 114"/>
            <p:cNvSpPr/>
            <p:nvPr/>
          </p:nvSpPr>
          <p:spPr>
            <a:xfrm>
              <a:off x="6816" y="4880"/>
              <a:ext cx="567" cy="212"/>
            </a:xfrm>
            <a:prstGeom prst="right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>
                    <a:alpha val="24000"/>
                  </a:srgbClr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16" name="Right Arrow 115"/>
            <p:cNvSpPr/>
            <p:nvPr/>
          </p:nvSpPr>
          <p:spPr>
            <a:xfrm rot="780000">
              <a:off x="6833" y="5078"/>
              <a:ext cx="567" cy="212"/>
            </a:xfrm>
            <a:prstGeom prst="right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>
                    <a:alpha val="24000"/>
                  </a:srgbClr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17" name="Right Arrow 116"/>
            <p:cNvSpPr/>
            <p:nvPr/>
          </p:nvSpPr>
          <p:spPr>
            <a:xfrm>
              <a:off x="6876" y="5500"/>
              <a:ext cx="567" cy="212"/>
            </a:xfrm>
            <a:prstGeom prst="rightArrow">
              <a:avLst/>
            </a:prstGeom>
            <a:gradFill>
              <a:gsLst>
                <a:gs pos="0">
                  <a:srgbClr val="0070C0"/>
                </a:gs>
                <a:gs pos="100000">
                  <a:srgbClr val="0E2557"/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18" name="Right Arrow 117"/>
            <p:cNvSpPr/>
            <p:nvPr/>
          </p:nvSpPr>
          <p:spPr>
            <a:xfrm rot="780000">
              <a:off x="6893" y="5698"/>
              <a:ext cx="567" cy="212"/>
            </a:xfrm>
            <a:prstGeom prst="rightArrow">
              <a:avLst/>
            </a:prstGeom>
            <a:gradFill>
              <a:gsLst>
                <a:gs pos="0">
                  <a:srgbClr val="0070C0"/>
                </a:gs>
                <a:gs pos="100000">
                  <a:srgbClr val="0E2557"/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19" name="Right Arrow 118"/>
            <p:cNvSpPr/>
            <p:nvPr/>
          </p:nvSpPr>
          <p:spPr>
            <a:xfrm>
              <a:off x="6946" y="6130"/>
              <a:ext cx="567" cy="212"/>
            </a:xfrm>
            <a:prstGeom prst="rightArrow">
              <a:avLst/>
            </a:prstGeom>
            <a:gradFill>
              <a:gsLst>
                <a:gs pos="0">
                  <a:srgbClr val="0070C0"/>
                </a:gs>
                <a:gs pos="100000">
                  <a:srgbClr val="0E2557"/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20" name="Right Arrow 119"/>
            <p:cNvSpPr/>
            <p:nvPr/>
          </p:nvSpPr>
          <p:spPr>
            <a:xfrm rot="780000">
              <a:off x="6963" y="6258"/>
              <a:ext cx="567" cy="212"/>
            </a:xfrm>
            <a:prstGeom prst="rightArrow">
              <a:avLst/>
            </a:prstGeom>
            <a:gradFill>
              <a:gsLst>
                <a:gs pos="0">
                  <a:srgbClr val="0070C0"/>
                </a:gs>
                <a:gs pos="100000">
                  <a:srgbClr val="0E2557"/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21" name="Right Arrow 120"/>
            <p:cNvSpPr/>
            <p:nvPr/>
          </p:nvSpPr>
          <p:spPr>
            <a:xfrm>
              <a:off x="7016" y="7320"/>
              <a:ext cx="727" cy="212"/>
            </a:xfrm>
            <a:prstGeom prst="rightArrow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22" name="Right Arrow 121"/>
            <p:cNvSpPr/>
            <p:nvPr/>
          </p:nvSpPr>
          <p:spPr>
            <a:xfrm rot="780000">
              <a:off x="7035" y="7553"/>
              <a:ext cx="868" cy="212"/>
            </a:xfrm>
            <a:prstGeom prst="rightArrow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23" name="Right Arrow 122"/>
            <p:cNvSpPr/>
            <p:nvPr/>
          </p:nvSpPr>
          <p:spPr>
            <a:xfrm rot="20640000">
              <a:off x="7030" y="7228"/>
              <a:ext cx="707" cy="212"/>
            </a:xfrm>
            <a:prstGeom prst="rightArrow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24" name="Right Arrow 123"/>
            <p:cNvSpPr/>
            <p:nvPr/>
          </p:nvSpPr>
          <p:spPr>
            <a:xfrm rot="21360000">
              <a:off x="7015" y="6784"/>
              <a:ext cx="707" cy="212"/>
            </a:xfrm>
            <a:prstGeom prst="rightArrow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5100000" scaled="0"/>
            </a:gradFill>
            <a:ln w="3175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99" name="Manuscript3Gen"/>
          <p:cNvGrpSpPr/>
          <p:nvPr/>
        </p:nvGrpSpPr>
        <p:grpSpPr>
          <a:xfrm>
            <a:off x="4612640" y="1920240"/>
            <a:ext cx="696595" cy="3148330"/>
            <a:chOff x="7404" y="3362"/>
            <a:chExt cx="926" cy="4620"/>
          </a:xfrm>
        </p:grpSpPr>
        <p:pic>
          <p:nvPicPr>
            <p:cNvPr id="76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404" y="3362"/>
              <a:ext cx="345" cy="345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7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438" y="3651"/>
              <a:ext cx="345" cy="345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8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471" y="3928"/>
              <a:ext cx="345" cy="345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505" y="4217"/>
              <a:ext cx="345" cy="345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0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538" y="4499"/>
              <a:ext cx="345" cy="345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1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572" y="4788"/>
              <a:ext cx="345" cy="345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640" y="5040"/>
              <a:ext cx="345" cy="345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674" y="5329"/>
              <a:ext cx="345" cy="345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5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707" y="5606"/>
              <a:ext cx="345" cy="345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6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741" y="5895"/>
              <a:ext cx="345" cy="345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7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774" y="6177"/>
              <a:ext cx="345" cy="345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8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808" y="6466"/>
              <a:ext cx="345" cy="345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0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884" y="6782"/>
              <a:ext cx="345" cy="345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1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918" y="7071"/>
              <a:ext cx="345" cy="345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2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951" y="7348"/>
              <a:ext cx="345" cy="345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3" name="Manuscript" descr="Manuscript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985" y="7637"/>
              <a:ext cx="345" cy="345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30" name="Chalkboard" descr="ChalkBoard_s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960" y="2093595"/>
            <a:ext cx="3656965" cy="2917190"/>
          </a:xfrm>
          <a:prstGeom prst="rect">
            <a:avLst/>
          </a:prstGeom>
        </p:spPr>
      </p:pic>
      <p:sp>
        <p:nvSpPr>
          <p:cNvPr id="132" name="T_Amanuensis"/>
          <p:cNvSpPr txBox="1"/>
          <p:nvPr/>
        </p:nvSpPr>
        <p:spPr>
          <a:xfrm>
            <a:off x="5558155" y="2327275"/>
            <a:ext cx="3246755" cy="23787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>
                <a:solidFill>
                  <a:schemeClr val="bg1"/>
                </a:solidFill>
                <a:latin typeface="Papyrus" panose="03070502060502030205" charset="0"/>
              </a:rPr>
              <a:t>Is a copy still HOLY?</a:t>
            </a:r>
            <a:br>
              <a:rPr lang="en-US" b="1" u="sng">
                <a:solidFill>
                  <a:schemeClr val="bg1"/>
                </a:solidFill>
                <a:latin typeface="Papyrus" panose="03070502060502030205" charset="0"/>
              </a:rPr>
            </a:br>
            <a:endParaRPr lang="en-US" b="1" u="sng">
              <a:solidFill>
                <a:schemeClr val="bg1"/>
              </a:solidFill>
              <a:latin typeface="Papyrus" panose="03070502060502030205" charset="0"/>
            </a:endParaRPr>
          </a:p>
          <a:p>
            <a:r>
              <a:rPr lang="en-US" sz="1600" b="1">
                <a:solidFill>
                  <a:schemeClr val="bg1"/>
                </a:solidFill>
                <a:latin typeface="Papyrus" panose="03070502060502030205" charset="0"/>
              </a:rPr>
              <a:t>Rom 16:12</a:t>
            </a:r>
            <a:endParaRPr lang="en-US" sz="1600" b="1">
              <a:solidFill>
                <a:schemeClr val="bg1"/>
              </a:solidFill>
              <a:latin typeface="Papyrus" panose="03070502060502030205" charset="0"/>
            </a:endParaRPr>
          </a:p>
          <a:p>
            <a:r>
              <a:rPr lang="en-US" sz="1000" i="1">
                <a:solidFill>
                  <a:schemeClr val="bg1"/>
                </a:solidFill>
                <a:latin typeface="Papyrus" panose="03070502060502030205" charset="0"/>
              </a:rPr>
              <a:t>I, Tertius, who write this letter, greet you in the Lord.</a:t>
            </a:r>
            <a:endParaRPr lang="en-US" sz="1000" i="1">
              <a:solidFill>
                <a:schemeClr val="bg1"/>
              </a:solidFill>
              <a:latin typeface="Papyrus" panose="03070502060502030205" charset="0"/>
            </a:endParaRPr>
          </a:p>
          <a:p>
            <a:endParaRPr lang="en-US" sz="1000">
              <a:solidFill>
                <a:schemeClr val="bg1"/>
              </a:solidFill>
              <a:latin typeface="Papyrus" panose="03070502060502030205" charset="0"/>
            </a:endParaRPr>
          </a:p>
          <a:p>
            <a:r>
              <a:rPr lang="en-US" sz="1600" b="1">
                <a:solidFill>
                  <a:schemeClr val="bg1"/>
                </a:solidFill>
                <a:latin typeface="Papyrus" panose="03070502060502030205" charset="0"/>
              </a:rPr>
              <a:t>1 Peter 5:12</a:t>
            </a:r>
            <a:endParaRPr lang="en-US" sz="1600" b="1">
              <a:solidFill>
                <a:schemeClr val="bg1"/>
              </a:solidFill>
              <a:latin typeface="Papyrus" panose="03070502060502030205" charset="0"/>
            </a:endParaRPr>
          </a:p>
          <a:p>
            <a:r>
              <a:rPr lang="en-US" sz="1000" i="1">
                <a:solidFill>
                  <a:schemeClr val="bg1"/>
                </a:solidFill>
                <a:latin typeface="Papyrus" panose="03070502060502030205" charset="0"/>
              </a:rPr>
              <a:t>Through Silvanus, our faithful brother (for so I regard him], I have written to you briefly, exhorting and testifying that this is the true grace of God. Stand firm in it! </a:t>
            </a:r>
            <a:br>
              <a:rPr lang="en-US" sz="1000">
                <a:solidFill>
                  <a:schemeClr val="bg1"/>
                </a:solidFill>
                <a:latin typeface="Papyrus" panose="03070502060502030205" charset="0"/>
              </a:rPr>
            </a:br>
            <a:br>
              <a:rPr lang="en-US" sz="1000">
                <a:solidFill>
                  <a:schemeClr val="bg1"/>
                </a:solidFill>
                <a:latin typeface="Papyrus" panose="03070502060502030205" charset="0"/>
              </a:rPr>
            </a:br>
            <a:endParaRPr lang="en-US" sz="1000">
              <a:solidFill>
                <a:schemeClr val="bg1"/>
              </a:solidFill>
              <a:latin typeface="Papyrus" panose="03070502060502030205" charset="0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Papyrus" panose="03070502060502030205" charset="0"/>
              </a:rPr>
              <a:t>Paul and Peter used </a:t>
            </a:r>
            <a:r>
              <a:rPr lang="en-US" sz="1600" b="1" i="1">
                <a:solidFill>
                  <a:schemeClr val="bg1"/>
                </a:solidFill>
                <a:latin typeface="Papyrus" panose="03070502060502030205" charset="0"/>
              </a:rPr>
              <a:t>amanuensis</a:t>
            </a:r>
            <a:endParaRPr lang="en-US" sz="1600" b="1" i="1">
              <a:solidFill>
                <a:schemeClr val="bg1"/>
              </a:solidFill>
              <a:latin typeface="Papyrus" panose="03070502060502030205" charset="0"/>
            </a:endParaRPr>
          </a:p>
        </p:txBody>
      </p:sp>
      <p:pic>
        <p:nvPicPr>
          <p:cNvPr id="9" name="Chalkboard" descr="ChalkBoard_s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137160"/>
            <a:ext cx="8856345" cy="4720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Lost In Translation"/>
          <p:cNvSpPr txBox="1"/>
          <p:nvPr/>
        </p:nvSpPr>
        <p:spPr>
          <a:xfrm>
            <a:off x="687705" y="400050"/>
            <a:ext cx="7787005" cy="410718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charset="0"/>
              </a:rPr>
              <a:t>Lost In Translation?</a:t>
            </a:r>
            <a:endParaRPr lang="en-US" sz="2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alatino Linotype" panose="02040502050505030304" charset="0"/>
            </a:endParaRPr>
          </a:p>
          <a:p>
            <a:pPr algn="ctr"/>
            <a:endParaRPr lang="en-US" sz="2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alatino Linotype" panose="02040502050505030304" charset="0"/>
            </a:endParaRPr>
          </a:p>
          <a:p>
            <a:pPr algn="l"/>
            <a:r>
              <a:rPr lang="en-US" sz="1800" b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</a:rPr>
              <a:t>Twinkle, Twinkle Little star, How I wonder what you are</a:t>
            </a:r>
            <a:endParaRPr lang="en-US" sz="1800" b="1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</a:endParaRPr>
          </a:p>
          <a:p>
            <a:pPr algn="l"/>
            <a:r>
              <a:rPr lang="en-US" sz="1800" b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</a:rPr>
              <a:t>Q, R, S, T, U, V, W, X, Y and Z</a:t>
            </a:r>
            <a:endParaRPr lang="en-US" sz="1800" b="1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</a:endParaRPr>
          </a:p>
          <a:p>
            <a:pPr algn="l"/>
            <a:endParaRPr lang="en-US" sz="1800" b="1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</a:endParaRPr>
          </a:p>
          <a:p>
            <a:pPr algn="l"/>
            <a:r>
              <a:rPr lang="en-US" sz="2800" b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charset="0"/>
              </a:rPr>
              <a:t>German</a:t>
            </a:r>
            <a:endParaRPr lang="en-US" sz="2800" b="1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charset="0"/>
            </a:endParaRPr>
          </a:p>
          <a:p>
            <a:pPr algn="l"/>
            <a:r>
              <a:rPr lang="en-US" sz="1800" b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</a:rPr>
              <a:t>Funkel, funkel kleiner Stern, Wie ich mich frage, was du bist</a:t>
            </a:r>
            <a:endParaRPr lang="en-US" sz="1800" b="1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</a:endParaRPr>
          </a:p>
          <a:p>
            <a:pPr algn="l"/>
            <a:r>
              <a:rPr lang="en-US" sz="1800" b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</a:rPr>
              <a:t>Q, R, S, T, U, V, W, X, Y und Z</a:t>
            </a:r>
            <a:endParaRPr lang="en-US" sz="1800" b="1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</a:endParaRPr>
          </a:p>
          <a:p>
            <a:pPr algn="l"/>
            <a:endParaRPr lang="en-US" sz="1800" b="1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</a:endParaRPr>
          </a:p>
          <a:p>
            <a:pPr algn="l"/>
            <a:r>
              <a:rPr lang="en-US" sz="2400" b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charset="0"/>
              </a:rPr>
              <a:t>Chinese </a:t>
            </a:r>
            <a:r>
              <a:rPr lang="en-US" sz="1800" b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charset="0"/>
              </a:rPr>
              <a:t>(iconographic)</a:t>
            </a:r>
            <a:endParaRPr lang="en-US" sz="1800" b="1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charset="0"/>
            </a:endParaRPr>
          </a:p>
          <a:p>
            <a:pPr algn="l"/>
            <a:r>
              <a:rPr lang="en-US" sz="1800" b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</a:rPr>
              <a:t>一闪一闪亮晶晶，我多么想知道你是什么</a:t>
            </a:r>
            <a:endParaRPr lang="en-US" sz="1800" b="1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</a:endParaRPr>
          </a:p>
          <a:p>
            <a:pPr algn="l"/>
            <a:r>
              <a:rPr lang="en-US" sz="1800" b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</a:rPr>
              <a:t>Q，R，S，T，U，V, W，X，Y和Z</a:t>
            </a:r>
            <a:endParaRPr lang="en-US" sz="1800" b="1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</a:endParaRPr>
          </a:p>
        </p:txBody>
      </p:sp>
      <p:pic>
        <p:nvPicPr>
          <p:cNvPr id="127" name="Scriptoriu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030" y="2272665"/>
            <a:ext cx="3274695" cy="25438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5" name="IlluminatedManuscrip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8155" y="2249170"/>
            <a:ext cx="3290570" cy="2564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w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h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w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h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w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h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w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h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w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h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w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h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w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h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w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h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w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h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w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h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uiExpand="1" build="allAtOnce"/>
      <p:bldP spid="38" grpId="0"/>
      <p:bldP spid="38" grpId="1"/>
      <p:bldP spid="38" grpId="2"/>
      <p:bldP spid="61" grpId="0" animBg="1"/>
      <p:bldP spid="64" grpId="0" bldLvl="0" animBg="1"/>
      <p:bldP spid="39" grpId="0"/>
      <p:bldP spid="7" grpId="0" animBg="1"/>
      <p:bldP spid="8" grpId="0" bldLvl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"/>
          <p:cNvSpPr txBox="1"/>
          <p:nvPr/>
        </p:nvSpPr>
        <p:spPr>
          <a:xfrm>
            <a:off x="0" y="0"/>
            <a:ext cx="741553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lvl="0" algn="l" defTabSz="0">
              <a:lnSpc>
                <a:spcPct val="100000"/>
              </a:lnSpc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x-none" sz="3200" i="1" dirty="0" err="1">
                <a:solidFill>
                  <a:srgbClr val="C3D69B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Biblical History: Textul Criticism</a:t>
            </a:r>
            <a:endParaRPr lang="en-US" altLang="x-none" sz="3200" i="1" dirty="0" err="1">
              <a:solidFill>
                <a:srgbClr val="C3D69B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57200" y="953135"/>
            <a:ext cx="8229600" cy="586740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r>
              <a:rPr 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Nature of Scribal Errors </a:t>
            </a:r>
            <a:endParaRPr lang="en-US" sz="240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6" charset="0"/>
            </a:endParaRPr>
          </a:p>
        </p:txBody>
      </p:sp>
      <p:graphicFrame>
        <p:nvGraphicFramePr>
          <p:cNvPr id="3" name="Timeline Table" hidden="1"/>
          <p:cNvGraphicFramePr/>
          <p:nvPr/>
        </p:nvGraphicFramePr>
        <p:xfrm>
          <a:off x="450850" y="4863465"/>
          <a:ext cx="8382000" cy="346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173990"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_CodexVaticanus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805940"/>
            <a:ext cx="3059430" cy="2134870"/>
          </a:xfrm>
          <a:prstGeom prst="rect">
            <a:avLst/>
          </a:prstGeom>
        </p:spPr>
      </p:pic>
      <p:sp>
        <p:nvSpPr>
          <p:cNvPr id="8" name="T_CodexVaticanus"/>
          <p:cNvSpPr txBox="1"/>
          <p:nvPr/>
        </p:nvSpPr>
        <p:spPr>
          <a:xfrm>
            <a:off x="293370" y="4090670"/>
            <a:ext cx="2206625" cy="6051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1800">
                <a:ln w="22225">
                  <a:noFill/>
                  <a:prstDash val="solid"/>
                </a:ln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Codex Vaticanus</a:t>
            </a:r>
            <a:endParaRPr lang="en-US" sz="1800">
              <a:ln w="22225">
                <a:noFill/>
                <a:prstDash val="solid"/>
              </a:ln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800">
                <a:ln w="22225">
                  <a:noFill/>
                  <a:prstDash val="solid"/>
                </a:ln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325-340 AD</a:t>
            </a:r>
            <a:endParaRPr lang="en-US" sz="1800">
              <a:ln w="22225">
                <a:noFill/>
                <a:prstDash val="solid"/>
              </a:ln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Chalkboard" descr="ChalkBoard_s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125" y="1805940"/>
            <a:ext cx="3656965" cy="2917190"/>
          </a:xfrm>
          <a:prstGeom prst="rect">
            <a:avLst/>
          </a:prstGeom>
        </p:spPr>
      </p:pic>
      <p:sp>
        <p:nvSpPr>
          <p:cNvPr id="12" name="T_TransmissionErrors1"/>
          <p:cNvSpPr txBox="1"/>
          <p:nvPr/>
        </p:nvSpPr>
        <p:spPr>
          <a:xfrm>
            <a:off x="5230495" y="1972310"/>
            <a:ext cx="3324860" cy="2778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>
                <a:solidFill>
                  <a:schemeClr val="bg1"/>
                </a:solidFill>
                <a:latin typeface="Papyrus" panose="03070502060502030205" charset="0"/>
              </a:rPr>
              <a:t>Examples of Transmission Errors</a:t>
            </a:r>
            <a:endParaRPr lang="en-US" sz="1600" b="1">
              <a:solidFill>
                <a:schemeClr val="bg1"/>
              </a:solidFill>
              <a:latin typeface="Papyrus" panose="03070502060502030205" charset="0"/>
            </a:endParaRPr>
          </a:p>
          <a:p>
            <a:endParaRPr lang="en-US" sz="1600" b="1">
              <a:solidFill>
                <a:schemeClr val="bg1"/>
              </a:solidFill>
              <a:latin typeface="Papyrus" panose="03070502060502030205" charset="0"/>
            </a:endParaRPr>
          </a:p>
          <a:p>
            <a:r>
              <a:rPr lang="en-US" sz="1400">
                <a:solidFill>
                  <a:schemeClr val="bg1"/>
                </a:solidFill>
                <a:latin typeface="Courier New" panose="02070309020205020404" charset="0"/>
                <a:sym typeface="Wingdings" panose="05000000000000000000" charset="0"/>
              </a:rPr>
              <a:t>“.. we </a:t>
            </a:r>
            <a:r>
              <a:rPr lang="en-US" sz="1400" b="1">
                <a:solidFill>
                  <a:schemeClr val="bg1"/>
                </a:solidFill>
                <a:latin typeface="Courier New" panose="02070309020205020404" charset="0"/>
                <a:sym typeface="Wingdings" panose="05000000000000000000" charset="0"/>
              </a:rPr>
              <a:t>have</a:t>
            </a:r>
            <a:r>
              <a:rPr lang="en-US" sz="1400">
                <a:solidFill>
                  <a:schemeClr val="bg1"/>
                </a:solidFill>
                <a:latin typeface="Courier New" panose="02070309020205020404" charset="0"/>
                <a:sym typeface="Wingdings" panose="05000000000000000000" charset="0"/>
              </a:rPr>
              <a:t> have peace..” </a:t>
            </a:r>
            <a:endParaRPr lang="en-US" sz="1400">
              <a:solidFill>
                <a:schemeClr val="bg1"/>
              </a:solidFill>
              <a:latin typeface="Courier New" panose="02070309020205020404" charset="0"/>
              <a:sym typeface="Wingdings" panose="05000000000000000000" charset="0"/>
            </a:endParaRPr>
          </a:p>
          <a:p>
            <a:r>
              <a:rPr lang="en-US" sz="1400">
                <a:solidFill>
                  <a:schemeClr val="bg1"/>
                </a:solidFill>
                <a:latin typeface="Courier New" panose="02070309020205020404" charset="0"/>
                <a:sym typeface="+mn-ea"/>
              </a:rPr>
              <a:t>       </a:t>
            </a:r>
            <a:r>
              <a:rPr lang="en-US" sz="1400" b="1">
                <a:solidFill>
                  <a:schemeClr val="bg1"/>
                </a:solidFill>
                <a:latin typeface="Courier New" panose="02070309020205020404" charset="0"/>
                <a:sym typeface="+mn-ea"/>
              </a:rPr>
              <a:t>xxxx </a:t>
            </a:r>
            <a:r>
              <a:rPr lang="en-US" sz="1400" b="1">
                <a:solidFill>
                  <a:schemeClr val="bg1"/>
                </a:solidFill>
                <a:latin typeface="+mj-lt"/>
                <a:sym typeface="Wingdings" panose="05000000000000000000" charset="0"/>
              </a:rPr>
              <a:t>= 4 errors!</a:t>
            </a:r>
            <a:endParaRPr lang="en-US" sz="1400" b="1">
              <a:solidFill>
                <a:schemeClr val="bg1"/>
              </a:solidFill>
              <a:latin typeface="+mj-lt"/>
              <a:sym typeface="Wingdings" panose="05000000000000000000" charset="0"/>
            </a:endParaRPr>
          </a:p>
          <a:p>
            <a:endParaRPr lang="en-US" sz="1400">
              <a:solidFill>
                <a:schemeClr val="bg1"/>
              </a:solidFill>
              <a:latin typeface="Courier New" panose="02070309020205020404" charset="0"/>
              <a:sym typeface="+mn-ea"/>
            </a:endParaRPr>
          </a:p>
          <a:p>
            <a:r>
              <a:rPr lang="en-US" sz="1400">
                <a:solidFill>
                  <a:schemeClr val="bg1"/>
                </a:solidFill>
                <a:latin typeface="Courier New" panose="02070309020205020404" charset="0"/>
                <a:sym typeface="+mn-ea"/>
              </a:rPr>
              <a:t>“..Spirit </a:t>
            </a:r>
            <a:r>
              <a:rPr lang="en-US" sz="1400" b="1">
                <a:solidFill>
                  <a:schemeClr val="bg1"/>
                </a:solidFill>
                <a:latin typeface="Courier New" panose="02070309020205020404" charset="0"/>
                <a:sym typeface="+mn-ea"/>
              </a:rPr>
              <a:t>in</a:t>
            </a:r>
            <a:r>
              <a:rPr lang="en-US" sz="1400">
                <a:solidFill>
                  <a:schemeClr val="bg1"/>
                </a:solidFill>
                <a:latin typeface="Courier New" panose="02070309020205020404" charset="0"/>
                <a:sym typeface="+mn-ea"/>
              </a:rPr>
              <a:t> you...”</a:t>
            </a:r>
            <a:endParaRPr lang="en-US" sz="1400">
              <a:solidFill>
                <a:schemeClr val="bg1"/>
              </a:solidFill>
              <a:latin typeface="Courier New" panose="02070309020205020404" charset="0"/>
              <a:sym typeface="+mn-ea"/>
            </a:endParaRPr>
          </a:p>
          <a:p>
            <a:r>
              <a:rPr lang="en-US" sz="1400">
                <a:solidFill>
                  <a:schemeClr val="bg1"/>
                </a:solidFill>
                <a:latin typeface="Courier New" panose="02070309020205020404" charset="0"/>
                <a:sym typeface="+mn-ea"/>
              </a:rPr>
              <a:t>“..Spirit </a:t>
            </a:r>
            <a:r>
              <a:rPr lang="en-US" sz="1400" b="1">
                <a:solidFill>
                  <a:schemeClr val="bg1"/>
                </a:solidFill>
                <a:latin typeface="Courier New" panose="02070309020205020404" charset="0"/>
                <a:sym typeface="+mn-ea"/>
              </a:rPr>
              <a:t>onto</a:t>
            </a:r>
            <a:r>
              <a:rPr lang="en-US" sz="1400">
                <a:solidFill>
                  <a:schemeClr val="bg1"/>
                </a:solidFill>
                <a:latin typeface="Courier New" panose="02070309020205020404" charset="0"/>
                <a:sym typeface="+mn-ea"/>
              </a:rPr>
              <a:t> you...”</a:t>
            </a:r>
            <a:endParaRPr lang="en-US" sz="1400">
              <a:solidFill>
                <a:schemeClr val="bg1"/>
              </a:solidFill>
              <a:latin typeface="Courier New" panose="02070309020205020404" charset="0"/>
              <a:sym typeface="+mn-ea"/>
            </a:endParaRPr>
          </a:p>
          <a:p>
            <a:r>
              <a:rPr lang="en-US" sz="1400">
                <a:solidFill>
                  <a:schemeClr val="bg1"/>
                </a:solidFill>
                <a:latin typeface="Courier New" panose="02070309020205020404" charset="0"/>
                <a:sym typeface="+mn-ea"/>
              </a:rPr>
              <a:t>          </a:t>
            </a:r>
            <a:r>
              <a:rPr lang="en-US" sz="1400" b="1">
                <a:solidFill>
                  <a:schemeClr val="bg1"/>
                </a:solidFill>
                <a:latin typeface="Courier New" panose="02070309020205020404" charset="0"/>
                <a:sym typeface="+mn-ea"/>
              </a:rPr>
              <a:t>x xx = 3</a:t>
            </a:r>
            <a:r>
              <a:rPr lang="en-US" sz="1400" b="1">
                <a:solidFill>
                  <a:schemeClr val="bg1"/>
                </a:solidFill>
                <a:latin typeface="+mj-lt"/>
                <a:sym typeface="+mn-ea"/>
              </a:rPr>
              <a:t> errors!</a:t>
            </a:r>
            <a:endParaRPr lang="en-US" sz="1400">
              <a:solidFill>
                <a:schemeClr val="bg1"/>
              </a:solidFill>
              <a:latin typeface="Courier New" panose="02070309020205020404" charset="0"/>
            </a:endParaRPr>
          </a:p>
          <a:p>
            <a:endParaRPr lang="en-US" sz="1400">
              <a:solidFill>
                <a:schemeClr val="bg1"/>
              </a:solidFill>
              <a:latin typeface="Courier New" panose="02070309020205020404" charset="0"/>
            </a:endParaRPr>
          </a:p>
          <a:p>
            <a:r>
              <a:rPr lang="en-US" sz="1400">
                <a:solidFill>
                  <a:schemeClr val="bg1"/>
                </a:solidFill>
                <a:latin typeface="Courier New" panose="02070309020205020404" charset="0"/>
              </a:rPr>
              <a:t>“..in </a:t>
            </a:r>
            <a:r>
              <a:rPr lang="en-US" sz="1400" b="1">
                <a:solidFill>
                  <a:schemeClr val="bg1"/>
                </a:solidFill>
                <a:latin typeface="Courier New" panose="02070309020205020404" charset="0"/>
              </a:rPr>
              <a:t>Christ Jesus</a:t>
            </a:r>
            <a:r>
              <a:rPr lang="en-US" sz="1400">
                <a:solidFill>
                  <a:schemeClr val="bg1"/>
                </a:solidFill>
                <a:latin typeface="Courier New" panose="02070309020205020404" charset="0"/>
              </a:rPr>
              <a:t> our Lord.”</a:t>
            </a:r>
            <a:endParaRPr lang="en-US" sz="1400">
              <a:solidFill>
                <a:schemeClr val="bg1"/>
              </a:solidFill>
              <a:latin typeface="Courier New" panose="02070309020205020404" charset="0"/>
            </a:endParaRPr>
          </a:p>
          <a:p>
            <a:r>
              <a:rPr lang="en-US" sz="1400">
                <a:solidFill>
                  <a:schemeClr val="bg1"/>
                </a:solidFill>
                <a:latin typeface="Courier New" panose="02070309020205020404" charset="0"/>
              </a:rPr>
              <a:t>“..in </a:t>
            </a:r>
            <a:r>
              <a:rPr lang="en-US" sz="1400" b="1">
                <a:solidFill>
                  <a:schemeClr val="bg1"/>
                </a:solidFill>
                <a:latin typeface="Courier New" panose="02070309020205020404" charset="0"/>
              </a:rPr>
              <a:t>Jesus Christ</a:t>
            </a:r>
            <a:r>
              <a:rPr lang="en-US" sz="1400">
                <a:solidFill>
                  <a:schemeClr val="bg1"/>
                </a:solidFill>
                <a:latin typeface="Courier New" panose="02070309020205020404" charset="0"/>
              </a:rPr>
              <a:t> our Lord.”</a:t>
            </a:r>
            <a:endParaRPr lang="en-US" sz="1400">
              <a:solidFill>
                <a:schemeClr val="bg1"/>
              </a:solidFill>
              <a:latin typeface="Courier New" panose="02070309020205020404" charset="0"/>
            </a:endParaRPr>
          </a:p>
          <a:p>
            <a:r>
              <a:rPr lang="en-US" sz="1400">
                <a:solidFill>
                  <a:schemeClr val="bg1"/>
                </a:solidFill>
                <a:latin typeface="Courier New" panose="02070309020205020404" charset="0"/>
              </a:rPr>
              <a:t>      </a:t>
            </a:r>
            <a:r>
              <a:rPr lang="en-US" sz="1400" b="1">
                <a:solidFill>
                  <a:schemeClr val="bg1"/>
                </a:solidFill>
                <a:latin typeface="Courier New" panose="02070309020205020404" charset="0"/>
              </a:rPr>
              <a:t>xxxxx</a:t>
            </a:r>
            <a:r>
              <a:rPr lang="en-US" sz="1400" b="1">
                <a:solidFill>
                  <a:srgbClr val="FF0000"/>
                </a:solidFill>
                <a:latin typeface="Courier New" panose="02070309020205020404" charset="0"/>
              </a:rPr>
              <a:t>x</a:t>
            </a:r>
            <a:r>
              <a:rPr lang="en-US" sz="1400" b="1">
                <a:solidFill>
                  <a:schemeClr val="bg1"/>
                </a:solidFill>
                <a:latin typeface="Courier New" panose="02070309020205020404" charset="0"/>
              </a:rPr>
              <a:t>xxxxxx = </a:t>
            </a:r>
            <a:r>
              <a:rPr lang="en-US" sz="1400" b="1">
                <a:solidFill>
                  <a:schemeClr val="bg1"/>
                </a:solidFill>
                <a:latin typeface="+mj-lt"/>
              </a:rPr>
              <a:t>12 errors!</a:t>
            </a:r>
            <a:endParaRPr lang="en-US" sz="1400" b="1">
              <a:solidFill>
                <a:schemeClr val="bg1"/>
              </a:solidFill>
              <a:latin typeface="+mj-lt"/>
            </a:endParaRPr>
          </a:p>
          <a:p>
            <a:endParaRPr lang="en-US" sz="1600">
              <a:solidFill>
                <a:schemeClr val="bg1"/>
              </a:solidFill>
              <a:latin typeface="Courier New" panose="02070309020205020404" charset="0"/>
            </a:endParaRPr>
          </a:p>
        </p:txBody>
      </p:sp>
      <p:grpSp>
        <p:nvGrpSpPr>
          <p:cNvPr id="16" name="CodexSinaticus"/>
          <p:cNvGrpSpPr/>
          <p:nvPr/>
        </p:nvGrpSpPr>
        <p:grpSpPr>
          <a:xfrm>
            <a:off x="2240280" y="2061210"/>
            <a:ext cx="2205990" cy="2790190"/>
            <a:chOff x="3528" y="3246"/>
            <a:chExt cx="3474" cy="439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8" y="3246"/>
              <a:ext cx="3076" cy="3349"/>
            </a:xfrm>
            <a:prstGeom prst="rect">
              <a:avLst/>
            </a:prstGeom>
          </p:spPr>
        </p:pic>
        <p:sp>
          <p:nvSpPr>
            <p:cNvPr id="15" name="T_CodexVaticanus"/>
            <p:cNvSpPr txBox="1"/>
            <p:nvPr/>
          </p:nvSpPr>
          <p:spPr>
            <a:xfrm>
              <a:off x="3528" y="6688"/>
              <a:ext cx="3475" cy="9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sz="1800">
                  <a:ln w="22225">
                    <a:noFill/>
                    <a:prstDash val="solid"/>
                  </a:ln>
                  <a:gradFill>
                    <a:gsLst>
                      <a:gs pos="0">
                        <a:srgbClr val="9EE256"/>
                      </a:gs>
                      <a:gs pos="100000">
                        <a:srgbClr val="52762D"/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Codex Sinaticus</a:t>
              </a:r>
              <a:endParaRPr lang="en-US" sz="1800">
                <a:ln w="22225">
                  <a:noFill/>
                  <a:prstDash val="solid"/>
                </a:ln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/>
              <a:r>
                <a:rPr lang="en-US" sz="1800">
                  <a:ln w="22225">
                    <a:noFill/>
                    <a:prstDash val="solid"/>
                  </a:ln>
                  <a:gradFill>
                    <a:gsLst>
                      <a:gs pos="0">
                        <a:srgbClr val="9EE256"/>
                      </a:gs>
                      <a:gs pos="100000">
                        <a:srgbClr val="52762D"/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325-340 AD</a:t>
              </a:r>
              <a:endParaRPr lang="en-US" sz="1800">
                <a:ln w="22225">
                  <a:noFill/>
                  <a:prstDash val="solid"/>
                </a:ln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uiExpand="1" build="allAtOnce"/>
      <p:bldP spid="8" grpId="0"/>
      <p:bldP spid="12" grpId="0" bldLvl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5" name="Title"/>
          <p:cNvSpPr txBox="1"/>
          <p:nvPr/>
        </p:nvSpPr>
        <p:spPr>
          <a:xfrm>
            <a:off x="0" y="0"/>
            <a:ext cx="741553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lvl="0" algn="l" defTabSz="0">
              <a:lnSpc>
                <a:spcPct val="100000"/>
              </a:lnSpc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x-none" sz="3200" i="1" dirty="0" err="1">
                <a:solidFill>
                  <a:srgbClr val="C3D69B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Biblical History: Textul Criticism</a:t>
            </a:r>
            <a:endParaRPr lang="en-US" altLang="x-none" sz="3200" i="1" dirty="0" err="1">
              <a:solidFill>
                <a:srgbClr val="C3D69B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57200" y="953135"/>
            <a:ext cx="8229600" cy="586740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r>
              <a:rPr 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Resolving Scribal Errors</a:t>
            </a:r>
            <a:endParaRPr lang="en-US" sz="240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6" charset="0"/>
            </a:endParaRPr>
          </a:p>
        </p:txBody>
      </p:sp>
      <p:pic>
        <p:nvPicPr>
          <p:cNvPr id="9" name="Chalkboard" descr="ChalkBoard_s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1694815"/>
            <a:ext cx="7957185" cy="3330575"/>
          </a:xfrm>
          <a:prstGeom prst="rect">
            <a:avLst/>
          </a:prstGeom>
        </p:spPr>
      </p:pic>
      <p:sp>
        <p:nvSpPr>
          <p:cNvPr id="11" name="TypesOfTransmissionErrors"/>
          <p:cNvSpPr txBox="1"/>
          <p:nvPr/>
        </p:nvSpPr>
        <p:spPr>
          <a:xfrm>
            <a:off x="842645" y="1800860"/>
            <a:ext cx="7689850" cy="28517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Types of Transmission Errors</a:t>
            </a:r>
            <a:b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</a:br>
            <a:endParaRPr lang="en-US" sz="9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Mistaken Letters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 - Confusion of similar letters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Homophony 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- Substitution of similar sounding words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Halpography 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- Omission of a letter/word due to similar letter/word in context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Dittography 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- Incorrect duplication of letter/word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Metathesis 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- Reversal in order of letters or words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Fusion 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- Incorrect joining of two words into one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Fission 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- Incorrect separation of one word into two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Homoioteleuton 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- Omission caused by words or phrases that end similarly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Homoioarchton 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- Omission caused by words or phrases that begin similarly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Other 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- Any other omissions or additions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charset="0"/>
            </a:endParaRPr>
          </a:p>
        </p:txBody>
      </p:sp>
      <p:sp>
        <p:nvSpPr>
          <p:cNvPr id="2" name="DetermineBestReading"/>
          <p:cNvSpPr txBox="1"/>
          <p:nvPr/>
        </p:nvSpPr>
        <p:spPr>
          <a:xfrm>
            <a:off x="970280" y="1837690"/>
            <a:ext cx="7718425" cy="2727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bg1"/>
                </a:solidFill>
                <a:latin typeface="+mn-lt"/>
              </a:rPr>
              <a:t>Textual Criticism: Determining the best reading</a:t>
            </a:r>
            <a:endParaRPr lang="en-US" sz="2400" b="1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1600">
                <a:solidFill>
                  <a:schemeClr val="bg1"/>
                </a:solidFill>
                <a:latin typeface="+mn-lt"/>
              </a:rPr>
              <a:t>1. Manuscripts must be weighed, not counted</a:t>
            </a:r>
            <a:endParaRPr lang="en-US" sz="160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1600">
                <a:solidFill>
                  <a:schemeClr val="bg1"/>
                </a:solidFill>
                <a:latin typeface="+mn-lt"/>
              </a:rPr>
              <a:t>2. Determine the reading that would most likely give rise to the others.</a:t>
            </a:r>
            <a:endParaRPr lang="en-US" sz="160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1600">
                <a:solidFill>
                  <a:schemeClr val="bg1"/>
                </a:solidFill>
                <a:latin typeface="+mn-lt"/>
              </a:rPr>
              <a:t>3. The more distinctive reading is usually preferable.</a:t>
            </a:r>
            <a:endParaRPr lang="en-US" sz="160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1600">
                <a:solidFill>
                  <a:schemeClr val="bg1"/>
                </a:solidFill>
                <a:latin typeface="+mn-lt"/>
              </a:rPr>
              <a:t>4. The shorter reading is generally favored.</a:t>
            </a:r>
            <a:endParaRPr lang="en-US" sz="160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1600">
                <a:solidFill>
                  <a:schemeClr val="bg1"/>
                </a:solidFill>
                <a:latin typeface="+mn-lt"/>
              </a:rPr>
              <a:t>5. Determine which reading is more appropriate in its context (examine literary contexts, grammatical or spelling errors, historical context).</a:t>
            </a:r>
            <a:endParaRPr lang="en-US" sz="160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1600">
                <a:solidFill>
                  <a:schemeClr val="bg1"/>
                </a:solidFill>
                <a:latin typeface="+mn-lt"/>
              </a:rPr>
              <a:t>6. Examine parallel passages for any differences and determine why they may appear.</a:t>
            </a: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DBR-example"/>
          <p:cNvSpPr txBox="1"/>
          <p:nvPr/>
        </p:nvSpPr>
        <p:spPr>
          <a:xfrm>
            <a:off x="1081405" y="1837690"/>
            <a:ext cx="5695950" cy="27209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bg1"/>
                </a:solidFill>
                <a:latin typeface="+mn-lt"/>
              </a:rPr>
              <a:t>Figuring out the right text</a:t>
            </a:r>
            <a:endParaRPr lang="en-US" sz="2400" b="1">
              <a:solidFill>
                <a:schemeClr val="bg1"/>
              </a:solidFill>
              <a:latin typeface="+mn-lt"/>
            </a:endParaRPr>
          </a:p>
          <a:p>
            <a:endParaRPr lang="en-US" sz="2000" b="1">
              <a:solidFill>
                <a:schemeClr val="bg1"/>
              </a:solidFill>
              <a:latin typeface="+mn-lt"/>
            </a:endParaRPr>
          </a:p>
          <a:p>
            <a:r>
              <a:rPr lang="en-US" sz="2800">
                <a:solidFill>
                  <a:schemeClr val="bg1"/>
                </a:solidFill>
                <a:latin typeface="Courier New" panose="02070309020205020404" charset="0"/>
              </a:rPr>
              <a:t>1. ..he is our DEDEEMFR</a:t>
            </a:r>
            <a:endParaRPr lang="en-US" sz="2800">
              <a:solidFill>
                <a:schemeClr val="bg1"/>
              </a:solidFill>
              <a:latin typeface="Courier New" panose="02070309020205020404" charset="0"/>
            </a:endParaRPr>
          </a:p>
          <a:p>
            <a:r>
              <a:rPr lang="en-US" sz="2800">
                <a:solidFill>
                  <a:schemeClr val="bg1"/>
                </a:solidFill>
                <a:latin typeface="Courier New" panose="02070309020205020404" charset="0"/>
              </a:rPr>
              <a:t>2. ..he is our RADEEEEG</a:t>
            </a:r>
            <a:endParaRPr lang="en-US" sz="2800">
              <a:solidFill>
                <a:schemeClr val="bg1"/>
              </a:solidFill>
              <a:latin typeface="Courier New" panose="02070309020205020404" charset="0"/>
            </a:endParaRPr>
          </a:p>
          <a:p>
            <a:r>
              <a:rPr lang="en-US" sz="2800">
                <a:solidFill>
                  <a:schemeClr val="bg1"/>
                </a:solidFill>
                <a:latin typeface="Courier New" panose="02070309020205020404" charset="0"/>
              </a:rPr>
              <a:t>3. ..he is our REDCEMER</a:t>
            </a:r>
            <a:endParaRPr lang="en-US" sz="2800">
              <a:solidFill>
                <a:schemeClr val="bg1"/>
              </a:solidFill>
              <a:latin typeface="Courier New" panose="02070309020205020404" charset="0"/>
            </a:endParaRPr>
          </a:p>
          <a:p>
            <a:r>
              <a:rPr lang="en-US" sz="2800">
                <a:solidFill>
                  <a:schemeClr val="bg1"/>
                </a:solidFill>
                <a:latin typeface="Courier New" panose="02070309020205020404" charset="0"/>
              </a:rPr>
              <a:t>4. ..he is our OEBEDMER</a:t>
            </a:r>
            <a:endParaRPr lang="en-US" sz="2800">
              <a:solidFill>
                <a:schemeClr val="bg1"/>
              </a:solidFill>
              <a:latin typeface="Courier New" panose="02070309020205020404" charset="0"/>
            </a:endParaRPr>
          </a:p>
          <a:p>
            <a:r>
              <a:rPr lang="en-US" sz="2800">
                <a:solidFill>
                  <a:schemeClr val="bg1"/>
                </a:solidFill>
                <a:latin typeface="Courier New" panose="02070309020205020404" charset="0"/>
                <a:sym typeface="+mn-ea"/>
              </a:rPr>
              <a:t>5. ..he is our REDEEMER</a:t>
            </a:r>
            <a:endParaRPr lang="en-US" sz="2800">
              <a:solidFill>
                <a:schemeClr val="bg1"/>
              </a:solidFill>
              <a:latin typeface="Courier New" panose="02070309020205020404" charset="0"/>
              <a:sym typeface="+mn-ea"/>
            </a:endParaRPr>
          </a:p>
        </p:txBody>
      </p:sp>
      <p:sp>
        <p:nvSpPr>
          <p:cNvPr id="3" name="DBR-exampleSolution"/>
          <p:cNvSpPr txBox="1"/>
          <p:nvPr/>
        </p:nvSpPr>
        <p:spPr>
          <a:xfrm>
            <a:off x="1084580" y="1777365"/>
            <a:ext cx="5695950" cy="2778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2400" b="1">
              <a:solidFill>
                <a:schemeClr val="bg1"/>
              </a:solidFill>
              <a:latin typeface="+mn-lt"/>
            </a:endParaRPr>
          </a:p>
          <a:p>
            <a:endParaRPr lang="en-US" sz="2400" b="1">
              <a:solidFill>
                <a:schemeClr val="bg1"/>
              </a:solidFill>
              <a:latin typeface="+mn-lt"/>
            </a:endParaRPr>
          </a:p>
          <a:p>
            <a:r>
              <a:rPr lang="en-US" sz="2800">
                <a:solidFill>
                  <a:schemeClr val="bg1"/>
                </a:solidFill>
                <a:latin typeface="Courier New" panose="02070309020205020404" charset="0"/>
              </a:rPr>
              <a:t>1. ..he is our </a:t>
            </a:r>
            <a:r>
              <a:rPr lang="en-US" sz="2800">
                <a:solidFill>
                  <a:srgbClr val="FF0000"/>
                </a:solidFill>
                <a:latin typeface="Courier New" panose="02070309020205020404" charset="0"/>
              </a:rPr>
              <a:t>D</a:t>
            </a:r>
            <a:r>
              <a:rPr lang="en-US" sz="2800">
                <a:solidFill>
                  <a:schemeClr val="bg1"/>
                </a:solidFill>
                <a:latin typeface="Courier New" panose="02070309020205020404" charset="0"/>
              </a:rPr>
              <a:t>EDEEM</a:t>
            </a:r>
            <a:r>
              <a:rPr lang="en-US" sz="2800">
                <a:solidFill>
                  <a:srgbClr val="FF0000"/>
                </a:solidFill>
                <a:latin typeface="Courier New" panose="02070309020205020404" charset="0"/>
              </a:rPr>
              <a:t>F</a:t>
            </a:r>
            <a:r>
              <a:rPr lang="en-US" sz="2800">
                <a:solidFill>
                  <a:schemeClr val="bg1"/>
                </a:solidFill>
                <a:latin typeface="Courier New" panose="02070309020205020404" charset="0"/>
              </a:rPr>
              <a:t>R</a:t>
            </a:r>
            <a:endParaRPr lang="en-US" sz="2800">
              <a:solidFill>
                <a:schemeClr val="bg1"/>
              </a:solidFill>
              <a:latin typeface="Courier New" panose="02070309020205020404" charset="0"/>
            </a:endParaRPr>
          </a:p>
          <a:p>
            <a:r>
              <a:rPr lang="en-US" sz="2800">
                <a:solidFill>
                  <a:schemeClr val="bg1"/>
                </a:solidFill>
                <a:latin typeface="Courier New" panose="02070309020205020404" charset="0"/>
              </a:rPr>
              <a:t>2. ..he is our R</a:t>
            </a:r>
            <a:r>
              <a:rPr lang="en-US" sz="2800">
                <a:solidFill>
                  <a:srgbClr val="FF0000"/>
                </a:solidFill>
                <a:latin typeface="Courier New" panose="02070309020205020404" charset="0"/>
              </a:rPr>
              <a:t>A</a:t>
            </a:r>
            <a:r>
              <a:rPr lang="en-US" sz="2800">
                <a:solidFill>
                  <a:schemeClr val="bg1"/>
                </a:solidFill>
                <a:latin typeface="Courier New" panose="02070309020205020404" charset="0"/>
              </a:rPr>
              <a:t>DEE</a:t>
            </a:r>
            <a:r>
              <a:rPr lang="en-US" sz="2800">
                <a:solidFill>
                  <a:srgbClr val="FF0000"/>
                </a:solidFill>
                <a:latin typeface="Courier New" panose="02070309020205020404" charset="0"/>
              </a:rPr>
              <a:t>E</a:t>
            </a:r>
            <a:r>
              <a:rPr lang="en-US" sz="2800">
                <a:solidFill>
                  <a:schemeClr val="bg1"/>
                </a:solidFill>
                <a:latin typeface="Courier New" panose="02070309020205020404" charset="0"/>
              </a:rPr>
              <a:t>E</a:t>
            </a:r>
            <a:r>
              <a:rPr lang="en-US" sz="2800">
                <a:solidFill>
                  <a:srgbClr val="FF0000"/>
                </a:solidFill>
                <a:latin typeface="Courier New" panose="02070309020205020404" charset="0"/>
              </a:rPr>
              <a:t>G</a:t>
            </a:r>
            <a:endParaRPr lang="en-US" sz="2800">
              <a:solidFill>
                <a:srgbClr val="FF0000"/>
              </a:solidFill>
              <a:latin typeface="Courier New" panose="02070309020205020404" charset="0"/>
            </a:endParaRPr>
          </a:p>
          <a:p>
            <a:r>
              <a:rPr lang="en-US" sz="2800">
                <a:solidFill>
                  <a:schemeClr val="bg1"/>
                </a:solidFill>
                <a:latin typeface="Courier New" panose="02070309020205020404" charset="0"/>
              </a:rPr>
              <a:t>3. ..he is our RED</a:t>
            </a:r>
            <a:r>
              <a:rPr lang="en-US" sz="2800">
                <a:solidFill>
                  <a:srgbClr val="FF0000"/>
                </a:solidFill>
                <a:latin typeface="Courier New" panose="02070309020205020404" charset="0"/>
              </a:rPr>
              <a:t>C</a:t>
            </a:r>
            <a:r>
              <a:rPr lang="en-US" sz="2800">
                <a:solidFill>
                  <a:schemeClr val="bg1"/>
                </a:solidFill>
                <a:latin typeface="Courier New" panose="02070309020205020404" charset="0"/>
              </a:rPr>
              <a:t>EMER</a:t>
            </a:r>
            <a:endParaRPr lang="en-US" sz="2800">
              <a:solidFill>
                <a:schemeClr val="bg1"/>
              </a:solidFill>
              <a:latin typeface="Courier New" panose="02070309020205020404" charset="0"/>
            </a:endParaRPr>
          </a:p>
          <a:p>
            <a:r>
              <a:rPr lang="en-US" sz="2800">
                <a:solidFill>
                  <a:schemeClr val="bg1"/>
                </a:solidFill>
                <a:latin typeface="Courier New" panose="02070309020205020404" charset="0"/>
              </a:rPr>
              <a:t>4. ..he is our </a:t>
            </a:r>
            <a:r>
              <a:rPr lang="en-US" sz="2800">
                <a:solidFill>
                  <a:srgbClr val="FF0000"/>
                </a:solidFill>
                <a:latin typeface="Courier New" panose="02070309020205020404" charset="0"/>
              </a:rPr>
              <a:t>O</a:t>
            </a:r>
            <a:r>
              <a:rPr lang="en-US" sz="2800">
                <a:solidFill>
                  <a:schemeClr val="bg1"/>
                </a:solidFill>
                <a:latin typeface="Courier New" panose="02070309020205020404" charset="0"/>
              </a:rPr>
              <a:t>E</a:t>
            </a:r>
            <a:r>
              <a:rPr lang="en-US" sz="2800">
                <a:solidFill>
                  <a:srgbClr val="FF0000"/>
                </a:solidFill>
                <a:latin typeface="Courier New" panose="02070309020205020404" charset="0"/>
              </a:rPr>
              <a:t>B</a:t>
            </a:r>
            <a:r>
              <a:rPr lang="en-US" sz="2800">
                <a:solidFill>
                  <a:schemeClr val="bg1"/>
                </a:solidFill>
                <a:latin typeface="Courier New" panose="02070309020205020404" charset="0"/>
              </a:rPr>
              <a:t>E</a:t>
            </a:r>
            <a:r>
              <a:rPr lang="en-US" sz="2800">
                <a:solidFill>
                  <a:srgbClr val="FF0000"/>
                </a:solidFill>
                <a:latin typeface="Courier New" panose="02070309020205020404" charset="0"/>
              </a:rPr>
              <a:t>D</a:t>
            </a:r>
            <a:r>
              <a:rPr lang="en-US" sz="2800">
                <a:solidFill>
                  <a:schemeClr val="bg1"/>
                </a:solidFill>
                <a:latin typeface="Courier New" panose="02070309020205020404" charset="0"/>
              </a:rPr>
              <a:t>MER</a:t>
            </a:r>
            <a:endParaRPr lang="en-US" sz="2800">
              <a:solidFill>
                <a:schemeClr val="bg1"/>
              </a:solidFill>
              <a:latin typeface="Courier New" panose="02070309020205020404" charset="0"/>
            </a:endParaRPr>
          </a:p>
          <a:p>
            <a:r>
              <a:rPr lang="en-US" sz="2800">
                <a:solidFill>
                  <a:schemeClr val="bg1"/>
                </a:solidFill>
                <a:latin typeface="Courier New" panose="02070309020205020404" charset="0"/>
                <a:sym typeface="+mn-ea"/>
              </a:rPr>
              <a:t>5. ..he is our REDEEMER</a:t>
            </a:r>
            <a:endParaRPr lang="en-US" sz="2800">
              <a:solidFill>
                <a:schemeClr val="bg1"/>
              </a:solidFill>
              <a:latin typeface="Courier New" panose="02070309020205020404" charset="0"/>
              <a:sym typeface="+mn-ea"/>
            </a:endParaRPr>
          </a:p>
        </p:txBody>
      </p:sp>
      <p:pic>
        <p:nvPicPr>
          <p:cNvPr id="18" name="ChalkArtError" descr="ChalkArtError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6890" y="194945"/>
            <a:ext cx="3261360" cy="4785995"/>
          </a:xfrm>
          <a:prstGeom prst="rect">
            <a:avLst/>
          </a:prstGeom>
        </p:spPr>
      </p:pic>
      <p:pic>
        <p:nvPicPr>
          <p:cNvPr id="12" name="Mos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230" y="640715"/>
            <a:ext cx="2942590" cy="4413250"/>
          </a:xfrm>
          <a:prstGeom prst="rect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Moses Closeu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855" y="972185"/>
            <a:ext cx="2448560" cy="3672205"/>
          </a:xfrm>
          <a:prstGeom prst="rect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MosesText"/>
          <p:cNvSpPr txBox="1"/>
          <p:nvPr/>
        </p:nvSpPr>
        <p:spPr>
          <a:xfrm>
            <a:off x="5798185" y="3610610"/>
            <a:ext cx="1946275" cy="1119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chemeClr val="bg1"/>
                </a:solidFill>
              </a:rPr>
              <a:t>Moses</a:t>
            </a:r>
            <a:endParaRPr lang="en-US" b="1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1513 AD</a:t>
            </a:r>
            <a:endParaRPr lang="en-US" b="1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 קָרַ֛ן vs  קָ֫רֶן‬ </a:t>
            </a:r>
            <a:endParaRPr lang="en-US" b="1">
              <a:solidFill>
                <a:schemeClr val="bg1"/>
              </a:solidFill>
            </a:endParaRPr>
          </a:p>
          <a:p>
            <a:pPr algn="ctr"/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uiExpand="1" build="allAtOnce"/>
      <p:bldP spid="11" grpId="0"/>
      <p:bldP spid="11" grpId="1"/>
      <p:bldP spid="11" grpId="2"/>
      <p:bldP spid="11" grpId="3"/>
      <p:bldP spid="11" grpId="4"/>
      <p:bldP spid="2" grpId="0" bldLvl="0" uiExpand="1" build="allAtOnce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4" name="KJVSources"/>
          <p:cNvGrpSpPr/>
          <p:nvPr/>
        </p:nvGrpSpPr>
        <p:grpSpPr>
          <a:xfrm>
            <a:off x="4157345" y="2794000"/>
            <a:ext cx="3048000" cy="1670050"/>
            <a:chOff x="6526" y="3176"/>
            <a:chExt cx="4800" cy="3854"/>
          </a:xfrm>
        </p:grpSpPr>
        <p:sp>
          <p:nvSpPr>
            <p:cNvPr id="20" name="KJVSources"/>
            <p:cNvSpPr/>
            <p:nvPr/>
          </p:nvSpPr>
          <p:spPr>
            <a:xfrm>
              <a:off x="6526" y="3176"/>
              <a:ext cx="4801" cy="3855"/>
            </a:xfrm>
            <a:prstGeom prst="rect">
              <a:avLst/>
            </a:prstGeom>
            <a:gradFill>
              <a:gsLst>
                <a:gs pos="10000">
                  <a:srgbClr val="FE4444"/>
                </a:gs>
                <a:gs pos="100000">
                  <a:srgbClr val="511B1B">
                    <a:alpha val="5000"/>
                    <a:lumMod val="63000"/>
                  </a:srgbClr>
                </a:gs>
              </a:gsLst>
              <a:lin ang="11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grpSp>
          <p:nvGrpSpPr>
            <p:cNvPr id="33" name="KJVManuscriptsSources"/>
            <p:cNvGrpSpPr/>
            <p:nvPr/>
          </p:nvGrpSpPr>
          <p:grpSpPr>
            <a:xfrm>
              <a:off x="6785" y="3958"/>
              <a:ext cx="4202" cy="2872"/>
              <a:chOff x="6785" y="3958"/>
              <a:chExt cx="4202" cy="2872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8005" y="6578"/>
                <a:ext cx="213" cy="213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23" name="Pentagon 22"/>
              <p:cNvSpPr/>
              <p:nvPr/>
            </p:nvSpPr>
            <p:spPr>
              <a:xfrm rot="5400000">
                <a:off x="9650" y="5808"/>
                <a:ext cx="213" cy="213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24" name="Pentagon 23"/>
              <p:cNvSpPr/>
              <p:nvPr/>
            </p:nvSpPr>
            <p:spPr>
              <a:xfrm rot="5400000">
                <a:off x="8625" y="6078"/>
                <a:ext cx="213" cy="213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25" name="Pentagon 24"/>
              <p:cNvSpPr/>
              <p:nvPr/>
            </p:nvSpPr>
            <p:spPr>
              <a:xfrm rot="5400000">
                <a:off x="8825" y="5648"/>
                <a:ext cx="213" cy="213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26" name="Pentagon 25"/>
              <p:cNvSpPr/>
              <p:nvPr/>
            </p:nvSpPr>
            <p:spPr>
              <a:xfrm rot="5400000">
                <a:off x="9025" y="6618"/>
                <a:ext cx="213" cy="213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27" name="Pentagon 26"/>
              <p:cNvSpPr/>
              <p:nvPr/>
            </p:nvSpPr>
            <p:spPr>
              <a:xfrm rot="5400000">
                <a:off x="9305" y="6268"/>
                <a:ext cx="213" cy="213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28" name="Pentagon 27"/>
              <p:cNvSpPr/>
              <p:nvPr/>
            </p:nvSpPr>
            <p:spPr>
              <a:xfrm rot="5400000">
                <a:off x="6785" y="6338"/>
                <a:ext cx="213" cy="213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29" name="Pentagon 28"/>
              <p:cNvSpPr/>
              <p:nvPr/>
            </p:nvSpPr>
            <p:spPr>
              <a:xfrm rot="5400000">
                <a:off x="10257" y="6155"/>
                <a:ext cx="213" cy="213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0" name="Pentagon 29"/>
              <p:cNvSpPr/>
              <p:nvPr/>
            </p:nvSpPr>
            <p:spPr>
              <a:xfrm rot="5400000">
                <a:off x="10565" y="4938"/>
                <a:ext cx="213" cy="213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1" name="Pentagon 30"/>
              <p:cNvSpPr/>
              <p:nvPr/>
            </p:nvSpPr>
            <p:spPr>
              <a:xfrm rot="5400000">
                <a:off x="10775" y="5498"/>
                <a:ext cx="213" cy="213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2" name="Pentagon 31"/>
              <p:cNvSpPr/>
              <p:nvPr/>
            </p:nvSpPr>
            <p:spPr>
              <a:xfrm rot="5400000">
                <a:off x="10705" y="3958"/>
                <a:ext cx="213" cy="213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</p:grpSp>
      <p:grpSp>
        <p:nvGrpSpPr>
          <p:cNvPr id="19" name="Timeline Group"/>
          <p:cNvGrpSpPr/>
          <p:nvPr/>
        </p:nvGrpSpPr>
        <p:grpSpPr>
          <a:xfrm>
            <a:off x="-31750" y="732155"/>
            <a:ext cx="8944610" cy="4112260"/>
            <a:chOff x="-50" y="1153"/>
            <a:chExt cx="14086" cy="6476"/>
          </a:xfrm>
        </p:grpSpPr>
        <p:sp>
          <p:nvSpPr>
            <p:cNvPr id="3076" name="Timeline"/>
            <p:cNvSpPr/>
            <p:nvPr/>
          </p:nvSpPr>
          <p:spPr>
            <a:xfrm>
              <a:off x="223" y="6984"/>
              <a:ext cx="13680" cy="72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hangingPunct="0"/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4" name="BC | AD line"/>
            <p:cNvSpPr/>
            <p:nvPr/>
          </p:nvSpPr>
          <p:spPr>
            <a:xfrm>
              <a:off x="691" y="1153"/>
              <a:ext cx="0" cy="6477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89" name="Cross"/>
            <p:cNvSpPr/>
            <p:nvPr/>
          </p:nvSpPr>
          <p:spPr>
            <a:xfrm>
              <a:off x="194" y="4845"/>
              <a:ext cx="1005" cy="1437"/>
            </a:xfrm>
            <a:custGeom>
              <a:avLst/>
              <a:gdLst/>
              <a:ahLst/>
              <a:cxnLst/>
              <a:pathLst>
                <a:path w="1779" h="2540">
                  <a:moveTo>
                    <a:pt x="0" y="1015"/>
                  </a:moveTo>
                  <a:lnTo>
                    <a:pt x="0" y="761"/>
                  </a:lnTo>
                  <a:lnTo>
                    <a:pt x="762" y="761"/>
                  </a:lnTo>
                  <a:lnTo>
                    <a:pt x="762" y="0"/>
                  </a:lnTo>
                  <a:lnTo>
                    <a:pt x="1016" y="0"/>
                  </a:lnTo>
                  <a:lnTo>
                    <a:pt x="1016" y="761"/>
                  </a:lnTo>
                  <a:lnTo>
                    <a:pt x="1778" y="761"/>
                  </a:lnTo>
                  <a:lnTo>
                    <a:pt x="1778" y="1015"/>
                  </a:lnTo>
                  <a:lnTo>
                    <a:pt x="1016" y="1015"/>
                  </a:lnTo>
                  <a:lnTo>
                    <a:pt x="1016" y="2539"/>
                  </a:lnTo>
                  <a:lnTo>
                    <a:pt x="762" y="2539"/>
                  </a:lnTo>
                  <a:lnTo>
                    <a:pt x="762" y="1015"/>
                  </a:lnTo>
                  <a:lnTo>
                    <a:pt x="0" y="1015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800000"/>
                </a:gs>
              </a:gsLst>
              <a:path path="shape">
                <a:fillToRect l="29999" t="29999" r="70001" b="70001"/>
              </a:path>
              <a:tileRect/>
            </a:gra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" name="*Christ - 0"/>
            <p:cNvSpPr txBox="1"/>
            <p:nvPr/>
          </p:nvSpPr>
          <p:spPr>
            <a:xfrm>
              <a:off x="-50" y="6624"/>
              <a:ext cx="1488" cy="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Jesus Christ</a:t>
              </a:r>
              <a:endParaRPr lang="en-US" sz="1000" b="1">
                <a:solidFill>
                  <a:schemeClr val="bg1"/>
                </a:solidFill>
              </a:endParaRPr>
            </a:p>
            <a:p>
              <a:pPr algn="ctr"/>
              <a:endParaRPr lang="en-US" sz="1000" b="1">
                <a:solidFill>
                  <a:schemeClr val="bg1"/>
                </a:solidFill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0 BC</a:t>
              </a:r>
              <a:endParaRPr 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2" name="Diamond 1"/>
            <p:cNvSpPr/>
            <p:nvPr/>
          </p:nvSpPr>
          <p:spPr>
            <a:xfrm>
              <a:off x="590" y="6912"/>
              <a:ext cx="216" cy="216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7214" y="6912"/>
              <a:ext cx="216" cy="216"/>
            </a:xfrm>
            <a:prstGeom prst="diamond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/>
              <a:r>
                <a:rPr lang="en-US" sz="1000" b="1">
                  <a:latin typeface="Arial" panose="020B0604020202020204" pitchFamily="34" charset="0"/>
                </a:rPr>
                <a:t>Crusades</a:t>
              </a:r>
              <a:endParaRPr lang="en-US" sz="1000" b="1">
                <a:latin typeface="Arial" panose="020B0604020202020204" pitchFamily="34" charset="0"/>
              </a:endParaRPr>
            </a:p>
            <a:p>
              <a:pPr algn="ctr"/>
              <a:endParaRPr lang="en-US" sz="1000" b="1">
                <a:latin typeface="Arial" panose="020B0604020202020204" pitchFamily="34" charset="0"/>
              </a:endParaRPr>
            </a:p>
            <a:p>
              <a:pPr algn="ctr"/>
              <a:r>
                <a:rPr lang="en-US" sz="1000" b="1">
                  <a:latin typeface="Arial" panose="020B0604020202020204" pitchFamily="34" charset="0"/>
                </a:rPr>
                <a:t>1000 AD</a:t>
              </a:r>
              <a:endParaRPr lang="en-US" sz="1000" b="1">
                <a:latin typeface="Arial" panose="020B0604020202020204" pitchFamily="34" charset="0"/>
              </a:endParaRPr>
            </a:p>
          </p:txBody>
        </p:sp>
        <p:sp>
          <p:nvSpPr>
            <p:cNvPr id="8" name="Diamond 7"/>
            <p:cNvSpPr/>
            <p:nvPr/>
          </p:nvSpPr>
          <p:spPr>
            <a:xfrm>
              <a:off x="13820" y="6916"/>
              <a:ext cx="216" cy="216"/>
            </a:xfrm>
            <a:prstGeom prst="diamond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/>
              <a:r>
                <a:rPr lang="en-US" sz="1000" b="1">
                  <a:latin typeface="Arial" panose="020B0604020202020204" pitchFamily="34" charset="0"/>
                </a:rPr>
                <a:t>Today</a:t>
              </a:r>
              <a:endParaRPr lang="en-US" sz="1000" b="1">
                <a:latin typeface="Arial" panose="020B0604020202020204" pitchFamily="34" charset="0"/>
              </a:endParaRPr>
            </a:p>
            <a:p>
              <a:pPr algn="ctr"/>
              <a:endParaRPr lang="en-US" sz="1000" b="1">
                <a:latin typeface="Arial" panose="020B0604020202020204" pitchFamily="34" charset="0"/>
              </a:endParaRPr>
            </a:p>
            <a:p>
              <a:pPr algn="ctr"/>
              <a:r>
                <a:rPr lang="en-US" sz="1000" b="1">
                  <a:latin typeface="Arial" panose="020B0604020202020204" pitchFamily="34" charset="0"/>
                </a:rPr>
                <a:t>2000 AD</a:t>
              </a:r>
              <a:endParaRPr lang="en-US" sz="1000" b="1">
                <a:latin typeface="Arial" panose="020B0604020202020204" pitchFamily="34" charset="0"/>
              </a:endParaRPr>
            </a:p>
          </p:txBody>
        </p:sp>
        <p:sp>
          <p:nvSpPr>
            <p:cNvPr id="9" name="Diamond 8"/>
            <p:cNvSpPr/>
            <p:nvPr/>
          </p:nvSpPr>
          <p:spPr>
            <a:xfrm>
              <a:off x="8534" y="6912"/>
              <a:ext cx="216" cy="216"/>
            </a:xfrm>
            <a:prstGeom prst="diamond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/>
              <a:endParaRPr lang="en-US" sz="1000" b="1">
                <a:latin typeface="Arial" panose="020B0604020202020204" pitchFamily="34" charset="0"/>
              </a:endParaRPr>
            </a:p>
          </p:txBody>
        </p:sp>
        <p:sp>
          <p:nvSpPr>
            <p:cNvPr id="10" name="Diamond 9"/>
            <p:cNvSpPr/>
            <p:nvPr/>
          </p:nvSpPr>
          <p:spPr>
            <a:xfrm>
              <a:off x="9854" y="6912"/>
              <a:ext cx="216" cy="216"/>
            </a:xfrm>
            <a:prstGeom prst="diamond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/>
              <a:endParaRPr lang="en-US" sz="1000" b="1">
                <a:latin typeface="Arial" panose="020B0604020202020204" pitchFamily="34" charset="0"/>
              </a:endParaRPr>
            </a:p>
          </p:txBody>
        </p:sp>
        <p:sp>
          <p:nvSpPr>
            <p:cNvPr id="11" name="Diamond 10"/>
            <p:cNvSpPr/>
            <p:nvPr/>
          </p:nvSpPr>
          <p:spPr>
            <a:xfrm>
              <a:off x="11174" y="6912"/>
              <a:ext cx="216" cy="216"/>
            </a:xfrm>
            <a:prstGeom prst="diamond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/>
              <a:endParaRPr lang="en-US" sz="1000" b="1">
                <a:latin typeface="Arial" panose="020B0604020202020204" pitchFamily="34" charset="0"/>
              </a:endParaRPr>
            </a:p>
          </p:txBody>
        </p:sp>
        <p:sp>
          <p:nvSpPr>
            <p:cNvPr id="12" name="Diamond 11"/>
            <p:cNvSpPr/>
            <p:nvPr/>
          </p:nvSpPr>
          <p:spPr>
            <a:xfrm>
              <a:off x="12494" y="6912"/>
              <a:ext cx="216" cy="216"/>
            </a:xfrm>
            <a:prstGeom prst="diamond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/>
              <a:endParaRPr lang="en-US" sz="1000" b="1">
                <a:latin typeface="Arial" panose="020B0604020202020204" pitchFamily="34" charset="0"/>
              </a:endParaRPr>
            </a:p>
          </p:txBody>
        </p:sp>
        <p:sp>
          <p:nvSpPr>
            <p:cNvPr id="13" name="Diamond 12"/>
            <p:cNvSpPr/>
            <p:nvPr/>
          </p:nvSpPr>
          <p:spPr>
            <a:xfrm>
              <a:off x="1926" y="6912"/>
              <a:ext cx="216" cy="216"/>
            </a:xfrm>
            <a:prstGeom prst="diamond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/>
              <a:endParaRPr lang="en-US" sz="1000" b="1">
                <a:latin typeface="Arial" panose="020B0604020202020204" pitchFamily="34" charset="0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3246" y="6912"/>
              <a:ext cx="216" cy="216"/>
            </a:xfrm>
            <a:prstGeom prst="diamond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/>
              <a:endParaRPr lang="en-US" sz="1000" b="1">
                <a:latin typeface="Arial" panose="020B0604020202020204" pitchFamily="34" charset="0"/>
              </a:endParaRPr>
            </a:p>
          </p:txBody>
        </p:sp>
        <p:sp>
          <p:nvSpPr>
            <p:cNvPr id="16" name="Diamond 15"/>
            <p:cNvSpPr/>
            <p:nvPr/>
          </p:nvSpPr>
          <p:spPr>
            <a:xfrm>
              <a:off x="4566" y="6912"/>
              <a:ext cx="216" cy="216"/>
            </a:xfrm>
            <a:prstGeom prst="diamond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/>
              <a:endParaRPr lang="en-US" sz="1000" b="1">
                <a:latin typeface="Arial" panose="020B0604020202020204" pitchFamily="34" charset="0"/>
              </a:endParaRPr>
            </a:p>
          </p:txBody>
        </p:sp>
        <p:sp>
          <p:nvSpPr>
            <p:cNvPr id="17" name="Diamond 16"/>
            <p:cNvSpPr/>
            <p:nvPr/>
          </p:nvSpPr>
          <p:spPr>
            <a:xfrm>
              <a:off x="5886" y="6912"/>
              <a:ext cx="216" cy="216"/>
            </a:xfrm>
            <a:prstGeom prst="diamond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/>
              <a:endParaRPr lang="en-US" sz="1000" b="1">
                <a:latin typeface="Arial" panose="020B0604020202020204" pitchFamily="34" charset="0"/>
              </a:endParaRPr>
            </a:p>
          </p:txBody>
        </p:sp>
      </p:grpSp>
      <p:sp>
        <p:nvSpPr>
          <p:cNvPr id="5" name="Title"/>
          <p:cNvSpPr txBox="1"/>
          <p:nvPr/>
        </p:nvSpPr>
        <p:spPr>
          <a:xfrm>
            <a:off x="0" y="0"/>
            <a:ext cx="741553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lvl="0" algn="l" defTabSz="0">
              <a:lnSpc>
                <a:spcPct val="100000"/>
              </a:lnSpc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x-none" sz="3200" i="1" dirty="0" err="1">
                <a:solidFill>
                  <a:srgbClr val="C3D69B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Biblical History: Textul Criticism</a:t>
            </a:r>
            <a:endParaRPr lang="en-US" altLang="x-none" sz="3200" i="1" dirty="0" err="1">
              <a:solidFill>
                <a:srgbClr val="C3D69B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57200" y="971550"/>
            <a:ext cx="8229600" cy="575310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r>
              <a:rPr 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 Example of Resolving Textual 'errors'</a:t>
            </a:r>
            <a:endParaRPr lang="en-US" sz="240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sz="240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6" charset="0"/>
            </a:endParaRPr>
          </a:p>
        </p:txBody>
      </p:sp>
      <p:graphicFrame>
        <p:nvGraphicFramePr>
          <p:cNvPr id="3" name="Timeline Table" hidden="1"/>
          <p:cNvGraphicFramePr/>
          <p:nvPr/>
        </p:nvGraphicFramePr>
        <p:xfrm>
          <a:off x="450850" y="4863465"/>
          <a:ext cx="8382000" cy="346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173990"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300"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8" name="*KJV - 1611"/>
          <p:cNvGrpSpPr/>
          <p:nvPr/>
        </p:nvGrpSpPr>
        <p:grpSpPr>
          <a:xfrm>
            <a:off x="7117715" y="2794000"/>
            <a:ext cx="180340" cy="1680845"/>
            <a:chOff x="8490" y="3786"/>
            <a:chExt cx="284" cy="3871"/>
          </a:xfrm>
        </p:grpSpPr>
        <p:sp>
          <p:nvSpPr>
            <p:cNvPr id="139" name="Wycliff Bible - 1382"/>
            <p:cNvSpPr/>
            <p:nvPr/>
          </p:nvSpPr>
          <p:spPr>
            <a:xfrm>
              <a:off x="8490" y="6895"/>
              <a:ext cx="284" cy="762"/>
            </a:xfrm>
            <a:prstGeom prst="flowChartMerg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 w="28575" cmpd="thickThin"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tlCol="0" anchor="b" anchorCtr="0">
              <a:noAutofit/>
            </a:bodyPr>
            <a:p>
              <a:pPr algn="l"/>
              <a:endParaRPr lang="en-US" sz="12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8618" y="3866"/>
              <a:ext cx="29" cy="3024"/>
            </a:xfrm>
            <a:prstGeom prst="rect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560" y="3786"/>
              <a:ext cx="144" cy="144"/>
            </a:xfrm>
            <a:prstGeom prst="rect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2880" tIns="0" rIns="0" bIns="0" rtlCol="0" anchor="ctr" anchorCtr="0"/>
            <a:p>
              <a:pPr algn="l"/>
              <a:r>
                <a:rPr lang="en-US" sz="12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0"/>
                  </a:gradFill>
                </a:rPr>
                <a:t>KJV - 1611</a:t>
              </a:r>
              <a:endParaRPr lang="en-US" sz="12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0"/>
                </a:gradFill>
                <a:sym typeface="+mn-ea"/>
              </a:endParaRPr>
            </a:p>
          </p:txBody>
        </p:sp>
      </p:grpSp>
      <p:grpSp>
        <p:nvGrpSpPr>
          <p:cNvPr id="40" name="CS"/>
          <p:cNvGrpSpPr/>
          <p:nvPr/>
        </p:nvGrpSpPr>
        <p:grpSpPr>
          <a:xfrm>
            <a:off x="1658620" y="2352040"/>
            <a:ext cx="6512560" cy="531495"/>
            <a:chOff x="2412" y="2664"/>
            <a:chExt cx="10256" cy="837"/>
          </a:xfrm>
        </p:grpSpPr>
        <p:grpSp>
          <p:nvGrpSpPr>
            <p:cNvPr id="42" name="Group 41"/>
            <p:cNvGrpSpPr/>
            <p:nvPr/>
          </p:nvGrpSpPr>
          <p:grpSpPr>
            <a:xfrm>
              <a:off x="2412" y="2664"/>
              <a:ext cx="10096" cy="837"/>
              <a:chOff x="2412" y="2664"/>
              <a:chExt cx="10096" cy="837"/>
            </a:xfrm>
          </p:grpSpPr>
          <p:sp>
            <p:nvSpPr>
              <p:cNvPr id="43" name="Essenes"/>
              <p:cNvSpPr/>
              <p:nvPr/>
            </p:nvSpPr>
            <p:spPr>
              <a:xfrm>
                <a:off x="2412" y="2664"/>
                <a:ext cx="144" cy="837"/>
              </a:xfrm>
              <a:prstGeom prst="flowChartMer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p>
                <a:pPr algn="l"/>
                <a:r>
                  <a:rPr lang="en-US" b="1">
                    <a:latin typeface="Palatino Linotype" panose="02040502050505030304" charset="0"/>
                  </a:rPr>
                  <a:t>   Codex Sinaiticus - 350 AD</a:t>
                </a:r>
                <a:endParaRPr lang="en-US" b="1">
                  <a:latin typeface="Palatino Linotype" panose="02040502050505030304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2536" y="3002"/>
                <a:ext cx="9972" cy="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Oval 40"/>
            <p:cNvSpPr/>
            <p:nvPr/>
          </p:nvSpPr>
          <p:spPr>
            <a:xfrm>
              <a:off x="12456" y="2889"/>
              <a:ext cx="212" cy="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/>
              <a:r>
                <a:rPr lang="en-US" sz="1600" b="1"/>
                <a:t>1830</a:t>
              </a:r>
              <a:endParaRPr lang="en-US" sz="1600" b="1"/>
            </a:p>
          </p:txBody>
        </p:sp>
      </p:grpSp>
      <p:grpSp>
        <p:nvGrpSpPr>
          <p:cNvPr id="47" name="SS (Preshitta)"/>
          <p:cNvGrpSpPr/>
          <p:nvPr/>
        </p:nvGrpSpPr>
        <p:grpSpPr>
          <a:xfrm>
            <a:off x="1475740" y="2034540"/>
            <a:ext cx="6866890" cy="531495"/>
            <a:chOff x="1854" y="2664"/>
            <a:chExt cx="10814" cy="837"/>
          </a:xfrm>
        </p:grpSpPr>
        <p:grpSp>
          <p:nvGrpSpPr>
            <p:cNvPr id="49" name="Group 48"/>
            <p:cNvGrpSpPr/>
            <p:nvPr/>
          </p:nvGrpSpPr>
          <p:grpSpPr>
            <a:xfrm>
              <a:off x="1854" y="2664"/>
              <a:ext cx="10564" cy="837"/>
              <a:chOff x="1854" y="2664"/>
              <a:chExt cx="10564" cy="837"/>
            </a:xfrm>
          </p:grpSpPr>
          <p:sp>
            <p:nvSpPr>
              <p:cNvPr id="50" name="Essenes"/>
              <p:cNvSpPr/>
              <p:nvPr/>
            </p:nvSpPr>
            <p:spPr>
              <a:xfrm>
                <a:off x="1854" y="2664"/>
                <a:ext cx="144" cy="837"/>
              </a:xfrm>
              <a:prstGeom prst="flowChartMer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p>
                <a:pPr algn="l"/>
                <a:r>
                  <a:rPr lang="en-US" b="1">
                    <a:latin typeface="Palatino Linotype" panose="02040502050505030304" charset="0"/>
                  </a:rPr>
                  <a:t>   Sinaitic Syriac - 150-350 AD</a:t>
                </a:r>
                <a:endParaRPr lang="en-US" b="1">
                  <a:latin typeface="Palatino Linotype" panose="02040502050505030304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1906" y="3002"/>
                <a:ext cx="10512" cy="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Oval 47"/>
            <p:cNvSpPr/>
            <p:nvPr/>
          </p:nvSpPr>
          <p:spPr>
            <a:xfrm>
              <a:off x="12456" y="2889"/>
              <a:ext cx="212" cy="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/>
              <a:r>
                <a:rPr lang="en-US" sz="1600" b="1"/>
                <a:t>1892</a:t>
              </a:r>
              <a:endParaRPr lang="en-US" sz="1600" b="1"/>
            </a:p>
          </p:txBody>
        </p:sp>
      </p:grpSp>
      <p:grpSp>
        <p:nvGrpSpPr>
          <p:cNvPr id="39" name="DSS"/>
          <p:cNvGrpSpPr/>
          <p:nvPr/>
        </p:nvGrpSpPr>
        <p:grpSpPr>
          <a:xfrm>
            <a:off x="168910" y="1691640"/>
            <a:ext cx="8453120" cy="563880"/>
            <a:chOff x="266" y="2664"/>
            <a:chExt cx="13312" cy="888"/>
          </a:xfrm>
        </p:grpSpPr>
        <p:grpSp>
          <p:nvGrpSpPr>
            <p:cNvPr id="38" name="Group 37"/>
            <p:cNvGrpSpPr/>
            <p:nvPr/>
          </p:nvGrpSpPr>
          <p:grpSpPr>
            <a:xfrm>
              <a:off x="266" y="2664"/>
              <a:ext cx="13222" cy="888"/>
              <a:chOff x="266" y="2664"/>
              <a:chExt cx="13222" cy="888"/>
            </a:xfrm>
          </p:grpSpPr>
          <p:sp>
            <p:nvSpPr>
              <p:cNvPr id="18" name="Essenes"/>
              <p:cNvSpPr/>
              <p:nvPr/>
            </p:nvSpPr>
            <p:spPr>
              <a:xfrm>
                <a:off x="266" y="2664"/>
                <a:ext cx="144" cy="888"/>
              </a:xfrm>
              <a:prstGeom prst="flowChartMer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p>
                <a:pPr algn="l"/>
                <a:r>
                  <a:rPr lang="en-US" b="1">
                    <a:latin typeface="Palatino Linotype" panose="02040502050505030304" charset="0"/>
                  </a:rPr>
                  <a:t>   Dead Sea Scrolls - 150 BC</a:t>
                </a:r>
                <a:endParaRPr lang="en-US" b="1">
                  <a:latin typeface="Palatino Linotype" panose="02040502050505030304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338" y="3004"/>
                <a:ext cx="131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Oval 34"/>
            <p:cNvSpPr/>
            <p:nvPr/>
          </p:nvSpPr>
          <p:spPr>
            <a:xfrm>
              <a:off x="13366" y="2889"/>
              <a:ext cx="212" cy="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/>
              <a:r>
                <a:rPr lang="en-US" sz="1600" b="1"/>
                <a:t>1948</a:t>
              </a:r>
              <a:endParaRPr lang="en-US" sz="1600" b="1"/>
            </a:p>
          </p:txBody>
        </p:sp>
      </p:grpSp>
      <p:pic>
        <p:nvPicPr>
          <p:cNvPr id="45" name="KJVMarginNotes" descr="kjv-1611-version-margin-notes-matthew-1-1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03605" y="2250440"/>
            <a:ext cx="7454900" cy="2183765"/>
          </a:xfrm>
          <a:prstGeom prst="rect">
            <a:avLst/>
          </a:prstGeom>
        </p:spPr>
      </p:pic>
      <p:sp>
        <p:nvSpPr>
          <p:cNvPr id="52" name="Matt1:11"/>
          <p:cNvSpPr txBox="1"/>
          <p:nvPr/>
        </p:nvSpPr>
        <p:spPr>
          <a:xfrm>
            <a:off x="3217545" y="4618355"/>
            <a:ext cx="2592705" cy="54864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Matthew 1:11</a:t>
            </a:r>
            <a:endParaRPr lang="en-US" sz="32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56" name="StCatherine's"/>
          <p:cNvGrpSpPr/>
          <p:nvPr/>
        </p:nvGrpSpPr>
        <p:grpSpPr>
          <a:xfrm>
            <a:off x="344805" y="986155"/>
            <a:ext cx="8453120" cy="4174490"/>
            <a:chOff x="543" y="1553"/>
            <a:chExt cx="13312" cy="6574"/>
          </a:xfrm>
        </p:grpSpPr>
        <p:pic>
          <p:nvPicPr>
            <p:cNvPr id="53" name="StCatherine'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3" y="1553"/>
              <a:ext cx="13313" cy="4194"/>
            </a:xfrm>
            <a:prstGeom prst="rect">
              <a:avLst/>
            </a:prstGeom>
            <a:effectLst>
              <a:outerShdw blurRad="50800" dist="114300" dir="2700000" algn="tl" rotWithShape="0">
                <a:prstClr val="black">
                  <a:alpha val="64000"/>
                </a:prstClr>
              </a:outerShdw>
            </a:effectLst>
          </p:spPr>
        </p:pic>
        <p:sp>
          <p:nvSpPr>
            <p:cNvPr id="55" name="Matt1:11"/>
            <p:cNvSpPr txBox="1"/>
            <p:nvPr/>
          </p:nvSpPr>
          <p:spPr>
            <a:xfrm>
              <a:off x="3384" y="7263"/>
              <a:ext cx="7632" cy="8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en-US" sz="320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St. Catherine's Monastery</a:t>
              </a:r>
              <a:endParaRPr 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21" name="Chalkboard" descr="ChalkBoard_sm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9715" y="753745"/>
            <a:ext cx="8568690" cy="4276725"/>
          </a:xfrm>
          <a:prstGeom prst="rect">
            <a:avLst/>
          </a:prstGeom>
        </p:spPr>
      </p:pic>
      <p:grpSp>
        <p:nvGrpSpPr>
          <p:cNvPr id="59" name="CommaJohanneum"/>
          <p:cNvGrpSpPr/>
          <p:nvPr/>
        </p:nvGrpSpPr>
        <p:grpSpPr>
          <a:xfrm>
            <a:off x="685800" y="882650"/>
            <a:ext cx="7785100" cy="3750310"/>
            <a:chOff x="1080" y="1390"/>
            <a:chExt cx="12260" cy="5906"/>
          </a:xfrm>
        </p:grpSpPr>
        <p:sp>
          <p:nvSpPr>
            <p:cNvPr id="46" name="KJV 1Jn5"/>
            <p:cNvSpPr txBox="1"/>
            <p:nvPr/>
          </p:nvSpPr>
          <p:spPr>
            <a:xfrm>
              <a:off x="1080" y="1968"/>
              <a:ext cx="5760" cy="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6" charset="0"/>
                </a:rPr>
                <a:t>KJV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6" charset="0"/>
              </a:endParaRPr>
            </a:p>
            <a:p>
              <a:pPr algn="just"/>
              <a:r>
                <a:rPr lang="en-US" sz="2200">
                  <a:solidFill>
                    <a:schemeClr val="bg1"/>
                  </a:solidFill>
                  <a:latin typeface="Times New Roman" panose="02020603050405020304" pitchFamily="16" charset="0"/>
                </a:rPr>
                <a:t>For there are three that bear record in heaven, the Father, the Word, and the Holy Ghost: and these three are one. And there are three that bear witness in earth, the spirit, and the water, and the blood: and these three agree in one. (1John 5:7-8)</a:t>
              </a:r>
              <a:endParaRPr lang="en-US" sz="2200">
                <a:solidFill>
                  <a:schemeClr val="bg1"/>
                </a:solidFill>
                <a:latin typeface="Times New Roman" panose="02020603050405020304" pitchFamily="16" charset="0"/>
              </a:endParaRPr>
            </a:p>
          </p:txBody>
        </p:sp>
        <p:sp>
          <p:nvSpPr>
            <p:cNvPr id="54" name="NASB 1Jn5"/>
            <p:cNvSpPr txBox="1"/>
            <p:nvPr/>
          </p:nvSpPr>
          <p:spPr>
            <a:xfrm>
              <a:off x="7580" y="2028"/>
              <a:ext cx="5760" cy="4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6" charset="0"/>
                </a:rPr>
                <a:t>NASB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6" charset="0"/>
              </a:endParaRPr>
            </a:p>
            <a:p>
              <a:pPr algn="just"/>
              <a:r>
                <a:rPr lang="en-US" sz="2200">
                  <a:solidFill>
                    <a:schemeClr val="bg1"/>
                  </a:solidFill>
                  <a:latin typeface="Times New Roman" panose="02020603050405020304" pitchFamily="16" charset="0"/>
                </a:rPr>
                <a:t>And it is the Spirit who bears witness, because the Spirit is the truth. For there are three that bear witness, the Spirit and the water and the blood; and the three are in agreement. (1John 5:7-8)</a:t>
              </a:r>
              <a:endParaRPr lang="en-US" sz="2200">
                <a:solidFill>
                  <a:schemeClr val="bg1"/>
                </a:solidFill>
                <a:latin typeface="Times New Roman" panose="02020603050405020304" pitchFamily="16" charset="0"/>
              </a:endParaRPr>
            </a:p>
          </p:txBody>
        </p:sp>
        <p:sp>
          <p:nvSpPr>
            <p:cNvPr id="58" name="Text Box 57"/>
            <p:cNvSpPr txBox="1"/>
            <p:nvPr/>
          </p:nvSpPr>
          <p:spPr>
            <a:xfrm>
              <a:off x="4219" y="1390"/>
              <a:ext cx="5960" cy="8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sz="320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Palatino Linotype" panose="02040502050505030304" charset="0"/>
                </a:rPr>
                <a:t>Comma Johanneum</a:t>
              </a:r>
              <a:endParaRPr 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91875 0.239270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2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uiExpand="1" build="allAtOnce"/>
      <p:bldP spid="52" grpId="0"/>
      <p:bldP spid="5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"/>
          <p:cNvSpPr txBox="1"/>
          <p:nvPr/>
        </p:nvSpPr>
        <p:spPr>
          <a:xfrm>
            <a:off x="0" y="0"/>
            <a:ext cx="741553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lvl="0" algn="l" defTabSz="0">
              <a:lnSpc>
                <a:spcPct val="100000"/>
              </a:lnSpc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x-none" sz="3200" i="1" dirty="0" err="1">
                <a:solidFill>
                  <a:srgbClr val="C3D69B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Biblical History: Textul Criticism</a:t>
            </a:r>
            <a:endParaRPr lang="en-US" altLang="x-none" sz="3200" i="1" dirty="0" err="1">
              <a:solidFill>
                <a:srgbClr val="C3D69B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grpSp>
        <p:nvGrpSpPr>
          <p:cNvPr id="3" name="Timeline"/>
          <p:cNvGrpSpPr/>
          <p:nvPr/>
        </p:nvGrpSpPr>
        <p:grpSpPr>
          <a:xfrm>
            <a:off x="148590" y="4376420"/>
            <a:ext cx="8809990" cy="808355"/>
            <a:chOff x="1440" y="4022"/>
            <a:chExt cx="11736" cy="1273"/>
          </a:xfrm>
        </p:grpSpPr>
        <p:sp>
          <p:nvSpPr>
            <p:cNvPr id="7" name="Abraham Text"/>
            <p:cNvSpPr txBox="1"/>
            <p:nvPr/>
          </p:nvSpPr>
          <p:spPr>
            <a:xfrm>
              <a:off x="4683" y="4022"/>
              <a:ext cx="1433" cy="8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hangingPunct="0"/>
              <a:r>
                <a:rPr lang="en-US" altLang="x-none" sz="1000" b="1" dirty="0" err="1">
                  <a:solidFill>
                    <a:schemeClr val="bg1"/>
                  </a:solidFill>
                  <a:sym typeface="+mn-ea"/>
                </a:rPr>
                <a:t>Abraham</a:t>
              </a:r>
              <a:endParaRPr lang="en-US" altLang="x-none" sz="1000" b="1" dirty="0" err="1">
                <a:solidFill>
                  <a:schemeClr val="bg1"/>
                </a:solidFill>
                <a:sym typeface="+mn-ea"/>
              </a:endParaRPr>
            </a:p>
            <a:p>
              <a:pPr algn="ctr" hangingPunct="0"/>
              <a:endParaRPr lang="en-US" altLang="x-none" sz="1000" b="1" dirty="0" err="1">
                <a:solidFill>
                  <a:schemeClr val="bg1"/>
                </a:solidFill>
                <a:sym typeface="+mn-ea"/>
              </a:endParaRPr>
            </a:p>
            <a:p>
              <a:pPr algn="ctr" hangingPunct="0"/>
              <a:r>
                <a:rPr lang="en-US" sz="1000" b="1">
                  <a:solidFill>
                    <a:schemeClr val="bg1"/>
                  </a:solidFill>
                </a:rPr>
                <a:t>2,000 BC</a:t>
              </a:r>
              <a:endParaRPr 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9" name="Noah Text"/>
            <p:cNvSpPr txBox="1"/>
            <p:nvPr/>
          </p:nvSpPr>
          <p:spPr>
            <a:xfrm>
              <a:off x="2749" y="4032"/>
              <a:ext cx="1433" cy="8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hangingPunct="0"/>
              <a:r>
                <a:rPr lang="en-US" altLang="x-none" sz="1000" b="1" dirty="0" err="1">
                  <a:solidFill>
                    <a:schemeClr val="bg1"/>
                  </a:solidFill>
                  <a:sym typeface="+mn-ea"/>
                </a:rPr>
                <a:t>Noah</a:t>
              </a:r>
              <a:endParaRPr lang="en-US" altLang="x-none" sz="1000" b="1" dirty="0" err="1">
                <a:solidFill>
                  <a:schemeClr val="bg1"/>
                </a:solidFill>
                <a:sym typeface="+mn-ea"/>
              </a:endParaRPr>
            </a:p>
            <a:p>
              <a:pPr algn="ctr" hangingPunct="0"/>
              <a:endParaRPr lang="en-US" altLang="x-none" sz="1000" b="1" dirty="0" err="1">
                <a:solidFill>
                  <a:schemeClr val="bg1"/>
                </a:solidFill>
                <a:sym typeface="+mn-ea"/>
              </a:endParaRPr>
            </a:p>
            <a:p>
              <a:pPr algn="ctr" hangingPunct="0"/>
              <a:r>
                <a:rPr lang="en-US" sz="1000" b="1">
                  <a:solidFill>
                    <a:schemeClr val="bg1"/>
                  </a:solidFill>
                </a:rPr>
                <a:t>3,000 BC</a:t>
              </a:r>
              <a:endParaRPr 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13" name="King David Text"/>
            <p:cNvSpPr txBox="1"/>
            <p:nvPr/>
          </p:nvSpPr>
          <p:spPr>
            <a:xfrm>
              <a:off x="6618" y="4032"/>
              <a:ext cx="1332" cy="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King David</a:t>
              </a:r>
              <a:endParaRPr lang="en-US" sz="1000" b="1">
                <a:solidFill>
                  <a:schemeClr val="bg1"/>
                </a:solidFill>
              </a:endParaRPr>
            </a:p>
            <a:p>
              <a:pPr algn="ctr"/>
              <a:endParaRPr lang="en-US" sz="1000" b="1">
                <a:solidFill>
                  <a:schemeClr val="bg1"/>
                </a:solidFill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1,000 BC</a:t>
              </a:r>
              <a:endParaRPr 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3076" name="Timeline"/>
            <p:cNvSpPr/>
            <p:nvPr/>
          </p:nvSpPr>
          <p:spPr>
            <a:xfrm>
              <a:off x="1553" y="4394"/>
              <a:ext cx="11520" cy="72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hangingPunct="0"/>
              <a:endParaRPr lang="en-US" altLang="zh-CN">
                <a:latin typeface="Arial" panose="020B0604020202020204" pitchFamily="34" charset="0"/>
              </a:endParaRPr>
            </a:p>
          </p:txBody>
        </p:sp>
        <p:grpSp>
          <p:nvGrpSpPr>
            <p:cNvPr id="3078" name="Noah &amp; Abraham"/>
            <p:cNvGrpSpPr/>
            <p:nvPr/>
          </p:nvGrpSpPr>
          <p:grpSpPr>
            <a:xfrm>
              <a:off x="3358" y="4323"/>
              <a:ext cx="2140" cy="215"/>
              <a:chOff x="1325" y="1729"/>
              <a:chExt cx="856" cy="86"/>
            </a:xfrm>
          </p:grpSpPr>
          <p:sp>
            <p:nvSpPr>
              <p:cNvPr id="19" name="Diamond 3078"/>
              <p:cNvSpPr/>
              <p:nvPr/>
            </p:nvSpPr>
            <p:spPr>
              <a:xfrm>
                <a:off x="1325" y="1729"/>
                <a:ext cx="86" cy="86"/>
              </a:xfrm>
              <a:prstGeom prst="diamond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t"/>
              <a:p>
                <a:pPr hangingPunct="0"/>
                <a:endParaRPr lang="en-US" altLang="zh-CN">
                  <a:latin typeface="Arial" panose="020B0604020202020204" pitchFamily="34" charset="0"/>
                </a:endParaRPr>
              </a:p>
            </p:txBody>
          </p:sp>
          <p:sp>
            <p:nvSpPr>
              <p:cNvPr id="3079" name="Diamond 3079"/>
              <p:cNvSpPr/>
              <p:nvPr/>
            </p:nvSpPr>
            <p:spPr>
              <a:xfrm>
                <a:off x="2095" y="1729"/>
                <a:ext cx="86" cy="86"/>
              </a:xfrm>
              <a:prstGeom prst="diamond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t"/>
              <a:p>
                <a:pPr hangingPunct="0"/>
                <a:endParaRPr lang="en-US" altLang="zh-CN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84" name="Today - 2000AD"/>
            <p:cNvSpPr/>
            <p:nvPr/>
          </p:nvSpPr>
          <p:spPr>
            <a:xfrm>
              <a:off x="12960" y="4323"/>
              <a:ext cx="216" cy="216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99000" tIns="62820" rIns="99000" bIns="54000" anchor="ctr"/>
            <a:p>
              <a:pPr algn="ctr" hangingPunct="0"/>
              <a:r>
                <a:rPr lang="en-US" altLang="x-none" sz="1000" b="1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Today</a:t>
              </a:r>
              <a:endParaRPr lang="en-US" altLang="x-none" sz="1000" b="1" dirty="0" err="1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algn="ctr" hangingPunct="0"/>
              <a:endParaRPr lang="en-US" altLang="x-none" sz="1000" b="1" dirty="0" err="1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algn="ctr" hangingPunct="0"/>
              <a:r>
                <a:rPr lang="en-US" altLang="x-none" sz="1000" b="1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2,000 AD</a:t>
              </a:r>
              <a:endParaRPr lang="en-US" altLang="x-none" sz="1000" b="1" dirty="0" err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5" name="Adam - 4000BC"/>
            <p:cNvSpPr/>
            <p:nvPr/>
          </p:nvSpPr>
          <p:spPr>
            <a:xfrm>
              <a:off x="1440" y="4323"/>
              <a:ext cx="216" cy="216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99000" tIns="62820" rIns="99000" bIns="54000" anchor="ctr"/>
            <a:p>
              <a:pPr algn="ctr" hangingPunct="0"/>
              <a:r>
                <a:rPr lang="en-US" altLang="x-none" sz="1000" b="1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Adam</a:t>
              </a:r>
              <a:endParaRPr lang="en-US" altLang="x-none" sz="1000" b="1" dirty="0" err="1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algn="ctr" hangingPunct="0"/>
              <a:endParaRPr lang="en-US" altLang="x-none" sz="1000" b="1" dirty="0" err="1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algn="ctr" hangingPunct="0"/>
              <a:r>
                <a:rPr lang="en-US" altLang="x-none" sz="1000" b="1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4,000 BC</a:t>
              </a:r>
              <a:endParaRPr lang="en-US" altLang="x-none" sz="1000" b="1" dirty="0" err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*David - 1000BC"/>
            <p:cNvSpPr/>
            <p:nvPr/>
          </p:nvSpPr>
          <p:spPr>
            <a:xfrm>
              <a:off x="7200" y="4320"/>
              <a:ext cx="216" cy="216"/>
            </a:xfrm>
            <a:prstGeom prst="diamon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grpSp>
          <p:nvGrpSpPr>
            <p:cNvPr id="27" name="Christ &amp; Crusades"/>
            <p:cNvGrpSpPr/>
            <p:nvPr/>
          </p:nvGrpSpPr>
          <p:grpSpPr>
            <a:xfrm>
              <a:off x="9131" y="4320"/>
              <a:ext cx="2131" cy="216"/>
              <a:chOff x="9131" y="4320"/>
              <a:chExt cx="2131" cy="216"/>
            </a:xfrm>
          </p:grpSpPr>
          <p:sp>
            <p:nvSpPr>
              <p:cNvPr id="3082" name="Diamond 3082"/>
              <p:cNvSpPr/>
              <p:nvPr/>
            </p:nvSpPr>
            <p:spPr>
              <a:xfrm>
                <a:off x="11046" y="4320"/>
                <a:ext cx="216" cy="216"/>
              </a:xfrm>
              <a:prstGeom prst="diamond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t"/>
              <a:p>
                <a:pPr hangingPunct="0"/>
                <a:endParaRPr lang="en-US" altLang="zh-CN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Diamond 3090"/>
              <p:cNvSpPr/>
              <p:nvPr/>
            </p:nvSpPr>
            <p:spPr>
              <a:xfrm>
                <a:off x="9131" y="4320"/>
                <a:ext cx="216" cy="216"/>
              </a:xfrm>
              <a:prstGeom prst="diamond">
                <a:avLst/>
              </a:prstGeom>
              <a:solidFill>
                <a:srgbClr val="FF3333"/>
              </a:solidFill>
              <a:ln w="1836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9000" tIns="64584" rIns="99000" bIns="54000" anchor="ctr"/>
              <a:p>
                <a:pPr algn="ctr" hangingPunct="0"/>
                <a:endParaRPr lang="en-US" altLang="x-none" sz="1200" b="1" dirty="0" err="1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*Christ - 0"/>
            <p:cNvSpPr txBox="1"/>
            <p:nvPr/>
          </p:nvSpPr>
          <p:spPr>
            <a:xfrm>
              <a:off x="8490" y="4022"/>
              <a:ext cx="1488" cy="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Jesus Christ</a:t>
              </a:r>
              <a:endParaRPr lang="en-US" sz="1000" b="1">
                <a:solidFill>
                  <a:schemeClr val="bg1"/>
                </a:solidFill>
              </a:endParaRPr>
            </a:p>
            <a:p>
              <a:pPr algn="ctr"/>
              <a:endParaRPr lang="en-US" sz="1000" b="1">
                <a:solidFill>
                  <a:schemeClr val="bg1"/>
                </a:solidFill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0 BC</a:t>
              </a:r>
              <a:endParaRPr 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35" name="*Crusades - 1000AD"/>
            <p:cNvSpPr txBox="1"/>
            <p:nvPr/>
          </p:nvSpPr>
          <p:spPr>
            <a:xfrm>
              <a:off x="10557" y="4022"/>
              <a:ext cx="1198" cy="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Crusades</a:t>
              </a:r>
              <a:endParaRPr lang="en-US" sz="1000" b="1">
                <a:solidFill>
                  <a:schemeClr val="bg1"/>
                </a:solidFill>
              </a:endParaRPr>
            </a:p>
            <a:p>
              <a:pPr algn="ctr"/>
              <a:endParaRPr lang="en-US" sz="1000" b="1">
                <a:solidFill>
                  <a:schemeClr val="bg1"/>
                </a:solidFill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1,000 AD</a:t>
              </a:r>
              <a:endParaRPr lang="en-US" sz="1000" b="1">
                <a:solidFill>
                  <a:schemeClr val="bg1"/>
                </a:solidFill>
              </a:endParaRPr>
            </a:p>
          </p:txBody>
        </p:sp>
        <p:grpSp>
          <p:nvGrpSpPr>
            <p:cNvPr id="36" name="Subdivisions"/>
            <p:cNvGrpSpPr/>
            <p:nvPr/>
          </p:nvGrpSpPr>
          <p:grpSpPr>
            <a:xfrm>
              <a:off x="2452" y="4353"/>
              <a:ext cx="9718" cy="158"/>
              <a:chOff x="2452" y="4353"/>
              <a:chExt cx="9718" cy="158"/>
            </a:xfrm>
          </p:grpSpPr>
          <p:sp>
            <p:nvSpPr>
              <p:cNvPr id="37" name="Isosceles Triangle 36"/>
              <p:cNvSpPr/>
              <p:nvPr/>
            </p:nvSpPr>
            <p:spPr>
              <a:xfrm>
                <a:off x="2452" y="4369"/>
                <a:ext cx="142" cy="14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4346" y="4359"/>
                <a:ext cx="142" cy="14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>
                <a:off x="6282" y="4356"/>
                <a:ext cx="142" cy="14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>
                <a:off x="8198" y="4366"/>
                <a:ext cx="142" cy="14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10092" y="4356"/>
                <a:ext cx="142" cy="14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12028" y="4353"/>
                <a:ext cx="142" cy="14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sp>
          <p:nvSpPr>
            <p:cNvPr id="43" name="*Enoch - 3500BC"/>
            <p:cNvSpPr txBox="1"/>
            <p:nvPr/>
          </p:nvSpPr>
          <p:spPr>
            <a:xfrm>
              <a:off x="1699" y="4701"/>
              <a:ext cx="1615" cy="59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hangingPunct="0"/>
              <a:r>
                <a:rPr lang="en-US" altLang="x-none" sz="1000" b="1" dirty="0" err="1">
                  <a:solidFill>
                    <a:srgbClr val="FFFFFF"/>
                  </a:solidFill>
                  <a:sym typeface="+mn-ea"/>
                </a:rPr>
                <a:t>Enoch</a:t>
              </a:r>
              <a:endParaRPr lang="en-US" altLang="x-none" sz="1000" b="1" dirty="0" err="1">
                <a:solidFill>
                  <a:srgbClr val="FFFFFF"/>
                </a:solidFill>
                <a:sym typeface="+mn-ea"/>
              </a:endParaRPr>
            </a:p>
            <a:p>
              <a:pPr algn="ctr" hangingPunct="0"/>
              <a:r>
                <a:rPr lang="en-US" altLang="x-none" sz="1000" b="1" dirty="0" err="1">
                  <a:solidFill>
                    <a:srgbClr val="FFFFFF"/>
                  </a:solidFill>
                  <a:sym typeface="+mn-ea"/>
                </a:rPr>
                <a:t>3,500 BC</a:t>
              </a:r>
              <a:endParaRPr lang="en-US" sz="1000"/>
            </a:p>
          </p:txBody>
        </p:sp>
        <p:sp>
          <p:nvSpPr>
            <p:cNvPr id="44" name="*Flood - 2500BC"/>
            <p:cNvSpPr txBox="1"/>
            <p:nvPr/>
          </p:nvSpPr>
          <p:spPr>
            <a:xfrm>
              <a:off x="3592" y="4691"/>
              <a:ext cx="1615" cy="59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hangingPunct="0"/>
              <a:r>
                <a:rPr lang="en-US" altLang="x-none" sz="1000" b="1" dirty="0" err="1">
                  <a:solidFill>
                    <a:srgbClr val="FFFFFF"/>
                  </a:solidFill>
                  <a:sym typeface="+mn-ea"/>
                </a:rPr>
                <a:t>Flood</a:t>
              </a:r>
              <a:endParaRPr lang="en-US" altLang="x-none" sz="1000" b="1" dirty="0" err="1">
                <a:solidFill>
                  <a:srgbClr val="FFFFFF"/>
                </a:solidFill>
                <a:sym typeface="+mn-ea"/>
              </a:endParaRPr>
            </a:p>
            <a:p>
              <a:pPr algn="ctr" hangingPunct="0"/>
              <a:r>
                <a:rPr lang="en-US" altLang="x-none" sz="1000" b="1" dirty="0" err="1">
                  <a:solidFill>
                    <a:srgbClr val="FFFFFF"/>
                  </a:solidFill>
                  <a:sym typeface="+mn-ea"/>
                </a:rPr>
                <a:t>2,500 BC</a:t>
              </a:r>
              <a:endParaRPr lang="en-US" sz="1000"/>
            </a:p>
          </p:txBody>
        </p:sp>
        <p:sp>
          <p:nvSpPr>
            <p:cNvPr id="45" name="*Moses - 1500BC"/>
            <p:cNvSpPr txBox="1"/>
            <p:nvPr/>
          </p:nvSpPr>
          <p:spPr>
            <a:xfrm>
              <a:off x="5542" y="4681"/>
              <a:ext cx="1615" cy="59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hangingPunct="0"/>
              <a:r>
                <a:rPr lang="en-US" altLang="x-none" sz="1000" b="1" dirty="0" err="1">
                  <a:solidFill>
                    <a:srgbClr val="FFFFFF"/>
                  </a:solidFill>
                  <a:sym typeface="+mn-ea"/>
                </a:rPr>
                <a:t>Moses</a:t>
              </a:r>
              <a:endParaRPr lang="en-US" altLang="x-none" sz="1000" b="1" dirty="0" err="1">
                <a:solidFill>
                  <a:srgbClr val="FFFFFF"/>
                </a:solidFill>
                <a:sym typeface="+mn-ea"/>
              </a:endParaRPr>
            </a:p>
            <a:p>
              <a:pPr algn="ctr" hangingPunct="0"/>
              <a:r>
                <a:rPr lang="en-US" altLang="x-none" sz="1000" b="1" dirty="0" err="1">
                  <a:solidFill>
                    <a:srgbClr val="FFFFFF"/>
                  </a:solidFill>
                  <a:sym typeface="+mn-ea"/>
                </a:rPr>
                <a:t>1,500 BC</a:t>
              </a:r>
              <a:endParaRPr lang="en-US" sz="1000"/>
            </a:p>
          </p:txBody>
        </p:sp>
        <p:sp>
          <p:nvSpPr>
            <p:cNvPr id="46" name="*Hagai Sophia - 500AD"/>
            <p:cNvSpPr txBox="1"/>
            <p:nvPr/>
          </p:nvSpPr>
          <p:spPr>
            <a:xfrm>
              <a:off x="9359" y="4661"/>
              <a:ext cx="1615" cy="59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hangingPunct="0"/>
              <a:r>
                <a:rPr lang="en-US" altLang="x-none" sz="1000" b="1" dirty="0" err="1">
                  <a:solidFill>
                    <a:srgbClr val="FFFFFF"/>
                  </a:solidFill>
                  <a:sym typeface="+mn-ea"/>
                </a:rPr>
                <a:t>Hagai Sophia</a:t>
              </a:r>
              <a:endParaRPr lang="en-US" altLang="x-none" sz="1000" b="1" dirty="0" err="1">
                <a:solidFill>
                  <a:srgbClr val="FFFFFF"/>
                </a:solidFill>
                <a:sym typeface="+mn-ea"/>
              </a:endParaRPr>
            </a:p>
            <a:p>
              <a:pPr algn="ctr" hangingPunct="0"/>
              <a:r>
                <a:rPr lang="en-US" altLang="x-none" sz="1000" b="1" dirty="0" err="1">
                  <a:solidFill>
                    <a:srgbClr val="FFFFFF"/>
                  </a:solidFill>
                  <a:sym typeface="+mn-ea"/>
                </a:rPr>
                <a:t>500 AD</a:t>
              </a:r>
              <a:endParaRPr lang="en-US" sz="1000"/>
            </a:p>
          </p:txBody>
        </p:sp>
        <p:sp>
          <p:nvSpPr>
            <p:cNvPr id="47" name="Text Box 46"/>
            <p:cNvSpPr txBox="1"/>
            <p:nvPr/>
          </p:nvSpPr>
          <p:spPr>
            <a:xfrm>
              <a:off x="11283" y="4651"/>
              <a:ext cx="1615" cy="59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hangingPunct="0"/>
              <a:r>
                <a:rPr lang="en-US" altLang="x-none" sz="1000" b="1" dirty="0" err="1">
                  <a:solidFill>
                    <a:srgbClr val="FFFFFF"/>
                  </a:solidFill>
                  <a:sym typeface="+mn-ea"/>
                </a:rPr>
                <a:t>Reformation</a:t>
              </a:r>
              <a:endParaRPr lang="en-US" altLang="x-none" sz="1000" b="1" dirty="0" err="1">
                <a:solidFill>
                  <a:srgbClr val="FFFFFF"/>
                </a:solidFill>
                <a:sym typeface="+mn-ea"/>
              </a:endParaRPr>
            </a:p>
            <a:p>
              <a:pPr algn="ctr" hangingPunct="0"/>
              <a:r>
                <a:rPr lang="en-US" altLang="x-none" sz="1000" b="1" dirty="0" err="1">
                  <a:solidFill>
                    <a:srgbClr val="FFFFFF"/>
                  </a:solidFill>
                  <a:sym typeface="+mn-ea"/>
                </a:rPr>
                <a:t>1,500 AD</a:t>
              </a:r>
              <a:endParaRPr lang="en-US" sz="1000"/>
            </a:p>
          </p:txBody>
        </p:sp>
      </p:grpSp>
      <p:sp>
        <p:nvSpPr>
          <p:cNvPr id="6" name="Text Box 5"/>
          <p:cNvSpPr txBox="1"/>
          <p:nvPr/>
        </p:nvSpPr>
        <p:spPr>
          <a:xfrm>
            <a:off x="125095" y="971550"/>
            <a:ext cx="3856355" cy="3402330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algn="ctr"/>
            <a:r>
              <a:rPr 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Biblical Accuracy</a:t>
            </a:r>
            <a:endParaRPr lang="en-US" sz="3200" i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240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Bible describes real people in real places doing real things</a:t>
            </a:r>
            <a:endParaRPr lang="en-US" sz="240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Font typeface="Arial" panose="020B0604020202020204" pitchFamily="34" charset="0"/>
            </a:pPr>
            <a:r>
              <a:rPr lang="en-US" sz="240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71000"/>
                    </a:srgbClr>
                  </a:outerShdw>
                </a:effectLst>
                <a:latin typeface="Times New Roman" panose="02020603050405020304" pitchFamily="16" charset="0"/>
              </a:rPr>
              <a:t>BiblicalArcheology.org</a:t>
            </a:r>
            <a:endParaRPr lang="en-US" sz="240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71000"/>
                  </a:srgbClr>
                </a:outerShdw>
              </a:effectLst>
              <a:latin typeface="Times New Roman" panose="02020603050405020304" pitchFamily="16" charset="0"/>
            </a:endParaRPr>
          </a:p>
          <a:p>
            <a:pPr algn="ctr">
              <a:buFont typeface="Arial" panose="020B0604020202020204" pitchFamily="34" charset="0"/>
            </a:pPr>
            <a:r>
              <a:rPr lang="en-US" sz="240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71000"/>
                    </a:srgbClr>
                  </a:outerShdw>
                </a:effectLst>
                <a:latin typeface="Times New Roman" panose="02020603050405020304" pitchFamily="16" charset="0"/>
              </a:rPr>
              <a:t>Bible And Spade</a:t>
            </a:r>
            <a:endParaRPr lang="en-US" sz="240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71000"/>
                  </a:srgbClr>
                </a:outerShdw>
              </a:effectLst>
              <a:latin typeface="Times New Roman" panose="02020603050405020304" pitchFamily="16" charset="0"/>
            </a:endParaRPr>
          </a:p>
          <a:p>
            <a:pPr algn="ctr">
              <a:buFont typeface="Arial" panose="020B0604020202020204" pitchFamily="34" charset="0"/>
            </a:pPr>
            <a:r>
              <a:rPr lang="en-US" sz="240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71000"/>
                    </a:srgbClr>
                  </a:outerShdw>
                </a:effectLst>
                <a:latin typeface="Times New Roman" panose="02020603050405020304" pitchFamily="16" charset="0"/>
              </a:rPr>
              <a:t>Not Ron Wyatt, Bob Cornuke</a:t>
            </a:r>
            <a:endParaRPr lang="en-US" sz="240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71000"/>
                  </a:srgbClr>
                </a:outerShdw>
              </a:effectLst>
              <a:latin typeface="Times New Roman" panose="02020603050405020304" pitchFamily="16" charset="0"/>
            </a:endParaRPr>
          </a:p>
          <a:p>
            <a:endParaRPr lang="en-US" sz="160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7" name="Sodom"/>
          <p:cNvGrpSpPr/>
          <p:nvPr/>
        </p:nvGrpSpPr>
        <p:grpSpPr>
          <a:xfrm>
            <a:off x="4158298" y="914400"/>
            <a:ext cx="4572000" cy="3455670"/>
            <a:chOff x="6480" y="1440"/>
            <a:chExt cx="7200" cy="544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Sodom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6480" y="1440"/>
              <a:ext cx="7200" cy="5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Text Box 15"/>
            <p:cNvSpPr txBox="1"/>
            <p:nvPr/>
          </p:nvSpPr>
          <p:spPr>
            <a:xfrm>
              <a:off x="7212" y="6198"/>
              <a:ext cx="5737" cy="6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sz="2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2B2000"/>
                    </a:outerShdw>
                  </a:effectLst>
                  <a:latin typeface="Palatino Linotype" panose="02040502050505030304" charset="0"/>
                </a:rPr>
                <a:t>Sodom Gate - Gen 19</a:t>
              </a:r>
              <a:endParaRPr lang="en-US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2B2000"/>
                  </a:outerShdw>
                </a:effectLst>
                <a:latin typeface="Palatino Linotype" panose="02040502050505030304" charset="0"/>
              </a:endParaRPr>
            </a:p>
          </p:txBody>
        </p:sp>
      </p:grpSp>
      <p:pic>
        <p:nvPicPr>
          <p:cNvPr id="2" name="SodomStones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04970" y="979170"/>
            <a:ext cx="4525645" cy="33940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*Sodom"/>
          <p:cNvSpPr/>
          <p:nvPr/>
        </p:nvSpPr>
        <p:spPr>
          <a:xfrm>
            <a:off x="3028950" y="4183380"/>
            <a:ext cx="180340" cy="483870"/>
          </a:xfrm>
          <a:prstGeom prst="flowChartMerge">
            <a:avLst/>
          </a:prstGeom>
          <a:gradFill flip="none" rotWithShape="1"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28575" cmpd="thickThin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tlCol="0" anchor="b" anchorCtr="0">
            <a:noAutofit/>
          </a:bodyPr>
          <a:p>
            <a:pPr algn="l"/>
            <a:endParaRPr lang="en-US" sz="1200" b="1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0"/>
              </a:gradFill>
            </a:endParaRPr>
          </a:p>
        </p:txBody>
      </p:sp>
      <p:grpSp>
        <p:nvGrpSpPr>
          <p:cNvPr id="15" name="Merneptah Stele"/>
          <p:cNvGrpSpPr/>
          <p:nvPr/>
        </p:nvGrpSpPr>
        <p:grpSpPr>
          <a:xfrm>
            <a:off x="4923155" y="914400"/>
            <a:ext cx="3056890" cy="3552886"/>
            <a:chOff x="7477" y="1440"/>
            <a:chExt cx="5078" cy="5764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3" y="1440"/>
              <a:ext cx="3606" cy="56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4" name="Text Box 13"/>
            <p:cNvSpPr txBox="1"/>
            <p:nvPr/>
          </p:nvSpPr>
          <p:spPr>
            <a:xfrm>
              <a:off x="7477" y="6499"/>
              <a:ext cx="5078" cy="7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sz="2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2B2000"/>
                    </a:outerShdw>
                  </a:effectLst>
                  <a:latin typeface="Palatino Linotype" panose="02040502050505030304" charset="0"/>
                </a:rPr>
                <a:t>Merneptah Stele</a:t>
              </a:r>
              <a:endParaRPr lang="en-US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2B2000"/>
                  </a:outerShdw>
                </a:effectLst>
                <a:latin typeface="Palatino Linotype" panose="02040502050505030304" charset="0"/>
              </a:endParaRPr>
            </a:p>
          </p:txBody>
        </p:sp>
      </p:grpSp>
      <p:sp>
        <p:nvSpPr>
          <p:cNvPr id="51" name="*Merneptah"/>
          <p:cNvSpPr/>
          <p:nvPr/>
        </p:nvSpPr>
        <p:spPr>
          <a:xfrm>
            <a:off x="4079875" y="4173220"/>
            <a:ext cx="180340" cy="483870"/>
          </a:xfrm>
          <a:prstGeom prst="flowChartMerge">
            <a:avLst/>
          </a:prstGeom>
          <a:gradFill flip="none" rotWithShape="1"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28575" cmpd="thickThin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tlCol="0" anchor="b" anchorCtr="0">
            <a:noAutofit/>
          </a:bodyPr>
          <a:p>
            <a:pPr algn="l"/>
            <a:endParaRPr lang="en-US" sz="1200" b="1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0"/>
              </a:gradFill>
            </a:endParaRPr>
          </a:p>
        </p:txBody>
      </p:sp>
      <p:grpSp>
        <p:nvGrpSpPr>
          <p:cNvPr id="11" name="TelDan"/>
          <p:cNvGrpSpPr/>
          <p:nvPr/>
        </p:nvGrpSpPr>
        <p:grpSpPr>
          <a:xfrm>
            <a:off x="4741545" y="914400"/>
            <a:ext cx="3406140" cy="3296074"/>
            <a:chOff x="7389" y="1440"/>
            <a:chExt cx="5700" cy="5596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0" y="1440"/>
              <a:ext cx="5699" cy="55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Text Box 9"/>
            <p:cNvSpPr txBox="1"/>
            <p:nvPr/>
          </p:nvSpPr>
          <p:spPr>
            <a:xfrm>
              <a:off x="7389" y="6299"/>
              <a:ext cx="5699" cy="7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sz="2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2B2000"/>
                    </a:outerShdw>
                  </a:effectLst>
                  <a:latin typeface="Palatino Linotype" panose="02040502050505030304" charset="0"/>
                </a:rPr>
                <a:t>Tel Dan Inscription</a:t>
              </a:r>
              <a:endParaRPr lang="en-US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2B2000"/>
                  </a:outerShdw>
                </a:effectLst>
                <a:latin typeface="Palatino Linotype" panose="02040502050505030304" charset="0"/>
              </a:endParaRPr>
            </a:p>
          </p:txBody>
        </p:sp>
      </p:grpSp>
      <p:sp>
        <p:nvSpPr>
          <p:cNvPr id="50" name="*TelDan"/>
          <p:cNvSpPr/>
          <p:nvPr/>
        </p:nvSpPr>
        <p:spPr>
          <a:xfrm>
            <a:off x="4706620" y="4164330"/>
            <a:ext cx="180340" cy="483870"/>
          </a:xfrm>
          <a:prstGeom prst="flowChartMerge">
            <a:avLst/>
          </a:prstGeom>
          <a:gradFill flip="none" rotWithShape="1"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28575" cmpd="thickThin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tlCol="0" anchor="b" anchorCtr="0">
            <a:noAutofit/>
          </a:bodyPr>
          <a:p>
            <a:pPr algn="l"/>
            <a:endParaRPr lang="en-US" sz="1200" b="1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0"/>
              </a:gradFill>
            </a:endParaRPr>
          </a:p>
        </p:txBody>
      </p:sp>
      <p:grpSp>
        <p:nvGrpSpPr>
          <p:cNvPr id="25" name="Lachish"/>
          <p:cNvGrpSpPr/>
          <p:nvPr/>
        </p:nvGrpSpPr>
        <p:grpSpPr>
          <a:xfrm>
            <a:off x="4072573" y="1225550"/>
            <a:ext cx="4743450" cy="2396490"/>
            <a:chOff x="6410" y="2350"/>
            <a:chExt cx="7470" cy="377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10" y="2350"/>
              <a:ext cx="7470" cy="37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Siege of Lachish"/>
            <p:cNvSpPr txBox="1"/>
            <p:nvPr/>
          </p:nvSpPr>
          <p:spPr>
            <a:xfrm>
              <a:off x="6836" y="5232"/>
              <a:ext cx="6625" cy="774"/>
            </a:xfrm>
            <a:prstGeom prst="rect">
              <a:avLst/>
            </a:prstGeom>
            <a:noFill/>
          </p:spPr>
          <p:txBody>
            <a:bodyPr wrap="none" rtlCol="0" anchor="t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sz="280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2B2000"/>
                    </a:outerShdw>
                  </a:effectLst>
                  <a:latin typeface="Palatino Linotype" panose="02040502050505030304" charset="0"/>
                  <a:sym typeface="+mn-ea"/>
                </a:rPr>
                <a:t>Siege of Lachish - Is 36-37</a:t>
              </a:r>
              <a:endParaRPr lang="en-US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2B2000"/>
                  </a:outerShdw>
                </a:effectLst>
                <a:latin typeface="Palatino Linotype" panose="02040502050505030304" charset="0"/>
                <a:sym typeface="+mn-ea"/>
              </a:endParaRPr>
            </a:p>
          </p:txBody>
        </p:sp>
      </p:grpSp>
      <p:grpSp>
        <p:nvGrpSpPr>
          <p:cNvPr id="21" name="TaylorPrism"/>
          <p:cNvGrpSpPr/>
          <p:nvPr/>
        </p:nvGrpSpPr>
        <p:grpSpPr>
          <a:xfrm>
            <a:off x="5271770" y="692150"/>
            <a:ext cx="2345055" cy="3545641"/>
            <a:chOff x="7988" y="1440"/>
            <a:chExt cx="4504" cy="6616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27" y="1440"/>
              <a:ext cx="3025" cy="63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Text Box 19"/>
            <p:cNvSpPr txBox="1"/>
            <p:nvPr/>
          </p:nvSpPr>
          <p:spPr>
            <a:xfrm>
              <a:off x="7988" y="7139"/>
              <a:ext cx="4504" cy="9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sz="280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2B2000"/>
                    </a:outerShdw>
                  </a:effectLst>
                  <a:latin typeface="Palatino Linotype" panose="02040502050505030304" charset="0"/>
                  <a:sym typeface="+mn-ea"/>
                </a:rPr>
                <a:t>Sennacherib Prism</a:t>
              </a:r>
              <a:endParaRPr lang="en-US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2B2000"/>
                  </a:outerShdw>
                </a:effectLst>
                <a:latin typeface="Palatino Linotype" panose="02040502050505030304" charset="0"/>
                <a:sym typeface="+mn-ea"/>
              </a:endParaRPr>
            </a:p>
          </p:txBody>
        </p:sp>
      </p:grpSp>
      <p:sp>
        <p:nvSpPr>
          <p:cNvPr id="52" name="*Lachish"/>
          <p:cNvSpPr/>
          <p:nvPr/>
        </p:nvSpPr>
        <p:spPr>
          <a:xfrm>
            <a:off x="4830445" y="4164330"/>
            <a:ext cx="180340" cy="483870"/>
          </a:xfrm>
          <a:prstGeom prst="flowChartMerge">
            <a:avLst/>
          </a:prstGeom>
          <a:gradFill flip="none" rotWithShape="1"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28575" cmpd="thickThin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tlCol="0" anchor="b" anchorCtr="0">
            <a:noAutofit/>
          </a:bodyPr>
          <a:p>
            <a:pPr algn="l"/>
            <a:endParaRPr lang="en-US" sz="1200" b="1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0"/>
              </a:gradFill>
            </a:endParaRPr>
          </a:p>
        </p:txBody>
      </p:sp>
      <p:pic>
        <p:nvPicPr>
          <p:cNvPr id="28" name="TempleMoun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5420" y="1076960"/>
            <a:ext cx="4897755" cy="3225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WesternWall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1310" y="932180"/>
            <a:ext cx="4697730" cy="3757930"/>
          </a:xfrm>
          <a:prstGeom prst="rect">
            <a:avLst/>
          </a:prstGeom>
          <a:ln w="15875">
            <a:solidFill>
              <a:srgbClr val="511B1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TempleStones"/>
          <p:cNvGrpSpPr/>
          <p:nvPr/>
        </p:nvGrpSpPr>
        <p:grpSpPr>
          <a:xfrm>
            <a:off x="4116070" y="932180"/>
            <a:ext cx="4655820" cy="3492500"/>
            <a:chOff x="6482" y="2168"/>
            <a:chExt cx="7332" cy="5500"/>
          </a:xfrm>
        </p:grpSpPr>
        <p:pic>
          <p:nvPicPr>
            <p:cNvPr id="26" name="TempleStones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82" y="2168"/>
              <a:ext cx="7333" cy="55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 Box 29"/>
            <p:cNvSpPr txBox="1"/>
            <p:nvPr/>
          </p:nvSpPr>
          <p:spPr>
            <a:xfrm>
              <a:off x="8541" y="6841"/>
              <a:ext cx="3216" cy="774"/>
            </a:xfrm>
            <a:prstGeom prst="rect">
              <a:avLst/>
            </a:prstGeom>
            <a:noFill/>
          </p:spPr>
          <p:txBody>
            <a:bodyPr wrap="none" rtlCol="0" anchor="t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sz="280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2B2000"/>
                    </a:outerShdw>
                  </a:effectLst>
                  <a:latin typeface="Palatino Linotype" panose="02040502050505030304" charset="0"/>
                  <a:sym typeface="+mn-ea"/>
                </a:rPr>
                <a:t>Mark 13:1-2</a:t>
              </a:r>
              <a:endParaRPr lang="en-US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2B2000"/>
                  </a:outerShdw>
                </a:effectLst>
                <a:latin typeface="Palatino Linotype" panose="02040502050505030304" charset="0"/>
                <a:sym typeface="+mn-ea"/>
              </a:endParaRPr>
            </a:p>
          </p:txBody>
        </p:sp>
      </p:grpSp>
      <p:sp>
        <p:nvSpPr>
          <p:cNvPr id="53" name="*TempleMount"/>
          <p:cNvSpPr/>
          <p:nvPr/>
        </p:nvSpPr>
        <p:spPr>
          <a:xfrm>
            <a:off x="6093460" y="4203065"/>
            <a:ext cx="180340" cy="483870"/>
          </a:xfrm>
          <a:prstGeom prst="flowChartMerge">
            <a:avLst/>
          </a:prstGeom>
          <a:gradFill flip="none" rotWithShape="1"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28575" cmpd="thickThin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tlCol="0" anchor="b" anchorCtr="0">
            <a:noAutofit/>
          </a:bodyPr>
          <a:p>
            <a:pPr algn="l"/>
            <a:endParaRPr lang="en-US" sz="1200" b="1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59" name="Museums"/>
          <p:cNvSpPr txBox="1"/>
          <p:nvPr/>
        </p:nvSpPr>
        <p:spPr>
          <a:xfrm>
            <a:off x="4083685" y="1049655"/>
            <a:ext cx="5033010" cy="3408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charset="0"/>
              </a:rPr>
              <a:t>Museums</a:t>
            </a:r>
            <a:endParaRPr lang="en-US" sz="32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alatino Linotype" panose="02040502050505030304" charset="0"/>
            </a:endParaRPr>
          </a:p>
          <a:p>
            <a:endParaRPr lang="en-US" sz="2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alatino Linotype" panose="02040502050505030304" charset="0"/>
            </a:endParaRPr>
          </a:p>
          <a:p>
            <a:r>
              <a:rPr lang="en-US" sz="2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charset="0"/>
              </a:rPr>
              <a:t>Israel Museum - Jerusalem, Israel</a:t>
            </a:r>
            <a:endParaRPr lang="en-US" sz="2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alatino Linotype" panose="02040502050505030304" charset="0"/>
            </a:endParaRPr>
          </a:p>
          <a:p>
            <a:r>
              <a:rPr lang="en-US" sz="2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charset="0"/>
              </a:rPr>
              <a:t>Bible Lands Museum - Jerusalem, Israel</a:t>
            </a:r>
            <a:endParaRPr lang="en-US" sz="2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alatino Linotype" panose="02040502050505030304" charset="0"/>
            </a:endParaRPr>
          </a:p>
          <a:p>
            <a:r>
              <a:rPr lang="en-US" sz="2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charset="0"/>
              </a:rPr>
              <a:t>Hecht Museum - Haifa, Israel</a:t>
            </a:r>
            <a:endParaRPr lang="en-US" sz="2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alatino Linotype" panose="02040502050505030304" charset="0"/>
            </a:endParaRPr>
          </a:p>
          <a:p>
            <a:r>
              <a:rPr lang="en-US" sz="2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charset="0"/>
              </a:rPr>
              <a:t>Oriental Institute - Chicago, USA</a:t>
            </a:r>
            <a:endParaRPr lang="en-US" sz="2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alatino Linotype" panose="02040502050505030304" charset="0"/>
            </a:endParaRPr>
          </a:p>
          <a:p>
            <a:r>
              <a:rPr lang="en-US" sz="2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charset="0"/>
              </a:rPr>
              <a:t>British Museum - London, England</a:t>
            </a:r>
            <a:endParaRPr lang="en-US" sz="2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alatino Linotype" panose="02040502050505030304" charset="0"/>
            </a:endParaRPr>
          </a:p>
          <a:p>
            <a:r>
              <a:rPr lang="en-US" sz="2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charset="0"/>
              </a:rPr>
              <a:t>The Louvre, Paris - France</a:t>
            </a:r>
            <a:endParaRPr lang="en-US" sz="2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alatino Linotype" panose="02040502050505030304" charset="0"/>
            </a:endParaRPr>
          </a:p>
          <a:p>
            <a:r>
              <a:rPr lang="en-US" sz="2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charset="0"/>
              </a:rPr>
              <a:t>Cairo Museum - Cairo, Egypt</a:t>
            </a:r>
            <a:endParaRPr lang="en-US" sz="2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alatino Linotype" panose="02040502050505030304" charset="0"/>
            </a:endParaRPr>
          </a:p>
          <a:p>
            <a:endParaRPr lang="en-US" sz="2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alatino Linotype" panose="02040502050505030304" charset="0"/>
            </a:endParaRPr>
          </a:p>
          <a:p>
            <a:r>
              <a:rPr lang="en-US" sz="2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charset="0"/>
              </a:rPr>
              <a:t>Museum of Biblical Art - Dallas, TX</a:t>
            </a:r>
            <a:endParaRPr lang="en-US" sz="2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alatino Linotype" panose="02040502050505030304" charset="0"/>
            </a:endParaRPr>
          </a:p>
        </p:txBody>
      </p:sp>
      <p:graphicFrame>
        <p:nvGraphicFramePr>
          <p:cNvPr id="56" name="Archeological List"/>
          <p:cNvGraphicFramePr/>
          <p:nvPr>
            <p:ph sz="half" idx="2"/>
          </p:nvPr>
        </p:nvGraphicFramePr>
        <p:xfrm>
          <a:off x="4008120" y="818515"/>
          <a:ext cx="5121910" cy="1121283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3688715"/>
                <a:gridCol w="143319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Significant Biblical Artifacts (partial)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A58629"/>
                        </a:gs>
                        <a:gs pos="100000">
                          <a:srgbClr val="2B2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A58629"/>
                        </a:gs>
                        <a:gs pos="100000">
                          <a:srgbClr val="2B2000"/>
                        </a:gs>
                      </a:gsLst>
                      <a:lin ang="5400000" scaled="0"/>
                    </a:gra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Autobiography of Weni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c.2280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Sebek-khu Stele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c.1860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Statue of Idrimi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c.1500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Merneptah Stele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 1209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Bubastite Portal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 925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Mesha stele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c.850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Kurkh Monoliths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c.850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Black Obelisk of Shalmaneser III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c.825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Saba'a Stele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c.800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Tel Dan Stele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c.800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Nimrud Slab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c.800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Nimrud Tablet K.3751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c.733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Sargon II's Prism A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c.710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Siloam inscription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c.701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Lachish relief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c.700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LMLK seals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c.700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Azekah Inscription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c.700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Sennacherib's Annals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c.690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Esarhaddon's Treaty with Ba'al of Tyre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c.675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Ekron inscription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c.650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Cylinders of Nabonidus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c.550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Nebuchadnezzar Chronicle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c.500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Cylinder of Cyrus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c.530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Nabonidus Chronicle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 200 BC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Temple Warning inscription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c.23 BC – 70 AD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Trumpeting Place inscription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c.1st century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Arch of Titus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c.82 AD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8629"/>
                    </a:solidFill>
                  </a:tcPr>
                </a:tc>
              </a:tr>
            </a:tbl>
          </a:graphicData>
        </a:graphic>
      </p:graphicFrame>
      <p:grpSp>
        <p:nvGrpSpPr>
          <p:cNvPr id="49" name="Books"/>
          <p:cNvGrpSpPr/>
          <p:nvPr/>
        </p:nvGrpSpPr>
        <p:grpSpPr>
          <a:xfrm>
            <a:off x="3926936" y="1237615"/>
            <a:ext cx="5158237" cy="3136265"/>
            <a:chOff x="7170" y="2986"/>
            <a:chExt cx="6350" cy="3902"/>
          </a:xfrm>
          <a:effectLst>
            <a:outerShdw blurRad="50800" dist="114300" dir="2700000" algn="tl" rotWithShape="0">
              <a:prstClr val="black">
                <a:alpha val="70000"/>
              </a:prstClr>
            </a:outerShdw>
          </a:effectLst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70" y="2992"/>
              <a:ext cx="3112" cy="3896"/>
            </a:xfrm>
            <a:prstGeom prst="rect">
              <a:avLst/>
            </a:prstGeom>
            <a:ln>
              <a:solidFill>
                <a:srgbClr val="2B2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/>
            <a:srcRect l="10407" r="9821"/>
            <a:stretch>
              <a:fillRect/>
            </a:stretch>
          </p:blipFill>
          <p:spPr>
            <a:xfrm>
              <a:off x="10408" y="2986"/>
              <a:ext cx="3112" cy="3902"/>
            </a:xfrm>
            <a:prstGeom prst="rect">
              <a:avLst/>
            </a:prstGeom>
            <a:ln>
              <a:solidFill>
                <a:srgbClr val="2B2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4" name="Tomb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72890" y="927735"/>
            <a:ext cx="4967605" cy="3463290"/>
          </a:xfrm>
          <a:prstGeom prst="rect">
            <a:avLst/>
          </a:prstGeom>
          <a:ln w="15875">
            <a:solidFill>
              <a:srgbClr val="A58629"/>
            </a:solidFill>
          </a:ln>
          <a:effectLst>
            <a:outerShdw blurRad="50800" dist="127000" dir="2700000" algn="tl" rotWithShape="0">
              <a:prstClr val="black">
                <a:alpha val="64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62292 0.382832 " pathEditMode="relative" rAng="0" ptsTypes="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44931 0.362111 " pathEditMode="relative" rAng="0" ptsTypes="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65417 0.387025 " pathEditMode="relative" rAng="0" ptsTypes="">
                                      <p:cBhvr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70347 0.413912 " pathEditMode="relative" rAng="0" ptsTypes="">
                                      <p:cBhvr>
                                        <p:cTn id="1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70278 0.397139 " pathEditMode="relative" rAng="0" ptsTypes="">
                                      <p:cBhvr>
                                        <p:cTn id="1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27500 0.338185 " pathEditMode="relative" rAng="0" ptsTypes="">
                                      <p:cBhvr>
                                        <p:cTn id="1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uiExpand="1" build="allAtOnce"/>
      <p:bldP spid="48" grpId="0" animBg="1"/>
      <p:bldP spid="48" grpId="1" animBg="1"/>
      <p:bldP spid="48" grpId="2" animBg="1"/>
      <p:bldP spid="48" grpId="3" animBg="1"/>
      <p:bldP spid="50" grpId="0" bldLvl="0" animBg="1"/>
      <p:bldP spid="51" grpId="0" animBg="1"/>
      <p:bldP spid="52" grpId="0" animBg="1"/>
      <p:bldP spid="53" grpId="0" animBg="1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Palatino Linotype"/>
        <a:ea typeface="Microsoft YaHei"/>
        <a:cs typeface=""/>
      </a:majorFont>
      <a:minorFont>
        <a:latin typeface="Palatino Linotype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5142</Words>
  <Application>WPS Presentation</Application>
  <PresentationFormat/>
  <Paragraphs>350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Microsoft YaHei</vt:lpstr>
      <vt:lpstr>Palatino Linotype</vt:lpstr>
      <vt:lpstr>Arial Unicode MS</vt:lpstr>
      <vt:lpstr>Arial Black</vt:lpstr>
      <vt:lpstr>Harrington</vt:lpstr>
      <vt:lpstr>Papyrus</vt:lpstr>
      <vt:lpstr>Segoe Print</vt:lpstr>
      <vt:lpstr>Old English Text MT</vt:lpstr>
      <vt:lpstr>Mongolian Baiti</vt:lpstr>
      <vt:lpstr>Tempus Sans ITC</vt:lpstr>
      <vt:lpstr>Courier New</vt:lpstr>
      <vt:lpstr>Wingdings</vt:lpstr>
      <vt:lpstr>Arial Unicode MS</vt:lpstr>
      <vt:lpstr>Gabriola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x2</cp:lastModifiedBy>
  <cp:revision>752</cp:revision>
  <dcterms:created xsi:type="dcterms:W3CDTF">2018-02-26T14:36:00Z</dcterms:created>
  <dcterms:modified xsi:type="dcterms:W3CDTF">2022-08-24T20:19:47Z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1033-11.2.0.11254</vt:lpwstr>
  </property>
  <property fmtid="{D5CDD505-2E9C-101B-9397-08002B2CF9AE}" pid="3" name="ICV">
    <vt:lpwstr>0810DB819BC64C5BBD02D82DFF9076D4</vt:lpwstr>
  </property>
</Properties>
</file>