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8" r:id="rId3"/>
    <p:sldId id="279" r:id="rId4"/>
    <p:sldId id="281" r:id="rId5"/>
    <p:sldId id="285" r:id="rId6"/>
    <p:sldId id="286" r:id="rId7"/>
    <p:sldId id="290" r:id="rId8"/>
  </p:sldIdLst>
  <p:sldSz cx="9144000" cy="5148580"/>
  <p:notesSz cx="7772400" cy="10058400"/>
  <p:defaultTextStyle>
    <a:defPPr>
      <a:defRPr lang="en-GB"/>
    </a:defPPr>
    <a:lvl1pPr marL="0" lvl="0" indent="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1pPr>
    <a:lvl2pPr marL="742950" lvl="1" indent="-28575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2pPr>
    <a:lvl3pPr marL="1143000" lvl="2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3pPr>
    <a:lvl4pPr marL="1600200" lvl="3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4pPr>
    <a:lvl5pPr marL="2057400" lvl="4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5pPr>
    <a:lvl6pPr marL="2286000" lvl="5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6pPr>
    <a:lvl7pPr marL="2743200" lvl="6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7pPr>
    <a:lvl8pPr marL="3200400" lvl="7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8pPr>
    <a:lvl9pPr marL="3657600" lvl="8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A58629"/>
    <a:srgbClr val="2B2000"/>
    <a:srgbClr val="51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780" y="-84"/>
      </p:cViewPr>
      <p:guideLst>
        <p:guide orient="horz" pos="225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gridSpacing cx="45004" cy="45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Slide Image Placeholder 2048"/>
          <p:cNvSpPr>
            <a:spLocks noGrp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1" name="Text Placeholder 2049"/>
          <p:cNvSpPr>
            <a:spLocks noGrp="1"/>
          </p:cNvSpPr>
          <p:nvPr>
            <p:ph type="body"/>
          </p:nvPr>
        </p:nvSpPr>
        <p:spPr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indent="0"/>
            <a:endParaRPr lang="en-US" altLang="zh-CN"/>
          </a:p>
        </p:txBody>
      </p:sp>
      <p:sp>
        <p:nvSpPr>
          <p:cNvPr id="2" name="Header Placeholder 2050"/>
          <p:cNvSpPr>
            <a:spLocks noGrp="1"/>
          </p:cNvSpPr>
          <p:nvPr>
            <p:ph type="hdr"/>
          </p:nvPr>
        </p:nvSpPr>
        <p:spPr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2" name="Date Placeholder 2051"/>
          <p:cNvSpPr>
            <a:spLocks noGrp="1"/>
          </p:cNvSpPr>
          <p:nvPr>
            <p:ph type="dt"/>
          </p:nvPr>
        </p:nvSpPr>
        <p:spPr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algn="r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3" name="Footer Placeholder 2052"/>
          <p:cNvSpPr>
            <a:spLocks noGrp="1"/>
          </p:cNvSpPr>
          <p:nvPr>
            <p:ph type="ftr"/>
          </p:nvPr>
        </p:nvSpPr>
        <p:spPr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/>
          </p:nvPr>
        </p:nvSpPr>
        <p:spPr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algn="r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en-US" altLang="x-none" sz="1400" strike="noStrike" noProof="1" dirty="0" err="1">
                <a:solidFill>
                  <a:srgbClr val="000000"/>
                </a:solidFill>
                <a:latin typeface="Times New Roman" panose="02020603050405020304" pitchFamily="16" charset="0"/>
                <a:ea typeface="Arial Unicode MS" panose="020B0604020202020204" charset="-122"/>
                <a:cs typeface="+mn-cs"/>
              </a:rPr>
            </a:fld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604"/>
            <a:ext cx="6858000" cy="1792469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197"/>
            <a:ext cx="6858000" cy="124304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1288" y="1204913"/>
            <a:ext cx="2011363" cy="29845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4913"/>
            <a:ext cx="5917487" cy="29845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570"/>
            <a:ext cx="7886700" cy="2141666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497"/>
            <a:ext cx="7886700" cy="112625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4913"/>
            <a:ext cx="3942271" cy="29845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380" y="1204913"/>
            <a:ext cx="3942271" cy="29845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114"/>
            <a:ext cx="7886700" cy="995154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2118"/>
            <a:ext cx="3868340" cy="6185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80662"/>
            <a:ext cx="3868340" cy="276617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118"/>
            <a:ext cx="3887391" cy="6185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662"/>
            <a:ext cx="3887391" cy="276617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39"/>
            <a:ext cx="2949178" cy="1201335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300"/>
            <a:ext cx="4629150" cy="365882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574"/>
            <a:ext cx="2949178" cy="28615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39"/>
            <a:ext cx="2949178" cy="1201335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1300"/>
            <a:ext cx="4629150" cy="365882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574"/>
            <a:ext cx="2949178" cy="28615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4"/>
          <p:cNvSpPr>
            <a:spLocks noGrp="1"/>
          </p:cNvSpPr>
          <p:nvPr>
            <p:ph type="title"/>
          </p:nvPr>
        </p:nvSpPr>
        <p:spPr>
          <a:xfrm>
            <a:off x="685800" y="1598613"/>
            <a:ext cx="7770813" cy="110172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p>
            <a:pPr lvl="0" indent="0"/>
            <a:r>
              <a:rPr lang="en-US" altLang="zh-CN" dirty="0"/>
              <a:t>Click to edit the title text formatClick to edit Master title style</a:t>
            </a:r>
            <a:endParaRPr lang="en-US" altLang="zh-CN" dirty="0"/>
          </a:p>
        </p:txBody>
      </p:sp>
      <p:sp>
        <p:nvSpPr>
          <p:cNvPr id="2" name="Date Placeholder 1025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 anchor="t"/>
          <a:lstStyle>
            <a:lvl1pPr>
              <a:defRPr sz="1800">
                <a:solidFill>
                  <a:srgbClr val="000000"/>
                </a:solidFill>
                <a:latin typeface="Palatino Linotype" panose="02040502050505030304" charset="0"/>
                <a:ea typeface="Arial Unicode MS" panose="020B0604020202020204" charset="-122"/>
              </a:defRPr>
            </a:lvl1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1028" name="Text Box 1026"/>
          <p:cNvSpPr txBox="1"/>
          <p:nvPr/>
        </p:nvSpPr>
        <p:spPr>
          <a:xfrm>
            <a:off x="0" y="0"/>
            <a:ext cx="1588" cy="15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" name="Slide Number Placeholder 1027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 anchor="t"/>
          <a:lstStyle>
            <a:lvl1pPr>
              <a:defRPr sz="1800">
                <a:solidFill>
                  <a:srgbClr val="000000"/>
                </a:solidFill>
                <a:latin typeface="Palatino Linotype" panose="02040502050505030304" charset="0"/>
                <a:ea typeface="Arial Unicode MS" panose="020B0604020202020204" charset="-122"/>
              </a:defRPr>
            </a:lvl1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  <p:sp>
        <p:nvSpPr>
          <p:cNvPr id="1030" name="Text Placeholder 1028"/>
          <p:cNvSpPr>
            <a:spLocks noGrp="1"/>
          </p:cNvSpPr>
          <p:nvPr>
            <p:ph type="body"/>
          </p:nvPr>
        </p:nvSpPr>
        <p:spPr>
          <a:xfrm>
            <a:off x="457200" y="1204913"/>
            <a:ext cx="8045450" cy="29845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indent="-342900"/>
            <a:r>
              <a:rPr lang="en-US" altLang="zh-CN" dirty="0"/>
              <a:t>Click to edit the outline text format</a:t>
            </a:r>
            <a:endParaRPr lang="en-US" altLang="zh-CN" dirty="0"/>
          </a:p>
          <a:p>
            <a:pPr lvl="1" indent="-285750"/>
            <a:r>
              <a:rPr lang="en-US" altLang="zh-CN" dirty="0"/>
              <a:t>Second Outline Level</a:t>
            </a:r>
            <a:endParaRPr lang="en-US" altLang="zh-CN" dirty="0"/>
          </a:p>
          <a:p>
            <a:pPr lvl="2" indent="-228600"/>
            <a:r>
              <a:rPr lang="en-US" altLang="zh-CN" dirty="0"/>
              <a:t>Third Outline Level</a:t>
            </a:r>
            <a:endParaRPr lang="en-US" altLang="zh-CN" dirty="0"/>
          </a:p>
          <a:p>
            <a:pPr lvl="3" indent="-228600"/>
            <a:r>
              <a:rPr lang="en-US" altLang="zh-CN" dirty="0"/>
              <a:t>Fourth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Fifth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Sixth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Seventh Outline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marL="0" lvl="0" indent="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2pPr>
      <a:lvl3pPr marL="1143000" lvl="2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3pPr>
      <a:lvl4pPr marL="1600200" lvl="3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4pPr>
      <a:lvl5pPr marL="2057400" lvl="4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5pPr>
    </p:titleStyle>
    <p:bodyStyle>
      <a:lvl1pPr marL="342900" lvl="0" indent="-3429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114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2pPr>
      <a:lvl3pPr marL="1143000" lvl="2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3pPr>
      <a:lvl4pPr marL="1600200" lvl="3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4pPr>
      <a:lvl5pPr marL="2057400" lvl="4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5pPr>
      <a:lvl6pPr marL="2514600" lvl="5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6pPr>
      <a:lvl7pPr marL="2971800" lvl="6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7pPr>
      <a:lvl8pPr marL="3429000" lvl="7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8pPr>
      <a:lvl9pPr marL="3886200" lvl="8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9pPr>
    </p:bodyStyle>
    <p:otherStyle>
      <a:lvl1pPr marL="0" lvl="0" indent="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286000" lvl="5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743200" lvl="6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200400" lvl="7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657600" lvl="8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0" y="0"/>
            <a:ext cx="6199505" cy="6451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marL="0" marR="0" indent="0" algn="l" defTabSz="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anose="02020603050405020304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x-none" sz="36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How do we know Truth?</a:t>
            </a:r>
            <a:endParaRPr lang="en-US" altLang="x-none" sz="3600" i="1" dirty="0" err="1">
              <a:ln w="10160">
                <a:solidFill>
                  <a:schemeClr val="accent5"/>
                </a:solidFill>
                <a:prstDash val="solid"/>
              </a:ln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latin typeface="Arial Black" panose="020B0A04020102020204" charset="0"/>
              <a:cs typeface="Arial Black" panose="020B0A04020102020204" charset="0"/>
              <a:sym typeface="+mn-ea"/>
            </a:endParaRPr>
          </a:p>
        </p:txBody>
      </p:sp>
      <p:pic>
        <p:nvPicPr>
          <p:cNvPr id="6" name="Circular" descr="CircularInfalibility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98993" y="709930"/>
            <a:ext cx="4946015" cy="4283710"/>
          </a:xfrm>
          <a:prstGeom prst="rect">
            <a:avLst/>
          </a:prstGeom>
        </p:spPr>
      </p:pic>
      <p:sp>
        <p:nvSpPr>
          <p:cNvPr id="8" name="NOT"/>
          <p:cNvSpPr/>
          <p:nvPr/>
        </p:nvSpPr>
        <p:spPr>
          <a:xfrm>
            <a:off x="2560320" y="948690"/>
            <a:ext cx="3964940" cy="3964940"/>
          </a:xfrm>
          <a:prstGeom prst="noSmoking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hade"/>
          <p:cNvSpPr/>
          <p:nvPr/>
        </p:nvSpPr>
        <p:spPr>
          <a:xfrm>
            <a:off x="1736725" y="684530"/>
            <a:ext cx="5713730" cy="4309110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rgbClr val="002060"/>
              </a:gs>
            </a:gsLst>
            <a:path path="rect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p>
            <a:pPr algn="ctr"/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ruthStatements"/>
          <p:cNvSpPr txBox="1"/>
          <p:nvPr/>
        </p:nvSpPr>
        <p:spPr>
          <a:xfrm>
            <a:off x="2099945" y="901065"/>
            <a:ext cx="4944110" cy="39795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p>
            <a:pPr algn="ctr"/>
            <a:r>
              <a:rPr lang="en-US" sz="40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TRUTH</a:t>
            </a:r>
            <a:br>
              <a:rPr 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</a:br>
            <a:r>
              <a:rPr 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That which corresponds to reality</a:t>
            </a:r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28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Truth will claim to be truth</a:t>
            </a:r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</a:br>
            <a:endParaRPr lang="en-US" sz="28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  <a:p>
            <a:pPr marL="342900" indent="-342900">
              <a:buAutoNum type="arabicPeriod"/>
            </a:pPr>
            <a: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Truth is...</a:t>
            </a:r>
            <a:endParaRPr lang="en-US" sz="28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Internally consistent</a:t>
            </a:r>
            <a:endParaRPr lang="en-US" sz="28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Externally accurate</a:t>
            </a:r>
            <a:endParaRPr lang="en-US" sz="28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0" y="0"/>
            <a:ext cx="8014970" cy="5835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lvl="0" algn="l" defTabSz="0">
              <a:lnSpc>
                <a:spcPct val="100000"/>
              </a:lnSpc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x-none" sz="32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Testing Truth: Understanding Truth</a:t>
            </a:r>
            <a:endParaRPr lang="en-US" altLang="x-none" sz="3200" i="1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latin typeface="Arial Black" panose="020B0A04020102020204" charset="0"/>
              <a:cs typeface="Arial Black" panose="020B0A04020102020204" charset="0"/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44170" y="956945"/>
            <a:ext cx="8490585" cy="4057015"/>
          </a:xfrm>
          <a:prstGeom prst="rect">
            <a:avLst/>
          </a:prstGeom>
          <a:solidFill>
            <a:schemeClr val="tx1">
              <a:alpha val="5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3200">
                <a:ln w="10160">
                  <a:noFill/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“What about all the errors in the Bible?? </a:t>
            </a:r>
            <a:br>
              <a:rPr lang="en-US" sz="3200">
                <a:ln w="10160">
                  <a:noFill/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3600">
              <a:ln w="10160">
                <a:noFill/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32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 must first understand the differences between Paradox, Mystery and Contradiction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b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Continuum"/>
          <p:cNvSpPr/>
          <p:nvPr/>
        </p:nvSpPr>
        <p:spPr>
          <a:xfrm>
            <a:off x="914400" y="2976245"/>
            <a:ext cx="7315200" cy="1362710"/>
          </a:xfrm>
          <a:prstGeom prst="roundRect">
            <a:avLst/>
          </a:prstGeom>
          <a:gradFill>
            <a:gsLst>
              <a:gs pos="54000">
                <a:schemeClr val="accent6">
                  <a:lumMod val="60000"/>
                  <a:lumOff val="40000"/>
                </a:schemeClr>
              </a:gs>
              <a:gs pos="0">
                <a:srgbClr val="012D86"/>
              </a:gs>
              <a:gs pos="100000">
                <a:srgbClr val="0E2557"/>
              </a:gs>
            </a:gsLst>
            <a:lin ang="0" scaled="0"/>
          </a:gradFill>
          <a:ln>
            <a:solidFill>
              <a:schemeClr val="tx2"/>
            </a:solidFill>
          </a:ln>
          <a:effectLst>
            <a:outerShdw blurRad="50800" dist="63500" dir="2700000" algn="tl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Continuum (Gray)"/>
          <p:cNvSpPr/>
          <p:nvPr/>
        </p:nvSpPr>
        <p:spPr>
          <a:xfrm>
            <a:off x="908050" y="2969895"/>
            <a:ext cx="7315200" cy="1362710"/>
          </a:xfrm>
          <a:prstGeom prst="roundRect">
            <a:avLst/>
          </a:prstGeom>
          <a:gradFill>
            <a:gsLst>
              <a:gs pos="70000">
                <a:schemeClr val="bg1">
                  <a:lumMod val="50000"/>
                </a:schemeClr>
              </a:gs>
              <a:gs pos="30000">
                <a:schemeClr val="bg1">
                  <a:lumMod val="50000"/>
                </a:schemeClr>
              </a:gs>
              <a:gs pos="0">
                <a:srgbClr val="012D86"/>
              </a:gs>
              <a:gs pos="100000">
                <a:srgbClr val="0E2557"/>
              </a:gs>
            </a:gsLst>
            <a:lin ang="0" scaled="0"/>
          </a:gradFill>
          <a:ln>
            <a:solidFill>
              <a:schemeClr val="tx2"/>
            </a:solidFill>
          </a:ln>
          <a:effectLst>
            <a:outerShdw blurRad="50800" dist="63500" dir="2700000" algn="tl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" name="Truth"/>
          <p:cNvSpPr/>
          <p:nvPr/>
        </p:nvSpPr>
        <p:spPr>
          <a:xfrm>
            <a:off x="2667000" y="3326130"/>
            <a:ext cx="1905000" cy="6629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000" b="1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TRUTH</a:t>
            </a:r>
            <a:endParaRPr lang="en-US" altLang="zh-CN" sz="4000" b="1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rror"/>
          <p:cNvSpPr/>
          <p:nvPr/>
        </p:nvSpPr>
        <p:spPr>
          <a:xfrm>
            <a:off x="4584700" y="3326130"/>
            <a:ext cx="2018030" cy="6629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ERROR</a:t>
            </a:r>
            <a:endParaRPr lang="en-US" altLang="zh-CN" sz="40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Divide"/>
          <p:cNvSpPr/>
          <p:nvPr/>
        </p:nvSpPr>
        <p:spPr>
          <a:xfrm>
            <a:off x="4482465" y="2976245"/>
            <a:ext cx="184785" cy="13627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ParoxMystery"/>
          <p:cNvSpPr txBox="1"/>
          <p:nvPr/>
        </p:nvSpPr>
        <p:spPr>
          <a:xfrm>
            <a:off x="4029710" y="3071495"/>
            <a:ext cx="1097280" cy="1097280"/>
          </a:xfrm>
          <a:prstGeom prst="rect">
            <a:avLst/>
          </a:prstGeom>
          <a:noFill/>
        </p:spPr>
        <p:txBody>
          <a:bodyPr wrap="square" rtlCol="0">
            <a:prstTxWarp prst="textButtonPour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l"/>
            <a:r>
              <a:rPr lang="en-US" sz="1400">
                <a:solidFill>
                  <a:schemeClr val="accent3"/>
                </a:solidFill>
                <a:effectLst/>
                <a:latin typeface="Harrington" charset="0"/>
              </a:rPr>
              <a:t>PARADOX</a:t>
            </a:r>
            <a:endParaRPr lang="en-US" sz="1400">
              <a:solidFill>
                <a:schemeClr val="accent3"/>
              </a:solidFill>
              <a:effectLst/>
              <a:latin typeface="Harrington" charset="0"/>
            </a:endParaRPr>
          </a:p>
          <a:p>
            <a:pPr algn="l"/>
            <a:endParaRPr lang="en-US" sz="1400">
              <a:solidFill>
                <a:schemeClr val="accent3"/>
              </a:solidFill>
              <a:effectLst/>
              <a:latin typeface="Harrington" charset="0"/>
            </a:endParaRPr>
          </a:p>
          <a:p>
            <a:pPr algn="l"/>
            <a:r>
              <a:rPr lang="en-US" sz="1400">
                <a:solidFill>
                  <a:schemeClr val="accent3"/>
                </a:solidFill>
                <a:effectLst/>
                <a:latin typeface="Harrington" charset="0"/>
              </a:rPr>
              <a:t>MYSTERY</a:t>
            </a:r>
            <a:endParaRPr lang="en-US" sz="1400">
              <a:solidFill>
                <a:schemeClr val="accent3"/>
              </a:solidFill>
              <a:effectLst/>
              <a:latin typeface="Harrington" charset="0"/>
            </a:endParaRPr>
          </a:p>
        </p:txBody>
      </p:sp>
      <p:sp>
        <p:nvSpPr>
          <p:cNvPr id="15" name="Law of NonC"/>
          <p:cNvSpPr txBox="1"/>
          <p:nvPr/>
        </p:nvSpPr>
        <p:spPr>
          <a:xfrm>
            <a:off x="1156653" y="4449445"/>
            <a:ext cx="6834505" cy="4914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buFont typeface="Arial" panose="020B0604020202020204" pitchFamily="34" charset="0"/>
            </a:pPr>
            <a:r>
              <a:rPr lang="en-US" sz="2800">
                <a:ln w="1016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71000"/>
                    </a:srgbClr>
                  </a:outerShdw>
                </a:effectLst>
                <a:latin typeface="Times New Roman" panose="02020603050405020304" pitchFamily="16" charset="0"/>
                <a:sym typeface="+mn-ea"/>
              </a:rPr>
              <a:t>The Bible affirms the law of non-contradiction</a:t>
            </a:r>
            <a:endParaRPr lang="en-US" sz="280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00000 0.000000 L -0.171458 0.000000 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163889 0.000000 " pathEditMode="relative" rAng="0" ptsTypes="">
                                      <p:cBhvr>
                                        <p:cTn id="3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6" presetClass="exit" presetSubtype="21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  <p:bldP spid="2" grpId="0"/>
      <p:bldP spid="3" grpId="0"/>
      <p:bldP spid="2" grpId="1"/>
      <p:bldP spid="2" grpId="2"/>
      <p:bldP spid="2" grpId="3"/>
      <p:bldP spid="2" grpId="4"/>
      <p:bldP spid="2" grpId="5"/>
      <p:bldP spid="2" grpId="6"/>
      <p:bldP spid="2" grpId="7"/>
      <p:bldP spid="2" grpId="8"/>
      <p:bldP spid="7" grpId="0" bldLvl="0" animBg="1"/>
      <p:bldP spid="3" grpId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1" grpId="6" animBg="1"/>
      <p:bldP spid="11" grpId="7" animBg="1"/>
      <p:bldP spid="11" grpId="8" bldLvl="0" animBg="1"/>
      <p:bldP spid="11" grpId="9" animBg="1"/>
      <p:bldP spid="11" grpId="10" animBg="1"/>
      <p:bldP spid="11" grpId="11" animBg="1"/>
      <p:bldP spid="11" grpId="12" animBg="1"/>
      <p:bldP spid="11" grpId="13" animBg="1"/>
      <p:bldP spid="11" grpId="14" animBg="1"/>
      <p:bldP spid="11" grpId="15" bldLvl="0" animBg="1"/>
      <p:bldP spid="11" grpId="16" bldLvl="0" animBg="1"/>
      <p:bldP spid="13" grpId="0" bldLvl="0" animBg="1"/>
      <p:bldP spid="14" grpId="0" bldLvl="0" animBg="1"/>
      <p:bldP spid="14" grpId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0" y="0"/>
            <a:ext cx="8014970" cy="5835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lvl="0" algn="l" defTabSz="0">
              <a:lnSpc>
                <a:spcPct val="100000"/>
              </a:lnSpc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x-none" sz="32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Testing Truth</a:t>
            </a:r>
            <a:r>
              <a:rPr lang="en-US" altLang="x-none" sz="32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: Understanding Truth</a:t>
            </a:r>
            <a:endParaRPr lang="en-US" altLang="x-none" sz="3200" i="1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latin typeface="Arial Black" panose="020B0A04020102020204" charset="0"/>
              <a:cs typeface="Arial Black" panose="020B0A04020102020204" charset="0"/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8445" y="914400"/>
            <a:ext cx="3657600" cy="3657600"/>
          </a:xfrm>
          <a:prstGeom prst="rect">
            <a:avLst/>
          </a:prstGeom>
          <a:solidFill>
            <a:schemeClr val="tx1">
              <a:alpha val="5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Paradox</a:t>
            </a:r>
            <a:endParaRPr lang="en-US" sz="54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 </a:t>
            </a:r>
            <a:r>
              <a:rPr lang="en-US" sz="2400" i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Paradox 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is an </a:t>
            </a:r>
            <a:r>
              <a:rPr lang="en-US" sz="2400" u="sng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apparent contradiction 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that under closer scrutiny yields resolution.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ParadoxShadows" descr="ParadoxShadows"/>
          <p:cNvPicPr/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120640" y="914400"/>
            <a:ext cx="3657600" cy="36576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76200" dist="38100" dir="2700000" sx="104000" sy="104000" algn="tl" rotWithShape="0">
              <a:prstClr val="black">
                <a:alpha val="73000"/>
              </a:prstClr>
            </a:outerShdw>
          </a:effectLst>
        </p:spPr>
      </p:pic>
      <p:pic>
        <p:nvPicPr>
          <p:cNvPr id="9" name="Elephant&amp;BlindMen" descr="ParadoxBlindMen_sm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20640" y="914400"/>
            <a:ext cx="3657600" cy="365760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0" y="0"/>
            <a:ext cx="8014970" cy="5835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lvl="0" algn="l" defTabSz="0">
              <a:lnSpc>
                <a:spcPct val="100000"/>
              </a:lnSpc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x-none" sz="32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Testing Truth</a:t>
            </a:r>
            <a:r>
              <a:rPr lang="en-US" altLang="x-none" sz="32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: Understanding Truth</a:t>
            </a:r>
            <a:endParaRPr lang="en-US" altLang="x-none" sz="3200" i="1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latin typeface="Arial Black" panose="020B0A04020102020204" charset="0"/>
              <a:cs typeface="Arial Black" panose="020B0A04020102020204" charset="0"/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8445" y="914400"/>
            <a:ext cx="3657600" cy="3657600"/>
          </a:xfrm>
          <a:prstGeom prst="rect">
            <a:avLst/>
          </a:prstGeom>
          <a:solidFill>
            <a:schemeClr val="tx1">
              <a:alpha val="5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Mystery</a:t>
            </a:r>
            <a:endParaRPr lang="en-US" sz="54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 </a:t>
            </a:r>
            <a:r>
              <a:rPr lang="en-US" sz="2400" i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Mystery 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is 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something </a:t>
            </a:r>
            <a:r>
              <a:rPr lang="en-US" sz="2400" u="sng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unknown 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to </a:t>
            </a:r>
            <a:r>
              <a:rPr lang="en-US" sz="2400" u="sng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us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 now, but which may be resolved.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+mn-ea"/>
            </a:endParaRPr>
          </a:p>
          <a:p>
            <a:pPr algn="ctr"/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Maybe.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GiftBox" descr="Mystery_Gift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090160" y="914400"/>
            <a:ext cx="3657600" cy="36576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pic>
      <p:pic>
        <p:nvPicPr>
          <p:cNvPr id="15" name="Rubiks" descr="Mystery_Rubiks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90160" y="914400"/>
            <a:ext cx="3657600" cy="36576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pic>
      <p:pic>
        <p:nvPicPr>
          <p:cNvPr id="20" name="Chalkboard" descr="ChalkBoard_sm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0795" y="914400"/>
            <a:ext cx="3656965" cy="3658235"/>
          </a:xfrm>
          <a:prstGeom prst="rect">
            <a:avLst/>
          </a:prstGeom>
        </p:spPr>
      </p:pic>
      <p:sp>
        <p:nvSpPr>
          <p:cNvPr id="21" name="Math1"/>
          <p:cNvSpPr txBox="1"/>
          <p:nvPr/>
        </p:nvSpPr>
        <p:spPr>
          <a:xfrm>
            <a:off x="5241925" y="1244600"/>
            <a:ext cx="3354070" cy="2151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5 </a:t>
            </a:r>
            <a:r>
              <a:rPr lang="en-US" sz="2400">
                <a:solidFill>
                  <a:schemeClr val="bg1"/>
                </a:solidFill>
                <a:latin typeface="Papyrus" panose="03070502060502030205" charset="0"/>
              </a:rPr>
              <a:t>X</a:t>
            </a:r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 5 =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√25 =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</p:txBody>
      </p:sp>
      <p:sp>
        <p:nvSpPr>
          <p:cNvPr id="22" name="Math2"/>
          <p:cNvSpPr txBox="1"/>
          <p:nvPr/>
        </p:nvSpPr>
        <p:spPr>
          <a:xfrm>
            <a:off x="6791325" y="1238250"/>
            <a:ext cx="1963420" cy="2151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   25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 5, -5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</p:txBody>
      </p:sp>
      <p:sp>
        <p:nvSpPr>
          <p:cNvPr id="2" name="Math1"/>
          <p:cNvSpPr txBox="1"/>
          <p:nvPr/>
        </p:nvSpPr>
        <p:spPr>
          <a:xfrm>
            <a:off x="5235575" y="1282700"/>
            <a:ext cx="3354070" cy="2321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400">
                <a:solidFill>
                  <a:schemeClr val="bg1"/>
                </a:solidFill>
                <a:latin typeface="Papyrus" panose="03070502060502030205" charset="0"/>
              </a:rPr>
              <a:t>Hinderances</a:t>
            </a:r>
            <a:endParaRPr lang="en-US" sz="4400">
              <a:solidFill>
                <a:schemeClr val="bg1"/>
              </a:solidFill>
              <a:latin typeface="Papyrus" panose="03070502060502030205" charset="0"/>
            </a:endParaRPr>
          </a:p>
          <a:p>
            <a:br>
              <a:rPr lang="en-US" sz="2800">
                <a:solidFill>
                  <a:schemeClr val="bg1"/>
                </a:solidFill>
                <a:latin typeface="Papyrus" panose="03070502060502030205" charset="0"/>
              </a:rPr>
            </a:br>
            <a:r>
              <a:rPr lang="en-US" sz="2800">
                <a:solidFill>
                  <a:schemeClr val="bg1"/>
                </a:solidFill>
                <a:latin typeface="Papyrus" panose="03070502060502030205" charset="0"/>
              </a:rPr>
              <a:t>1. Information</a:t>
            </a:r>
            <a:endParaRPr lang="en-US" sz="2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2800">
                <a:solidFill>
                  <a:schemeClr val="bg1"/>
                </a:solidFill>
                <a:latin typeface="Papyrus" panose="03070502060502030205" charset="0"/>
              </a:rPr>
              <a:t>2. Aptitude</a:t>
            </a:r>
            <a:endParaRPr lang="en-US" sz="2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2800">
                <a:solidFill>
                  <a:schemeClr val="bg1"/>
                </a:solidFill>
                <a:latin typeface="Papyrus" panose="03070502060502030205" charset="0"/>
              </a:rPr>
              <a:t>3. Intelligence</a:t>
            </a:r>
            <a:endParaRPr lang="en-US" sz="2800">
              <a:solidFill>
                <a:schemeClr val="bg1"/>
              </a:solidFill>
              <a:latin typeface="Papyrus" panose="0307050206050203020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xit" presetSubtype="1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8" presetClass="exit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6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8" presetClass="exit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8" presetClass="exit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  <p:bldP spid="22" grpId="0" bldLvl="0" build="allAtOnce"/>
      <p:bldP spid="21" grpId="0" bldLvl="0" build="allAtOnce"/>
      <p:bldP spid="22" grpId="1" bldLvl="0" build="allAtOnce"/>
      <p:bldP spid="21" grpId="1" bldLvl="0" build="allAtOnce"/>
      <p:bldP spid="22" grpId="2" bldLvl="0" build="allAtOnce"/>
      <p:bldP spid="21" grpId="2" bldLvl="0" build="allAtOnce"/>
      <p:bldP spid="22" grpId="3" bldLvl="0" build="allAtOnce"/>
      <p:bldP spid="21" grpId="3" bldLvl="0" build="allAtOnce"/>
      <p:bldP spid="2" grpId="0" bldLvl="0" build="allAtOnce"/>
      <p:bldP spid="2" grpId="1" bldLvl="0" build="allAtOnce"/>
      <p:bldP spid="2" grpId="2" bldLvl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0" y="0"/>
            <a:ext cx="8014970" cy="5835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lvl="0" algn="l" defTabSz="0">
              <a:lnSpc>
                <a:spcPct val="100000"/>
              </a:lnSpc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x-none" sz="32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Testing Truth</a:t>
            </a:r>
            <a:r>
              <a:rPr lang="en-US" altLang="x-none" sz="3200" i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cs typeface="Arial Black" panose="020B0A04020102020204" charset="0"/>
                <a:sym typeface="+mn-ea"/>
              </a:rPr>
              <a:t>: Understanding Truth</a:t>
            </a:r>
            <a:endParaRPr lang="en-US" altLang="x-none" sz="3200" i="1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latin typeface="Arial Black" panose="020B0A04020102020204" charset="0"/>
              <a:cs typeface="Arial Black" panose="020B0A04020102020204" charset="0"/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8445" y="914400"/>
            <a:ext cx="3657600" cy="3657600"/>
          </a:xfrm>
          <a:prstGeom prst="rect">
            <a:avLst/>
          </a:prstGeom>
          <a:solidFill>
            <a:schemeClr val="tx1">
              <a:alpha val="5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40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Contradiction</a:t>
            </a:r>
            <a:endParaRPr lang="en-US" sz="40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22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 </a:t>
            </a:r>
            <a:r>
              <a:rPr lang="en-US" sz="2200" i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Contradiction </a:t>
            </a:r>
            <a:r>
              <a:rPr lang="en-US" sz="22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is a </a:t>
            </a:r>
            <a:r>
              <a:rPr lang="en-US" sz="2200" u="sng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violation of the law of noncontradiction</a:t>
            </a:r>
            <a:r>
              <a:rPr lang="en-US" sz="22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It is impossible to resolve, either by mortals or God, either in this world or the next.</a:t>
            </a:r>
            <a:endParaRPr lang="en-US" sz="22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22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2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Ever!</a:t>
            </a:r>
            <a:endParaRPr lang="en-US" sz="22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Oval Red"/>
          <p:cNvSpPr/>
          <p:nvPr/>
        </p:nvSpPr>
        <p:spPr>
          <a:xfrm>
            <a:off x="5168265" y="914400"/>
            <a:ext cx="3657600" cy="182880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400" b="1"/>
              <a:t>The </a:t>
            </a:r>
            <a:endParaRPr lang="en-US" sz="2400" b="1"/>
          </a:p>
          <a:p>
            <a:pPr algn="ctr"/>
            <a:r>
              <a:rPr lang="en-US" sz="2400" b="1"/>
              <a:t>Green Button is</a:t>
            </a:r>
            <a:endParaRPr lang="en-US" sz="2400" b="1"/>
          </a:p>
          <a:p>
            <a:pPr algn="ctr"/>
            <a:r>
              <a:rPr lang="en-US" sz="3600" b="1"/>
              <a:t>TRUE</a:t>
            </a:r>
            <a:endParaRPr lang="en-US" sz="3600" b="1"/>
          </a:p>
        </p:txBody>
      </p:sp>
      <p:sp>
        <p:nvSpPr>
          <p:cNvPr id="4" name="Oval Green"/>
          <p:cNvSpPr/>
          <p:nvPr/>
        </p:nvSpPr>
        <p:spPr>
          <a:xfrm>
            <a:off x="5168265" y="2743200"/>
            <a:ext cx="3657600" cy="182880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400" b="1"/>
              <a:t>The </a:t>
            </a:r>
            <a:endParaRPr lang="en-US" sz="2400" b="1"/>
          </a:p>
          <a:p>
            <a:pPr algn="ctr"/>
            <a:r>
              <a:rPr lang="en-US" sz="2400" b="1"/>
              <a:t>Red Button is</a:t>
            </a:r>
            <a:endParaRPr lang="en-US" sz="2400" b="1"/>
          </a:p>
          <a:p>
            <a:pPr algn="ctr"/>
            <a:r>
              <a:rPr lang="en-US" sz="3600" b="1"/>
              <a:t>FALSE</a:t>
            </a:r>
            <a:endParaRPr lang="en-US" sz="3600" b="1"/>
          </a:p>
        </p:txBody>
      </p:sp>
      <p:pic>
        <p:nvPicPr>
          <p:cNvPr id="12" name="Chalkboard" descr="ChalkBoard_sm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153025" y="914400"/>
            <a:ext cx="3717290" cy="3656965"/>
          </a:xfrm>
          <a:prstGeom prst="rect">
            <a:avLst/>
          </a:prstGeom>
        </p:spPr>
      </p:pic>
      <p:sp>
        <p:nvSpPr>
          <p:cNvPr id="13" name="ChuckNorris"/>
          <p:cNvSpPr txBox="1"/>
          <p:nvPr/>
        </p:nvSpPr>
        <p:spPr>
          <a:xfrm>
            <a:off x="5363845" y="1242695"/>
            <a:ext cx="3265805" cy="31781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>
                <a:solidFill>
                  <a:schemeClr val="bg1"/>
                </a:solidFill>
                <a:latin typeface="Papyrus" panose="03070502060502030205" charset="0"/>
              </a:rPr>
              <a:t>Chuck Norris can...</a:t>
            </a:r>
            <a:endParaRPr lang="en-US" sz="1800" b="1">
              <a:solidFill>
                <a:schemeClr val="bg1"/>
              </a:solidFill>
              <a:latin typeface="Papyrus" panose="03070502060502030205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>
              <a:solidFill>
                <a:schemeClr val="bg1"/>
              </a:solidFill>
              <a:latin typeface="Papyrus" panose="03070502060502030205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Win a game of Connect Four in only three moves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Befriend a married bachelor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Strangle a burglar with a cordless phone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Win at poker using Uno cards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Slam a revolving door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Divide by zero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Make 2+2=5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Videotape himself inventing the first video camera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Count to infinity in 30 seconds. Twice.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285750" indent="-285750"/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</p:txBody>
      </p:sp>
      <p:pic>
        <p:nvPicPr>
          <p:cNvPr id="7" name="EscherTriangle" descr="Escher_Triangle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8420" y="914400"/>
            <a:ext cx="3717290" cy="3717290"/>
          </a:xfrm>
          <a:prstGeom prst="rect">
            <a:avLst/>
          </a:prstGeom>
        </p:spPr>
      </p:pic>
      <p:sp>
        <p:nvSpPr>
          <p:cNvPr id="2" name="Block" hidden="1"/>
          <p:cNvSpPr/>
          <p:nvPr/>
        </p:nvSpPr>
        <p:spPr>
          <a:xfrm>
            <a:off x="5649595" y="2743200"/>
            <a:ext cx="1911985" cy="14668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grpSp>
        <p:nvGrpSpPr>
          <p:cNvPr id="20" name="LineByLine"/>
          <p:cNvGrpSpPr/>
          <p:nvPr/>
        </p:nvGrpSpPr>
        <p:grpSpPr>
          <a:xfrm>
            <a:off x="4862195" y="-3080385"/>
            <a:ext cx="4114800" cy="8918575"/>
            <a:chOff x="7657" y="-4921"/>
            <a:chExt cx="6480" cy="14045"/>
          </a:xfrm>
        </p:grpSpPr>
        <p:sp>
          <p:nvSpPr>
            <p:cNvPr id="18" name="Rectangle 17"/>
            <p:cNvSpPr/>
            <p:nvPr/>
          </p:nvSpPr>
          <p:spPr>
            <a:xfrm>
              <a:off x="7657" y="3362"/>
              <a:ext cx="6480" cy="576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57" y="-4921"/>
              <a:ext cx="6480" cy="660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151736 -0.262580 " pathEditMode="relative" rAng="0" ptsTypes="">
                                      <p:cBhvr>
                                        <p:cTn id="9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-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repeatCount="3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00764 0.415886 " pathEditMode="relative" rAng="0" ptsTypes="">
                                      <p:cBhvr>
                                        <p:cTn id="111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  <p:bldP spid="3" grpId="0" animBg="1"/>
      <p:bldP spid="4" grpId="0" animBg="1"/>
      <p:bldP spid="2" grpId="0" bldLvl="0" animBg="1"/>
      <p:bldP spid="2" grpId="1" bldLvl="0" animBg="1"/>
      <p:bldP spid="2" grpId="2" animBg="1"/>
      <p:bldP spid="2" grpId="3" bldLvl="0" animBg="1"/>
      <p:bldP spid="2" grpId="4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Palatino Linotype"/>
        <a:ea typeface="Microsoft YaHei"/>
        <a:cs typeface=""/>
      </a:majorFont>
      <a:minorFont>
        <a:latin typeface="Palatino Linotype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1233</Words>
  <Application>WPS Presentation</Application>
  <PresentationFormat/>
  <Paragraphs>76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Microsoft YaHei</vt:lpstr>
      <vt:lpstr>Palatino Linotype</vt:lpstr>
      <vt:lpstr>Arial Unicode MS</vt:lpstr>
      <vt:lpstr>Arial Black</vt:lpstr>
      <vt:lpstr>Harrington</vt:lpstr>
      <vt:lpstr>Papyrus</vt:lpstr>
      <vt:lpstr>Segoe Print</vt:lpstr>
      <vt:lpstr>Old English Text MT</vt:lpstr>
      <vt:lpstr>Mongolian Baiti</vt:lpstr>
      <vt:lpstr>Tempus Sans ITC</vt:lpstr>
      <vt:lpstr>Courier New</vt:lpstr>
      <vt:lpstr>Wingdings</vt:lpstr>
      <vt:lpstr>Arial Unicode MS</vt:lpstr>
      <vt:lpstr>Gabriola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x2</cp:lastModifiedBy>
  <cp:revision>750</cp:revision>
  <dcterms:created xsi:type="dcterms:W3CDTF">2018-02-26T14:36:00Z</dcterms:created>
  <dcterms:modified xsi:type="dcterms:W3CDTF">2022-08-24T20:45:51Z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1033-11.2.0.11254</vt:lpwstr>
  </property>
  <property fmtid="{D5CDD505-2E9C-101B-9397-08002B2CF9AE}" pid="3" name="ICV">
    <vt:lpwstr>2E4E32A81A434CF9B068A3D80907462D</vt:lpwstr>
  </property>
</Properties>
</file>