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61"/>
  </p:handoutMasterIdLst>
  <p:sldIdLst>
    <p:sldId id="256" r:id="rId4"/>
    <p:sldId id="346" r:id="rId6"/>
    <p:sldId id="261" r:id="rId7"/>
    <p:sldId id="259" r:id="rId8"/>
    <p:sldId id="264" r:id="rId9"/>
    <p:sldId id="266" r:id="rId10"/>
    <p:sldId id="268" r:id="rId11"/>
    <p:sldId id="265" r:id="rId12"/>
    <p:sldId id="269" r:id="rId13"/>
    <p:sldId id="270" r:id="rId14"/>
    <p:sldId id="271" r:id="rId15"/>
    <p:sldId id="293" r:id="rId16"/>
    <p:sldId id="274" r:id="rId17"/>
    <p:sldId id="275" r:id="rId18"/>
    <p:sldId id="276" r:id="rId19"/>
    <p:sldId id="277" r:id="rId20"/>
    <p:sldId id="282" r:id="rId21"/>
    <p:sldId id="283" r:id="rId22"/>
    <p:sldId id="279" r:id="rId23"/>
    <p:sldId id="294" r:id="rId24"/>
    <p:sldId id="295" r:id="rId25"/>
    <p:sldId id="280" r:id="rId26"/>
    <p:sldId id="296" r:id="rId27"/>
    <p:sldId id="297" r:id="rId28"/>
    <p:sldId id="284" r:id="rId29"/>
    <p:sldId id="286" r:id="rId30"/>
    <p:sldId id="289" r:id="rId31"/>
    <p:sldId id="291" r:id="rId32"/>
    <p:sldId id="299" r:id="rId33"/>
    <p:sldId id="327" r:id="rId34"/>
    <p:sldId id="292" r:id="rId35"/>
    <p:sldId id="281" r:id="rId36"/>
    <p:sldId id="300" r:id="rId37"/>
    <p:sldId id="301" r:id="rId38"/>
    <p:sldId id="302" r:id="rId39"/>
    <p:sldId id="303" r:id="rId40"/>
    <p:sldId id="305" r:id="rId41"/>
    <p:sldId id="306" r:id="rId42"/>
    <p:sldId id="314" r:id="rId43"/>
    <p:sldId id="316" r:id="rId44"/>
    <p:sldId id="317" r:id="rId45"/>
    <p:sldId id="318" r:id="rId46"/>
    <p:sldId id="262" r:id="rId47"/>
    <p:sldId id="324" r:id="rId48"/>
    <p:sldId id="325" r:id="rId49"/>
    <p:sldId id="326" r:id="rId50"/>
    <p:sldId id="328" r:id="rId51"/>
    <p:sldId id="397" r:id="rId52"/>
    <p:sldId id="398" r:id="rId53"/>
    <p:sldId id="352" r:id="rId54"/>
    <p:sldId id="345" r:id="rId55"/>
    <p:sldId id="400" r:id="rId56"/>
    <p:sldId id="399" r:id="rId57"/>
    <p:sldId id="349" r:id="rId58"/>
    <p:sldId id="402" r:id="rId59"/>
    <p:sldId id="35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c2bff9-481d-43b0-9c40-bafc628c0a6e}">
          <p14:sldIdLst>
            <p14:sldId id="256"/>
            <p14:sldId id="346"/>
          </p14:sldIdLst>
        </p14:section>
        <p14:section name="Intro: Author" id="{0931cf42-1462-4a34-bd6f-6558de247e26}">
          <p14:sldIdLst>
            <p14:sldId id="261"/>
            <p14:sldId id="259"/>
            <p14:sldId id="264"/>
          </p14:sldIdLst>
        </p14:section>
        <p14:section name="Intro: Outline" id="{3415f084-4355-41f3-83b3-6d5834e9fd75}">
          <p14:sldIdLst>
            <p14:sldId id="266"/>
            <p14:sldId id="268"/>
            <p14:sldId id="265"/>
            <p14:sldId id="269"/>
          </p14:sldIdLst>
        </p14:section>
        <p14:section name="1:1 - Salutations" id="{85ddaab4-2f65-4176-b648-e06a38fb94f6}">
          <p14:sldIdLst>
            <p14:sldId id="270"/>
            <p14:sldId id="271"/>
            <p14:sldId id="293"/>
          </p14:sldIdLst>
        </p14:section>
        <p14:section name="Test of Perseverance" id="{31bd0f83-0f5d-4fbc-a84d-6ae017f80118}">
          <p14:sldIdLst>
            <p14:sldId id="274"/>
            <p14:sldId id="275"/>
            <p14:sldId id="276"/>
            <p14:sldId id="277"/>
            <p14:sldId id="282"/>
            <p14:sldId id="283"/>
            <p14:sldId id="279"/>
            <p14:sldId id="294"/>
            <p14:sldId id="295"/>
            <p14:sldId id="280"/>
            <p14:sldId id="296"/>
            <p14:sldId id="297"/>
          </p14:sldIdLst>
        </p14:section>
        <p14:section name="Test of Blame" id="{42959d86-8819-43ee-92db-5cd0f8d66eae}">
          <p14:sldIdLst>
            <p14:sldId id="284"/>
            <p14:sldId id="286"/>
            <p14:sldId id="289"/>
            <p14:sldId id="291"/>
            <p14:sldId id="299"/>
            <p14:sldId id="327"/>
            <p14:sldId id="292"/>
            <p14:sldId id="281"/>
            <p14:sldId id="300"/>
            <p14:sldId id="301"/>
            <p14:sldId id="302"/>
            <p14:sldId id="303"/>
            <p14:sldId id="305"/>
          </p14:sldIdLst>
        </p14:section>
        <p14:section name="Test of Response" id="{93743a78-695e-4013-a8cd-2923a6e4b880}">
          <p14:sldIdLst>
            <p14:sldId id="306"/>
            <p14:sldId id="314"/>
            <p14:sldId id="316"/>
            <p14:sldId id="317"/>
            <p14:sldId id="318"/>
            <p14:sldId id="262"/>
            <p14:sldId id="324"/>
            <p14:sldId id="325"/>
            <p14:sldId id="326"/>
            <p14:sldId id="328"/>
            <p14:sldId id="397"/>
            <p14:sldId id="398"/>
            <p14:sldId id="352"/>
            <p14:sldId id="345"/>
            <p14:sldId id="400"/>
            <p14:sldId id="399"/>
            <p14:sldId id="349"/>
            <p14:sldId id="402"/>
            <p14:sldId id="35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p:nvPr>
            <p:ph type="body" idx="3"/>
          </p:nvPr>
        </p:nvSpPr>
        <p:spPr>
          <a:xfrm>
            <a:off x="685800" y="340360"/>
            <a:ext cx="5486400" cy="7660640"/>
          </a:xfrm>
        </p:spPr>
        <p:txBody>
          <a:bodyPr/>
          <a:p>
            <a:r>
              <a:rPr lang="en-US" sz="800" b="1">
                <a:sym typeface="+mn-ea"/>
              </a:rPr>
              <a:t>Topic: </a:t>
            </a:r>
            <a:r>
              <a:rPr lang="en-US" sz="800" b="1">
                <a:sym typeface="+mn-ea"/>
              </a:rPr>
              <a:t>The Epistle of James: Tests of the Faithful</a:t>
            </a:r>
            <a:endParaRPr lang="en-US" sz="800" b="1"/>
          </a:p>
          <a:p>
            <a:r>
              <a:rPr lang="en-US" sz="800">
                <a:sym typeface="+mn-ea"/>
              </a:rPr>
              <a:t>Current version: 240801</a:t>
            </a:r>
            <a:endParaRPr lang="en-US" sz="800"/>
          </a:p>
          <a:p>
            <a:r>
              <a:rPr lang="en-US" sz="800"/>
              <a:t>Resolution: 1900 x 1080</a:t>
            </a:r>
            <a:endParaRPr lang="en-US" sz="800"/>
          </a:p>
          <a:p>
            <a:endParaRPr lang="en-US" sz="1000"/>
          </a:p>
          <a:p>
            <a:r>
              <a:rPr lang="en-US" sz="1000"/>
              <a:t>This PowerPoint presentation is a brief introduction for the study at hand. In addition to the PowerPoint file, it includes Notes handouts for students, and an examination for people who have attended the lecture. This presentation is designed to be given in English, French or Congolese Swahili. Translations are courtesy of Elisha Seko.</a:t>
            </a:r>
            <a:endParaRPr lang="en-US" sz="1000"/>
          </a:p>
          <a:p>
            <a:endParaRPr lang="en-US" sz="1000"/>
          </a:p>
          <a:p>
            <a:r>
              <a:rPr lang="en-US" sz="1000"/>
              <a:t>The PowerPoint slides have notes for each page. It is designed so that the teacher can know the material before showing the PowerPoint. The teacher should read the notes and all verses before showing the PowerPoint. The notes are in English only.</a:t>
            </a:r>
            <a:endParaRPr lang="en-US" sz="1000"/>
          </a:p>
          <a:p>
            <a:endParaRPr lang="en-US" sz="1000"/>
          </a:p>
          <a:p>
            <a:r>
              <a:rPr lang="en-US" sz="1000"/>
              <a:t>Tim Foster</a:t>
            </a:r>
            <a:endParaRPr lang="en-US" sz="1000"/>
          </a:p>
          <a:p>
            <a:r>
              <a:rPr lang="en-US" sz="1000"/>
              <a:t>Christian Mission for the Deaf</a:t>
            </a:r>
            <a:endParaRPr lang="en-US" sz="1000"/>
          </a:p>
          <a:p>
            <a:r>
              <a:rPr lang="en-US" sz="1000"/>
              <a:t>tim@cmdeaf.org</a:t>
            </a:r>
            <a:endParaRPr lang="en-US" sz="1000"/>
          </a:p>
          <a:p>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highlight>
                  <a:srgbClr val="FFFF00"/>
                </a:highlight>
                <a:sym typeface="+mn-ea"/>
              </a:rPr>
              <a:t>(Have someone read the verses)</a:t>
            </a:r>
            <a:endParaRPr lang="en-US"/>
          </a:p>
          <a:p>
            <a:endParaRPr lang="en-US"/>
          </a:p>
          <a:p>
            <a:endParaRPr lang="en-US"/>
          </a:p>
          <a:p>
            <a:r>
              <a:rPr lang="en-US"/>
              <a:t>James begins his letter with salutations to his audience. He calls himself a ‘slave of God’. </a:t>
            </a:r>
            <a:endParaRPr lang="en-US"/>
          </a:p>
          <a:p>
            <a:endParaRPr lang="en-US">
              <a:solidFill>
                <a:schemeClr val="tx1"/>
              </a:solidFill>
            </a:endParaRPr>
          </a:p>
          <a:p>
            <a:r>
              <a:rPr lang="en-US">
                <a:solidFill>
                  <a:schemeClr val="tx1"/>
                </a:solidFill>
              </a:rPr>
              <a:t>The Greek word in this verse is </a:t>
            </a:r>
            <a:r>
              <a:rPr lang="en-US">
                <a:solidFill>
                  <a:schemeClr val="tx1"/>
                </a:solidFill>
                <a:latin typeface="Arial" panose="020B0604020202020204" pitchFamily="34" charset="0"/>
                <a:cs typeface="Arial" panose="020B0604020202020204" pitchFamily="34" charset="0"/>
                <a:sym typeface="+mn-ea"/>
              </a:rPr>
              <a:t>δοῦλος. In English, we would spell it “doulos”. It means “slave”. It can also mean “bond servant”, which is very similar to a slave.</a:t>
            </a:r>
            <a:endParaRPr lang="en-US">
              <a:solidFill>
                <a:schemeClr val="tx1"/>
              </a:solidFill>
              <a:latin typeface="Arial" panose="020B0604020202020204" pitchFamily="34" charset="0"/>
              <a:cs typeface="Arial" panose="020B0604020202020204" pitchFamily="34" charset="0"/>
              <a:sym typeface="+mn-ea"/>
            </a:endParaRPr>
          </a:p>
          <a:p>
            <a:endParaRPr lang="en-US">
              <a:solidFill>
                <a:schemeClr val="tx1"/>
              </a:solidFill>
              <a:latin typeface="Arial" panose="020B0604020202020204" pitchFamily="34" charset="0"/>
              <a:cs typeface="Arial" panose="020B0604020202020204" pitchFamily="34" charset="0"/>
              <a:sym typeface="+mn-ea"/>
            </a:endParaRPr>
          </a:p>
          <a:p>
            <a:r>
              <a:rPr lang="en-US">
                <a:solidFill>
                  <a:schemeClr val="tx1"/>
                </a:solidFill>
                <a:latin typeface="Arial" panose="020B0604020202020204" pitchFamily="34" charset="0"/>
                <a:cs typeface="Arial" panose="020B0604020202020204" pitchFamily="34" charset="0"/>
                <a:sym typeface="+mn-ea"/>
              </a:rPr>
              <a:t>Why would James call himself a “slave of God”? Are we not free?</a:t>
            </a:r>
            <a:endParaRPr lang="en-US">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395345" y="1143000"/>
            <a:ext cx="2776855" cy="1562100"/>
          </a:xfrm>
        </p:spPr>
      </p:sp>
      <p:sp>
        <p:nvSpPr>
          <p:cNvPr id="3" name="Text Placeholder 2"/>
          <p:cNvSpPr>
            <a:spLocks noGrp="1"/>
          </p:cNvSpPr>
          <p:nvPr>
            <p:ph type="body" idx="3"/>
          </p:nvPr>
        </p:nvSpPr>
        <p:spPr>
          <a:xfrm>
            <a:off x="685800" y="2705100"/>
            <a:ext cx="5486400" cy="5295900"/>
          </a:xfrm>
        </p:spPr>
        <p:txBody>
          <a:bodyPr/>
          <a:p>
            <a:r>
              <a:rPr lang="en-US"/>
              <a:t>James calls himself a ‘slave’ to </a:t>
            </a:r>
            <a:r>
              <a:rPr lang="en-US" u="sng"/>
              <a:t>God</a:t>
            </a:r>
            <a:r>
              <a:rPr lang="en-US"/>
              <a:t> and </a:t>
            </a:r>
            <a:r>
              <a:rPr lang="en-US" u="sng"/>
              <a:t>the Lord Jesus Christ</a:t>
            </a:r>
            <a:r>
              <a:rPr lang="en-US"/>
              <a:t>.</a:t>
            </a:r>
            <a:endParaRPr lang="en-US"/>
          </a:p>
          <a:p>
            <a:br>
              <a:rPr lang="en-US"/>
            </a:br>
            <a:r>
              <a:rPr lang="en-US"/>
              <a:t>He calls himself a slave for this reason:</a:t>
            </a:r>
            <a:r>
              <a:rPr lang="en-US" b="1"/>
              <a:t> all of us are born as slaves to sin</a:t>
            </a:r>
            <a:r>
              <a:rPr lang="en-US"/>
              <a:t> (Eph 2:3, Titus 3:3). If Jesus frees us from sin and death, then we belong to him. We are no longer slaves to sin, but rather, we are slaves to God and Jesus Christ. Paul teaches the same doctrine in Romans 6:16-22</a:t>
            </a:r>
            <a:endParaRPr lang="en-US"/>
          </a:p>
          <a:p>
            <a:endParaRPr lang="en-US"/>
          </a:p>
          <a:p>
            <a:r>
              <a:rPr lang="en-US"/>
              <a:t>[+] 16) Do you not know that if you present yourselves to anyone as obedient slaves, you are slaves of the one whom you obey, either of sin, which leads to death, or of obedience, which leads to righteousness?17) But thanks be to God, that you who were once slaves of sin have become obedient from the heart to the standard of teaching to which you were committed,18) and, having been set free from sin, have become slaves of righteousness.19) I am speaking in human terms, because of your natural limitations. For just as you once presented your members as slaves to impurity and to lawlessness leading to more lawlessness, so now present your members as slaves to righteousness leading to sanctification.20) For when you were slaves of sin, you were free in regard to righteousness.21) But what fruit were you getting at that time from the things of which you are now ashamed? For the end of those things is death.22) But now that you have been set free from sin and have become slaves of God, the fruit you get leads to sanctification and its end, eternal life. (Rom 6:16-22)</a:t>
            </a:r>
            <a:endParaRPr lang="en-US"/>
          </a:p>
          <a:p>
            <a:endParaRPr lang="en-US"/>
          </a:p>
          <a:p>
            <a:endParaRPr lang="en-US"/>
          </a:p>
          <a:p>
            <a:r>
              <a:rPr lang="en-US"/>
              <a:t>James writes his letter to </a:t>
            </a:r>
            <a:r>
              <a:rPr lang="en-US" u="sng"/>
              <a:t>the twelve tribes in dispersion</a:t>
            </a:r>
            <a:r>
              <a:rPr lang="en-US"/>
              <a:t>. </a:t>
            </a:r>
            <a:endParaRPr lang="en-US"/>
          </a:p>
          <a:p>
            <a:r>
              <a:rPr lang="en-US"/>
              <a:t>When the Jews were being persecuted by the Romans, they ran away to different countries. James is writing to these people who have escaped.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highlight>
                  <a:srgbClr val="FFFF00"/>
                </a:highlight>
              </a:rPr>
              <a:t>(Have someone read the verses)</a:t>
            </a:r>
            <a:endParaRPr lang="en-US">
              <a:highlight>
                <a:srgbClr val="FFFF00"/>
              </a:highlight>
            </a:endParaRP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begin with definitions of important words:</a:t>
            </a:r>
            <a:endParaRPr lang="en-US"/>
          </a:p>
          <a:p>
            <a:endParaRPr lang="en-US"/>
          </a:p>
          <a:p>
            <a:r>
              <a:rPr lang="en-US" b="1"/>
              <a:t>Trials: </a:t>
            </a:r>
            <a:r>
              <a:rPr lang="en-US"/>
              <a:t>A trial is an examination or experiment. It’s objective is to test the virtue of a person. God gives us many trials in our life.</a:t>
            </a:r>
            <a:endParaRPr lang="en-US"/>
          </a:p>
          <a:p>
            <a:endParaRPr lang="en-US"/>
          </a:p>
          <a:p>
            <a:r>
              <a:rPr lang="en-US" b="1"/>
              <a:t>Crown of Life:</a:t>
            </a:r>
            <a:r>
              <a:rPr lang="en-US"/>
              <a:t> This is a reference to our heavenly reward, which is eternal life with God. There are many places in the Bible where our heavenly reward is called a “crown”: 1 Cor 9:25; 2 Tim 4:8; 1 Peter 1:7; 1 Peter 5:4; Rev 2:10; Rev 3:11;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4670425" y="164465"/>
            <a:ext cx="1960880" cy="1103630"/>
          </a:xfrm>
        </p:spPr>
      </p:sp>
      <p:sp>
        <p:nvSpPr>
          <p:cNvPr id="3" name="Text Placeholder 2"/>
          <p:cNvSpPr/>
          <p:nvPr>
            <p:ph type="body" idx="3"/>
          </p:nvPr>
        </p:nvSpPr>
        <p:spPr>
          <a:xfrm>
            <a:off x="618490" y="753110"/>
            <a:ext cx="5486400" cy="7905750"/>
          </a:xfrm>
        </p:spPr>
        <p:txBody>
          <a:bodyPr/>
          <a:p>
            <a:r>
              <a:rPr lang="en-US" sz="1400" b="1"/>
              <a:t>James</a:t>
            </a:r>
            <a:endParaRPr lang="en-US" sz="900"/>
          </a:p>
          <a:p>
            <a:r>
              <a:rPr lang="en-US" sz="900" b="1"/>
              <a:t>Taken from “Grace to You”</a:t>
            </a:r>
            <a:endParaRPr lang="en-US" sz="900" b="1"/>
          </a:p>
          <a:p>
            <a:r>
              <a:rPr lang="en-US" sz="800" b="1"/>
              <a:t>Author and Date</a:t>
            </a:r>
            <a:endParaRPr lang="en-US" sz="800" b="1"/>
          </a:p>
          <a:p>
            <a:r>
              <a:rPr lang="en-US" sz="800"/>
              <a:t>Of the 4 men named James in the NT, only two are candidates for authorship of this epistle. No one has seriously considered James the Less, the son of Alphaeus (Matt. 10:3; Acts 1:13), or James the father of Judas, not Iscariot (Luke 6:16; Acts 1:13). Some have suggested James the son of Zebedee and brother of John (Matt. 4:21), but he was martyred too early to have written it (Acts 12:2). That leaves only James, the oldest half-brother of Christ (Mark 6:3) and brother of Jude (Matt. 13:55), who also wrote the epistle that bears his name (Jude 1). James had at first rejected Jesus as Messiah (John 7:5), but later believed (1 Cor. 15:7). He became the key leader in the Jerusalem church (cf. Acts 12:17; 15:13; 21:18; Gal. 2:12), being called one of the “pillars” of that church, along with Peter and John (Gal. 2:9). Also known as James the Just because of his devotion to righteousness, he was martyred ca. A.D. 62, according to the first century Jewish historian Josephus. </a:t>
            </a:r>
            <a:endParaRPr lang="en-US" sz="800"/>
          </a:p>
          <a:p>
            <a:endParaRPr lang="en-US" sz="800"/>
          </a:p>
          <a:p>
            <a:r>
              <a:rPr lang="en-US" sz="800"/>
              <a:t>Comparing James’ vocabulary in the letter he wrote which is recorded in Acts 15 with that in the epistle of James further corroborates his authorship.</a:t>
            </a:r>
            <a:endParaRPr lang="en-US" sz="800"/>
          </a:p>
          <a:p>
            <a:endParaRPr lang="en-US" sz="800"/>
          </a:p>
          <a:p>
            <a:r>
              <a:rPr lang="en-US" sz="800"/>
              <a:t>James wrote with the authority of one who had personally seen the resurrected Christ (1 Cor. 15:7), who was recognized as an associate of the apostles (Gal. 1:19), and who was the leader of the Jerusalem church (Acts 15:13). There is no mention of the Council of Jerusalem described in Acts 15 (ca. A.D. 49), which would be expected if that Council had already taken place. Therefore, James can be reliably dated ca. A.D. 44–49, making it the earliest written book of the NT canon.</a:t>
            </a:r>
            <a:endParaRPr lang="en-US" sz="800"/>
          </a:p>
          <a:p>
            <a:endParaRPr lang="en-US" sz="800" b="1"/>
          </a:p>
          <a:p>
            <a:r>
              <a:rPr lang="en-US" sz="800" b="1"/>
              <a:t>Audience</a:t>
            </a:r>
            <a:endParaRPr lang="en-US" sz="800" b="1"/>
          </a:p>
          <a:p>
            <a:r>
              <a:rPr lang="en-US" sz="800"/>
              <a:t>James most likely wrote this epistle to believers scattered (1:1) as a result of the unrest recorded in Acts 12 (ca. A.D. 44). </a:t>
            </a:r>
            <a:endParaRPr lang="en-US" sz="800"/>
          </a:p>
          <a:p>
            <a:endParaRPr lang="en-US" sz="800" b="1"/>
          </a:p>
          <a:p>
            <a:r>
              <a:rPr lang="en-US" sz="800" b="1"/>
              <a:t>Background and Setting</a:t>
            </a:r>
            <a:endParaRPr lang="en-US" sz="800" b="1"/>
          </a:p>
          <a:p>
            <a:r>
              <a:rPr lang="en-US" sz="800"/>
              <a:t>The recipients of this book were Jewish believers who had been dispersed (1:1), possibly as a result of Stephen’s martyrdom (Acts 7, A.D. 31–34), but more likely due to the persecution under Herod Agrippa I (Acts 12, ca. A.D. 44). The author refers to his audience as “brethren” 15 times (1:2,16,19; 2:1,5,14; 3:1,10,12; 4:11; 5:7,9,10,12,19), which was a common epithet among the first century Jews. Not surprisingly, then, James is Jewish in its content. For example, the Greek word translated “assembly” (2:2) is the word for “synagogue.” Further, James contains more than 40 allusions to the OT (and more than 20 to the Sermon on the Mount, Matt. 5–7).</a:t>
            </a:r>
            <a:endParaRPr lang="en-US" sz="800"/>
          </a:p>
          <a:p>
            <a:endParaRPr lang="en-US" sz="800"/>
          </a:p>
          <a:p>
            <a:r>
              <a:rPr lang="en-US" sz="800" b="1"/>
              <a:t>Historical and Theological Themes</a:t>
            </a:r>
            <a:endParaRPr lang="en-US" sz="800"/>
          </a:p>
          <a:p>
            <a:r>
              <a:rPr lang="en-US" sz="800"/>
              <a:t>James, with its devotion to direct, pungent statements on wise living, is reminiscent of the book of Proverbs. It has a practical emphasis, stressing not theoretical knowledge, but godly behavior. James wrote with a passionate desire for his readers to be uncompromisingly obedient to the Word of God. He used at least 30 references to nature (e.g., “wave of the sea” [1:6]; “reptile” [3:7]; and “heaven gave rain” [5:18]), as befits one who spent a great deal of time outdoors. He complements Paul’s emphasis on justification by faith with his own emphasis on spiritual fruitfulness demonstrating true faith.</a:t>
            </a:r>
            <a:endParaRPr lang="en-US" sz="800"/>
          </a:p>
          <a:p>
            <a:r>
              <a:rPr lang="en-US" sz="800"/>
              <a:t>Interpretive Challenges</a:t>
            </a:r>
            <a:endParaRPr lang="en-US" sz="800"/>
          </a:p>
          <a:p>
            <a:r>
              <a:rPr lang="en-US" sz="800"/>
              <a:t>At least two significant texts challenge the interpreter: 1) In 2:14–26, what is the relationship between faith and works? Does James’ emphasis on works contradict Paul’s focus on faith? 2) In 5:13–18, do the promises of healing refer to the spiritual or physical realm?</a:t>
            </a:r>
            <a:endParaRPr lang="en-US" sz="800"/>
          </a:p>
          <a:p>
            <a:endParaRPr lang="en-US" sz="800" b="1"/>
          </a:p>
          <a:p>
            <a:r>
              <a:rPr lang="en-US" sz="800" b="1"/>
              <a:t>Outline</a:t>
            </a:r>
            <a:endParaRPr lang="en-US" sz="800" b="1"/>
          </a:p>
          <a:p>
            <a:r>
              <a:rPr lang="en-US" sz="800"/>
              <a:t>There are a number of ways to outline the book to grasp the arrangement of its content. One way is to arrange it around a series of tests by which the genuineness of a person’s faith may be measured.</a:t>
            </a:r>
            <a:endParaRPr lang="en-US" sz="800"/>
          </a:p>
          <a:p>
            <a:endParaRPr lang="en-US" sz="800"/>
          </a:p>
          <a:p>
            <a:r>
              <a:rPr lang="en-US" sz="800"/>
              <a:t>Introduction (1:1)</a:t>
            </a:r>
            <a:endParaRPr lang="en-US" sz="800"/>
          </a:p>
          <a:p>
            <a:r>
              <a:rPr lang="en-US" sz="800"/>
              <a:t>I. The Test of Perseverance in Suffering (1:2–12)</a:t>
            </a:r>
            <a:endParaRPr lang="en-US" sz="800"/>
          </a:p>
          <a:p>
            <a:r>
              <a:rPr lang="en-US" sz="800"/>
              <a:t>II. The Test of Blame in Temptation (1:13–18)</a:t>
            </a:r>
            <a:endParaRPr lang="en-US" sz="800"/>
          </a:p>
          <a:p>
            <a:r>
              <a:rPr lang="en-US" sz="800"/>
              <a:t>III. The Test of Response to the Word (1:19–27)</a:t>
            </a:r>
            <a:endParaRPr lang="en-US" sz="800"/>
          </a:p>
          <a:p>
            <a:r>
              <a:rPr lang="en-US" sz="800"/>
              <a:t>IV. The Test of Impartial Love (2:1–13)</a:t>
            </a:r>
            <a:endParaRPr lang="en-US" sz="800"/>
          </a:p>
          <a:p>
            <a:r>
              <a:rPr lang="en-US" sz="800"/>
              <a:t>V. The Test of Righteous Works (2:14–26)</a:t>
            </a:r>
            <a:endParaRPr lang="en-US" sz="800"/>
          </a:p>
          <a:p>
            <a:r>
              <a:rPr lang="en-US" sz="800"/>
              <a:t>VI. The Test of the Tongue (3:1–12)</a:t>
            </a:r>
            <a:endParaRPr lang="en-US" sz="800"/>
          </a:p>
          <a:p>
            <a:r>
              <a:rPr lang="en-US" sz="800"/>
              <a:t>VII. The Test of Humble Wisdom (3:13–18)</a:t>
            </a:r>
            <a:endParaRPr lang="en-US" sz="800"/>
          </a:p>
          <a:p>
            <a:r>
              <a:rPr lang="en-US" sz="800"/>
              <a:t>VIII. The Test of Worldly Indulgence (4:1–12)</a:t>
            </a:r>
            <a:endParaRPr lang="en-US" sz="800"/>
          </a:p>
          <a:p>
            <a:r>
              <a:rPr lang="en-US" sz="800"/>
              <a:t>IX. The Test of Dependence (4:13–17)</a:t>
            </a:r>
            <a:endParaRPr lang="en-US" sz="800"/>
          </a:p>
          <a:p>
            <a:r>
              <a:rPr lang="en-US" sz="800"/>
              <a:t>X. The Test of Patient Endurance (5:1–11)</a:t>
            </a:r>
            <a:endParaRPr lang="en-US" sz="800"/>
          </a:p>
          <a:p>
            <a:r>
              <a:rPr lang="en-US" sz="800"/>
              <a:t>XI. The Test of Truthfulness (5:12)</a:t>
            </a:r>
            <a:endParaRPr lang="en-US" sz="800"/>
          </a:p>
          <a:p>
            <a:r>
              <a:rPr lang="en-US" sz="800"/>
              <a:t>XII. The Test of Prayerfulness (5:13–18)</a:t>
            </a:r>
            <a:endParaRPr lang="en-US" sz="800"/>
          </a:p>
          <a:p>
            <a:r>
              <a:rPr lang="en-US" sz="800"/>
              <a:t>XIII. The Test of True Faith (5:19, 20)</a:t>
            </a:r>
            <a:endParaRPr lang="en-US" sz="800"/>
          </a:p>
          <a:p>
            <a:endParaRPr lang="en-US" sz="800"/>
          </a:p>
          <a:p>
            <a:endParaRPr lang="en-US"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James tells us what attitude we must have when we are having trials: </a:t>
            </a:r>
            <a:r>
              <a:rPr lang="en-US" u="sng"/>
              <a:t>we must consider it joy.</a:t>
            </a:r>
            <a:endParaRPr lang="en-US" u="sng"/>
          </a:p>
          <a:p>
            <a:endParaRPr lang="en-US"/>
          </a:p>
          <a:p>
            <a:r>
              <a:rPr lang="en-US"/>
              <a:t>Why must we consider it joy? There are several answers in the passage:</a:t>
            </a:r>
            <a:endParaRPr lang="en-US"/>
          </a:p>
          <a:p>
            <a:pPr marL="228600" indent="-228600">
              <a:buAutoNum type="arabicPeriod"/>
            </a:pPr>
            <a:r>
              <a:rPr lang="en-US"/>
              <a:t>It produces endurance (v3)</a:t>
            </a:r>
            <a:endParaRPr lang="en-US"/>
          </a:p>
          <a:p>
            <a:endParaRPr 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olidFill>
                  <a:schemeClr val="bg1">
                    <a:lumMod val="50000"/>
                  </a:schemeClr>
                </a:solidFill>
                <a:cs typeface="+mn-lt"/>
                <a:sym typeface="+mn-ea"/>
              </a:rPr>
              <a:t>Why must we consider it joy? There are several answers in the passage:</a:t>
            </a:r>
            <a:endParaRPr lang="en-US">
              <a:solidFill>
                <a:schemeClr val="bg1">
                  <a:lumMod val="50000"/>
                </a:schemeClr>
              </a:solidFill>
              <a:cs typeface="+mn-lt"/>
              <a:sym typeface="+mn-ea"/>
            </a:endParaRPr>
          </a:p>
          <a:p>
            <a:pPr marL="228600" indent="-228600">
              <a:buFont typeface="+mj-lt"/>
              <a:buAutoNum type="arabicPeriod" startAt="2"/>
            </a:pPr>
            <a:r>
              <a:rPr lang="en-US">
                <a:solidFill>
                  <a:schemeClr val="tx1"/>
                </a:solidFill>
                <a:cs typeface="+mn-lt"/>
              </a:rPr>
              <a:t>If we pass the test God gives us, we will inherit the crown of life. </a:t>
            </a:r>
            <a:br>
              <a:rPr lang="en-US">
                <a:solidFill>
                  <a:schemeClr val="tx1"/>
                </a:solidFill>
                <a:cs typeface="+mn-lt"/>
              </a:rPr>
            </a:br>
            <a:r>
              <a:rPr lang="en-US">
                <a:solidFill>
                  <a:schemeClr val="tx1"/>
                </a:solidFill>
                <a:cs typeface="+mn-lt"/>
              </a:rPr>
              <a:t>(</a:t>
            </a:r>
            <a:r>
              <a:rPr lang="en-US">
                <a:solidFill>
                  <a:schemeClr val="tx1"/>
                </a:solidFill>
                <a:cs typeface="+mn-lt"/>
                <a:sym typeface="+mn-ea"/>
              </a:rPr>
              <a:t>Matt 5:10;  2 Tim 4:8; 1 Pet 4:13; Rev 2:10)</a:t>
            </a:r>
            <a:br>
              <a:rPr lang="en-US">
                <a:solidFill>
                  <a:schemeClr val="tx1"/>
                </a:solidFill>
                <a:cs typeface="+mn-lt"/>
                <a:sym typeface="+mn-ea"/>
              </a:rPr>
            </a:br>
            <a:r>
              <a:rPr lang="en-US">
                <a:solidFill>
                  <a:schemeClr val="tx1"/>
                </a:solidFill>
                <a:cs typeface="+mn-lt"/>
                <a:sym typeface="+mn-ea"/>
              </a:rPr>
              <a:t>[+] A man who endures trials is blessed, because when he passes the test he will receive the crown of life that God has promised to those who love Him. (Jas 1:12)</a:t>
            </a:r>
            <a:br>
              <a:rPr lang="en-US">
                <a:solidFill>
                  <a:schemeClr val="tx1"/>
                </a:solidFill>
                <a:cs typeface="+mn-lt"/>
                <a:sym typeface="+mn-ea"/>
              </a:rPr>
            </a:br>
            <a:r>
              <a:rPr lang="en-US">
                <a:solidFill>
                  <a:schemeClr val="tx1"/>
                </a:solidFill>
                <a:cs typeface="+mn-lt"/>
                <a:sym typeface="+mn-ea"/>
              </a:rPr>
              <a:t>[+] There is reserved for me in the future the crown of righteousness, which the Lord, the righteous Judge, will give me on that day, and not only to me, but to all those who have loved His appearing. (2Tim 4:8)</a:t>
            </a:r>
            <a:br>
              <a:rPr lang="en-US">
                <a:solidFill>
                  <a:schemeClr val="tx1"/>
                </a:solidFill>
                <a:cs typeface="+mn-lt"/>
                <a:sym typeface="+mn-ea"/>
              </a:rPr>
            </a:br>
            <a:r>
              <a:rPr lang="en-US">
                <a:solidFill>
                  <a:schemeClr val="tx1"/>
                </a:solidFill>
                <a:cs typeface="+mn-lt"/>
                <a:sym typeface="+mn-ea"/>
              </a:rPr>
              <a:t>[+] Instead, </a:t>
            </a:r>
            <a:r>
              <a:rPr lang="en-US" u="sng">
                <a:solidFill>
                  <a:schemeClr val="tx1"/>
                </a:solidFill>
                <a:cs typeface="+mn-lt"/>
                <a:sym typeface="+mn-ea"/>
              </a:rPr>
              <a:t>rejoice </a:t>
            </a:r>
            <a:r>
              <a:rPr lang="en-US">
                <a:solidFill>
                  <a:schemeClr val="tx1"/>
                </a:solidFill>
                <a:cs typeface="+mn-lt"/>
                <a:sym typeface="+mn-ea"/>
              </a:rPr>
              <a:t>as you share in the sufferings of the Messiah, so that you may also rejoice with great joy at the revelation of His glory. (1Pet 4:13)</a:t>
            </a:r>
            <a:br>
              <a:rPr lang="en-US">
                <a:solidFill>
                  <a:schemeClr val="tx1"/>
                </a:solidFill>
                <a:cs typeface="+mn-lt"/>
                <a:sym typeface="+mn-ea"/>
              </a:rPr>
            </a:br>
            <a:r>
              <a:rPr lang="en-US">
                <a:solidFill>
                  <a:schemeClr val="tx1"/>
                </a:solidFill>
                <a:cs typeface="+mn-lt"/>
                <a:sym typeface="+mn-ea"/>
              </a:rPr>
              <a:t>[+] Don’t be afraid of what you are about to suffer. Look, the Devil is about to throw some of you into prison to test you, and you will have affliction for 10 days. Be faithful until death, and I will give you the crown of life. (Rev 2:10)</a:t>
            </a:r>
            <a:endParaRPr lang="en-US">
              <a:solidFill>
                <a:schemeClr val="tx1"/>
              </a:solidFill>
              <a:cs typeface="+mn-lt"/>
              <a:sym typeface="+mn-ea"/>
            </a:endParaRPr>
          </a:p>
          <a:p>
            <a:pPr marL="228600" indent="-228600">
              <a:buFont typeface="+mj-lt"/>
              <a:buAutoNum type="arabicPeriod" startAt="2"/>
            </a:pPr>
            <a:r>
              <a:rPr lang="en-US">
                <a:solidFill>
                  <a:schemeClr val="tx1"/>
                </a:solidFill>
                <a:cs typeface="+mn-lt"/>
                <a:sym typeface="+mn-ea"/>
              </a:rPr>
              <a:t>God gives us wisdom for our trials. We do not need to depend on worldy wisdom that is against God. We belong to Him, and He will protect us and take care of us.</a:t>
            </a:r>
            <a:endParaRPr lang="en-US">
              <a:solidFill>
                <a:schemeClr val="tx1"/>
              </a:solidFill>
              <a:cs typeface="+mn-lt"/>
              <a:sym typeface="+mn-ea"/>
            </a:endParaRPr>
          </a:p>
          <a:p>
            <a:pPr marL="228600" indent="-228600">
              <a:buAutoNum type="arabicPeriod" startAt="2"/>
            </a:pPr>
            <a:r>
              <a:rPr lang="en-US">
                <a:solidFill>
                  <a:schemeClr val="tx1"/>
                </a:solidFill>
                <a:cs typeface="+mn-lt"/>
                <a:sym typeface="+mn-ea"/>
              </a:rPr>
              <a:t>We know that Jesus suffered. Because He suffered, we must also suffer for His name’s sake.</a:t>
            </a:r>
            <a:br>
              <a:rPr lang="en-US">
                <a:solidFill>
                  <a:schemeClr val="tx1"/>
                </a:solidFill>
                <a:cs typeface="+mn-lt"/>
                <a:sym typeface="+mn-ea"/>
              </a:rPr>
            </a:br>
            <a:r>
              <a:rPr lang="en-US">
                <a:solidFill>
                  <a:schemeClr val="tx1"/>
                </a:solidFill>
                <a:cs typeface="+mn-lt"/>
                <a:sym typeface="+mn-ea"/>
              </a:rPr>
              <a:t>[+] In fact, all those who want to live a godly life in Christ Jesus will be persecuted. (2Tim 3:12)</a:t>
            </a:r>
            <a:br>
              <a:rPr lang="en-US">
                <a:solidFill>
                  <a:schemeClr val="tx1"/>
                </a:solidFill>
                <a:cs typeface="+mn-lt"/>
                <a:sym typeface="+mn-ea"/>
              </a:rPr>
            </a:br>
            <a:endParaRPr lang="en-US">
              <a:solidFill>
                <a:schemeClr val="tx1"/>
              </a:solidFill>
              <a:cs typeface="+mn-lt"/>
              <a:sym typeface="+mn-ea"/>
            </a:endParaRPr>
          </a:p>
          <a:p>
            <a:pPr marL="228600" indent="-228600">
              <a:buAutoNum type="arabicPeriod" startAt="2"/>
            </a:pPr>
            <a:endParaRPr lang="en-US">
              <a:solidFill>
                <a:schemeClr val="tx1"/>
              </a:solidFill>
              <a:cs typeface="+mn-lt"/>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olidFill>
                  <a:schemeClr val="tx1"/>
                </a:solidFill>
                <a:cs typeface="+mn-lt"/>
                <a:sym typeface="+mn-ea"/>
              </a:rPr>
              <a:t>Trials can be difficult times. </a:t>
            </a:r>
            <a:endParaRPr lang="en-US">
              <a:solidFill>
                <a:schemeClr val="tx1"/>
              </a:solidFill>
              <a:cs typeface="+mn-lt"/>
              <a:sym typeface="+mn-ea"/>
            </a:endParaRPr>
          </a:p>
          <a:p>
            <a:r>
              <a:rPr lang="en-US">
                <a:solidFill>
                  <a:schemeClr val="tx1"/>
                </a:solidFill>
                <a:cs typeface="+mn-lt"/>
                <a:sym typeface="+mn-ea"/>
              </a:rPr>
              <a:t>If we do not have wisdom for our trials, what should we do?</a:t>
            </a:r>
            <a:endParaRPr lang="en-US">
              <a:solidFill>
                <a:schemeClr val="tx1"/>
              </a:solidFill>
              <a:cs typeface="+mn-lt"/>
              <a:sym typeface="+mn-ea"/>
            </a:endParaRPr>
          </a:p>
          <a:p>
            <a:r>
              <a:rPr lang="en-US" u="sng">
                <a:solidFill>
                  <a:schemeClr val="tx1"/>
                </a:solidFill>
                <a:cs typeface="+mn-lt"/>
                <a:sym typeface="+mn-ea"/>
              </a:rPr>
              <a:t>We should pray and ask God for wisdom to endure the trial by His grace and mercy.</a:t>
            </a:r>
            <a:endParaRPr lang="en-US">
              <a:solidFill>
                <a:schemeClr val="tx1"/>
              </a:solidFill>
              <a:cs typeface="+mn-lt"/>
              <a:sym typeface="+mn-ea"/>
            </a:endParaRPr>
          </a:p>
          <a:p>
            <a:endParaRPr lang="en-US">
              <a:solidFill>
                <a:schemeClr val="tx1"/>
              </a:solidFill>
              <a:cs typeface="+mn-lt"/>
              <a:sym typeface="+mn-ea"/>
            </a:endParaRPr>
          </a:p>
          <a:p>
            <a:r>
              <a:rPr lang="en-US">
                <a:solidFill>
                  <a:schemeClr val="tx1"/>
                </a:solidFill>
                <a:cs typeface="+mn-lt"/>
                <a:sym typeface="+mn-ea"/>
              </a:rPr>
              <a:t>Will God give us mercy, grace, and wisdom for our trials?</a:t>
            </a:r>
            <a:br>
              <a:rPr lang="en-US">
                <a:solidFill>
                  <a:schemeClr val="tx1"/>
                </a:solidFill>
                <a:cs typeface="+mn-lt"/>
                <a:sym typeface="+mn-ea"/>
              </a:rPr>
            </a:br>
            <a:r>
              <a:rPr lang="en-US" u="sng">
                <a:solidFill>
                  <a:schemeClr val="tx1"/>
                </a:solidFill>
                <a:cs typeface="+mn-lt"/>
                <a:sym typeface="+mn-ea"/>
              </a:rPr>
              <a:t>Yes, He will! He promises to do so. v5. But we must ask without criticizing.</a:t>
            </a:r>
            <a:endParaRPr lang="en-US">
              <a:solidFill>
                <a:schemeClr val="tx1"/>
              </a:solidFill>
              <a:cs typeface="+mn-lt"/>
              <a:sym typeface="+mn-ea"/>
            </a:endParaRPr>
          </a:p>
          <a:p>
            <a:r>
              <a:rPr lang="en-US">
                <a:solidFill>
                  <a:schemeClr val="tx1"/>
                </a:solidFill>
                <a:cs typeface="+mn-lt"/>
                <a:sym typeface="+mn-ea"/>
              </a:rPr>
              <a:t>See also Jer 29:13; Matt 7:7-11; </a:t>
            </a:r>
            <a:endParaRPr lang="en-US">
              <a:solidFill>
                <a:schemeClr val="tx1"/>
              </a:solidFill>
              <a:cs typeface="+mn-lt"/>
              <a:sym typeface="+mn-ea"/>
            </a:endParaRPr>
          </a:p>
          <a:p>
            <a:r>
              <a:rPr lang="en-US">
                <a:solidFill>
                  <a:schemeClr val="tx1"/>
                </a:solidFill>
                <a:cs typeface="+mn-lt"/>
                <a:sym typeface="+mn-ea"/>
              </a:rPr>
              <a:t>[+]Whatever you ask in My name, I will do it so that the Father may be glorified in the Son. (John 14:13)</a:t>
            </a:r>
            <a:endParaRPr lang="en-US">
              <a:solidFill>
                <a:schemeClr val="tx1"/>
              </a:solidFill>
              <a:cs typeface="+mn-lt"/>
              <a:sym typeface="+mn-ea"/>
            </a:endParaRPr>
          </a:p>
          <a:p>
            <a:endParaRPr lang="en-US">
              <a:solidFill>
                <a:schemeClr val="tx1"/>
              </a:solidFill>
              <a:cs typeface="+mn-lt"/>
              <a:sym typeface="+mn-ea"/>
            </a:endParaRPr>
          </a:p>
          <a:p>
            <a:r>
              <a:rPr lang="en-US">
                <a:solidFill>
                  <a:schemeClr val="tx1"/>
                </a:solidFill>
                <a:cs typeface="+mn-lt"/>
                <a:sym typeface="+mn-ea"/>
              </a:rPr>
              <a:t>If we ask God for wisdom, but we have doubts in our hearts, will He give us wisdom?</a:t>
            </a:r>
            <a:endParaRPr lang="en-US">
              <a:solidFill>
                <a:schemeClr val="tx1"/>
              </a:solidFill>
              <a:cs typeface="+mn-lt"/>
              <a:sym typeface="+mn-ea"/>
            </a:endParaRPr>
          </a:p>
          <a:p>
            <a:r>
              <a:rPr lang="en-US" u="sng">
                <a:solidFill>
                  <a:schemeClr val="tx1"/>
                </a:solidFill>
                <a:cs typeface="+mn-lt"/>
                <a:sym typeface="+mn-ea"/>
              </a:rPr>
              <a:t>The Bible tells us not to doubt. We can trust God. If we have doubts, perhaps He will be merciful and give us wisdom. But if we complain against Him and criticize against Him (v5), will He honor that? No, He will not.</a:t>
            </a:r>
            <a:endParaRPr lang="en-US">
              <a:solidFill>
                <a:schemeClr val="tx1"/>
              </a:solidFill>
              <a:cs typeface="+mn-lt"/>
              <a:sym typeface="+mn-ea"/>
            </a:endParaRPr>
          </a:p>
          <a:p>
            <a:endParaRPr lang="en-US">
              <a:solidFill>
                <a:schemeClr val="tx1"/>
              </a:solidFill>
              <a:cs typeface="+mn-lt"/>
              <a:sym typeface="+mn-ea"/>
            </a:endParaRPr>
          </a:p>
          <a:p>
            <a:r>
              <a:rPr lang="en-US">
                <a:solidFill>
                  <a:schemeClr val="tx1"/>
                </a:solidFill>
                <a:cs typeface="+mn-lt"/>
                <a:sym typeface="+mn-ea"/>
              </a:rPr>
              <a:t>So let us ask Him for wisdom with humility, and trust that He will keep His promises.</a:t>
            </a:r>
            <a:endParaRPr lang="en-US">
              <a:solidFill>
                <a:schemeClr val="tx1"/>
              </a:solidFill>
              <a:cs typeface="+mn-lt"/>
              <a:sym typeface="+mn-ea"/>
            </a:endParaRPr>
          </a:p>
          <a:p>
            <a:endParaRPr lang="en-US">
              <a:solidFill>
                <a:schemeClr val="tx1"/>
              </a:solidFill>
              <a:cs typeface="+mn-lt"/>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a:xfrm>
            <a:off x="685800" y="4400550"/>
            <a:ext cx="5486400" cy="4340860"/>
          </a:xfrm>
        </p:spPr>
        <p:txBody>
          <a:bodyPr/>
          <a:p>
            <a:r>
              <a:rPr lang="en-US">
                <a:solidFill>
                  <a:schemeClr val="tx1"/>
                </a:solidFill>
                <a:cs typeface="+mn-lt"/>
              </a:rPr>
              <a:t>James tells us about the mind that doubts: </a:t>
            </a:r>
            <a:r>
              <a:rPr lang="en-US" u="sng">
                <a:solidFill>
                  <a:schemeClr val="tx1"/>
                </a:solidFill>
                <a:cs typeface="+mn-lt"/>
              </a:rPr>
              <a:t>it is like a wave of the sea, blown and tossed about. He is unstable in all his ways.</a:t>
            </a:r>
            <a:r>
              <a:rPr lang="en-US">
                <a:solidFill>
                  <a:schemeClr val="tx1"/>
                </a:solidFill>
                <a:cs typeface="+mn-lt"/>
              </a:rPr>
              <a:t> Therefore, we should not doubt Him.</a:t>
            </a:r>
            <a:endParaRPr lang="en-US" u="sng">
              <a:solidFill>
                <a:schemeClr val="tx1"/>
              </a:solidFill>
              <a:cs typeface="+mn-lt"/>
            </a:endParaRPr>
          </a:p>
          <a:p>
            <a:endParaRPr lang="en-US">
              <a:solidFill>
                <a:schemeClr val="tx1"/>
              </a:solidFill>
              <a:cs typeface="+mn-lt"/>
            </a:endParaRPr>
          </a:p>
          <a:p>
            <a:r>
              <a:rPr lang="en-US">
                <a:solidFill>
                  <a:schemeClr val="tx1"/>
                </a:solidFill>
                <a:cs typeface="+mn-lt"/>
              </a:rPr>
              <a:t>James speaks of the humble man. He calls him “poor”.</a:t>
            </a:r>
            <a:endParaRPr lang="en-US">
              <a:solidFill>
                <a:schemeClr val="tx1"/>
              </a:solidFill>
              <a:cs typeface="+mn-lt"/>
            </a:endParaRPr>
          </a:p>
          <a:p>
            <a:r>
              <a:rPr lang="en-US">
                <a:solidFill>
                  <a:schemeClr val="tx1"/>
                </a:solidFill>
                <a:cs typeface="+mn-lt"/>
              </a:rPr>
              <a:t>Why should the humble (poor) man boast? </a:t>
            </a:r>
            <a:r>
              <a:rPr lang="en-US" u="sng">
                <a:solidFill>
                  <a:schemeClr val="tx1"/>
                </a:solidFill>
                <a:cs typeface="+mn-lt"/>
              </a:rPr>
              <a:t>If he is a believer, he should boast because God is on his side, and God will help him in all his ways.</a:t>
            </a:r>
            <a:r>
              <a:rPr lang="en-US">
                <a:solidFill>
                  <a:schemeClr val="tx1"/>
                </a:solidFill>
                <a:cs typeface="+mn-lt"/>
              </a:rPr>
              <a:t> </a:t>
            </a:r>
            <a:endParaRPr lang="en-US">
              <a:solidFill>
                <a:schemeClr val="tx1"/>
              </a:solidFill>
              <a:cs typeface="+mn-lt"/>
            </a:endParaRPr>
          </a:p>
          <a:p>
            <a:r>
              <a:rPr lang="en-US">
                <a:solidFill>
                  <a:schemeClr val="tx1"/>
                </a:solidFill>
                <a:cs typeface="+mn-lt"/>
              </a:rPr>
              <a:t>[+] Trust in the LORD with all your heart, and do not rely on your own understanding; think about Him in all your ways, and He will guide you on the right paths. (Prov 3:5-6)</a:t>
            </a:r>
            <a:endParaRPr lang="en-US">
              <a:solidFill>
                <a:schemeClr val="tx1"/>
              </a:solidFill>
              <a:cs typeface="+mn-lt"/>
            </a:endParaRPr>
          </a:p>
          <a:p>
            <a:endParaRPr lang="en-US">
              <a:solidFill>
                <a:schemeClr val="tx1"/>
              </a:solidFill>
              <a:cs typeface="+mn-lt"/>
            </a:endParaRPr>
          </a:p>
          <a:p>
            <a:r>
              <a:rPr lang="en-US">
                <a:solidFill>
                  <a:schemeClr val="tx1"/>
                </a:solidFill>
                <a:cs typeface="+mn-lt"/>
              </a:rPr>
              <a:t>Why should the rich man boast when he loses his riches? </a:t>
            </a:r>
            <a:endParaRPr lang="en-US">
              <a:solidFill>
                <a:schemeClr val="tx1"/>
              </a:solidFill>
              <a:cs typeface="+mn-lt"/>
            </a:endParaRPr>
          </a:p>
          <a:p>
            <a:r>
              <a:rPr lang="en-US" u="sng">
                <a:solidFill>
                  <a:schemeClr val="tx1"/>
                </a:solidFill>
                <a:cs typeface="+mn-lt"/>
              </a:rPr>
              <a:t>If he is a believer, he knows that his true treasure is in heaven, not on earth.</a:t>
            </a:r>
            <a:endParaRPr lang="en-US" u="sng">
              <a:solidFill>
                <a:schemeClr val="tx1"/>
              </a:solidFill>
              <a:cs typeface="+mn-lt"/>
            </a:endParaRPr>
          </a:p>
          <a:p>
            <a:r>
              <a:rPr lang="en-US">
                <a:solidFill>
                  <a:schemeClr val="tx1"/>
                </a:solidFill>
                <a:cs typeface="+mn-lt"/>
                <a:sym typeface="+mn-ea"/>
              </a:rPr>
              <a:t>(Mark 10:17-22)</a:t>
            </a:r>
            <a:endParaRPr lang="en-US">
              <a:solidFill>
                <a:schemeClr val="tx1"/>
              </a:solidFill>
              <a:cs typeface="+mn-lt"/>
              <a:sym typeface="+mn-ea"/>
            </a:endParaRPr>
          </a:p>
          <a:p>
            <a:r>
              <a:rPr lang="en-US">
                <a:solidFill>
                  <a:schemeClr val="tx1"/>
                </a:solidFill>
                <a:cs typeface="+mn-lt"/>
                <a:sym typeface="+mn-ea"/>
              </a:rPr>
              <a:t>[+]“Don’t collect for yourselves treasures on earth, where moth and rust destroy and where thieves break in and steal. But collect for yourselves treasures in heaven, where neither moth nor rust destroys, and where thieves don’t break in and steal. For where your treasure is, there your heart will be also. (Matt 6:19-21)</a:t>
            </a:r>
            <a:endParaRPr lang="en-US">
              <a:solidFill>
                <a:schemeClr val="tx1"/>
              </a:solidFill>
              <a:cs typeface="+mn-lt"/>
              <a:sym typeface="+mn-ea"/>
            </a:endParaRPr>
          </a:p>
          <a:p>
            <a:endParaRPr lang="en-US">
              <a:solidFill>
                <a:schemeClr val="tx1"/>
              </a:solidFill>
              <a:cs typeface="+mn-lt"/>
              <a:sym typeface="+mn-ea"/>
            </a:endParaRPr>
          </a:p>
          <a:p>
            <a:r>
              <a:rPr lang="en-US">
                <a:solidFill>
                  <a:schemeClr val="tx1"/>
                </a:solidFill>
                <a:cs typeface="+mn-lt"/>
              </a:rPr>
              <a:t>[+] The person who loves father or mother more than Me is not worthy of Me; the person who loves son or daughter more than Me is not worthy of Me. And whoever doesn’t take up his cross and follow Me is not worthy of Me. Anyone finding his life will lose it, and anyone losing his life because of Me will find it. (Matt 10:37-39)</a:t>
            </a:r>
            <a:endParaRPr lang="en-US">
              <a:solidFill>
                <a:schemeClr val="tx1"/>
              </a:solidFill>
              <a:cs typeface="+mn-lt"/>
            </a:endParaRPr>
          </a:p>
          <a:p>
            <a:endParaRPr lang="en-US">
              <a:solidFill>
                <a:schemeClr val="tx1"/>
              </a:solidFill>
              <a:cs typeface="+mn-lt"/>
            </a:endParaRPr>
          </a:p>
          <a:p>
            <a:endParaRPr lang="en-US">
              <a:solidFill>
                <a:schemeClr val="tx1"/>
              </a:solidFill>
              <a:cs typeface="+mn-lt"/>
            </a:endParaRPr>
          </a:p>
          <a:p>
            <a:endParaRPr lang="en-US">
              <a:solidFill>
                <a:schemeClr val="tx1"/>
              </a:solidFill>
              <a:cs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a:xfrm>
            <a:off x="685800" y="4400550"/>
            <a:ext cx="5486400" cy="4291330"/>
          </a:xfrm>
        </p:spPr>
        <p:txBody>
          <a:bodyPr/>
          <a:p>
            <a:r>
              <a:rPr lang="en-US"/>
              <a:t>What do we receive if we pass our trials?</a:t>
            </a:r>
            <a:endParaRPr lang="en-US"/>
          </a:p>
          <a:p>
            <a:r>
              <a:rPr lang="en-US" u="sng"/>
              <a:t>We will receive a crown of life; eternal life.</a:t>
            </a:r>
            <a:endParaRPr lang="en-US"/>
          </a:p>
          <a:p>
            <a:endParaRPr lang="en-US"/>
          </a:p>
          <a:p>
            <a:r>
              <a:rPr lang="en-US"/>
              <a:t>Now can you see why we must be joyful in our trials?</a:t>
            </a:r>
            <a:endParaRPr lang="en-US"/>
          </a:p>
          <a:p>
            <a:pPr marL="228600" indent="-228600">
              <a:buAutoNum type="arabicPeriod"/>
            </a:pPr>
            <a:r>
              <a:rPr lang="en-US"/>
              <a:t>Trials produce endurance</a:t>
            </a:r>
            <a:endParaRPr lang="en-US"/>
          </a:p>
          <a:p>
            <a:pPr marL="228600" indent="-228600">
              <a:buAutoNum type="arabicPeriod"/>
            </a:pPr>
            <a:r>
              <a:rPr lang="en-US"/>
              <a:t>If we pass the test, we inherit eternal life</a:t>
            </a:r>
            <a:endParaRPr lang="en-US"/>
          </a:p>
          <a:p>
            <a:pPr marL="228600" indent="-228600">
              <a:buAutoNum type="arabicPeriod"/>
            </a:pPr>
            <a:r>
              <a:rPr lang="en-US"/>
              <a:t>God gives us wisdom for our trials</a:t>
            </a:r>
            <a:endParaRPr lang="en-US"/>
          </a:p>
          <a:p>
            <a:pPr marL="228600" indent="-228600">
              <a:buAutoNum type="arabicPeriod"/>
            </a:pPr>
            <a:r>
              <a:rPr lang="en-US"/>
              <a:t>Jesus suffered, therefore we must suffer</a:t>
            </a:r>
            <a:endParaRPr lang="en-US"/>
          </a:p>
          <a:p>
            <a:pPr marL="228600" indent="-228600">
              <a:buAutoNum type="arabicPeriod"/>
            </a:pPr>
            <a:endParaRPr lang="en-US"/>
          </a:p>
          <a:p>
            <a:pPr indent="0">
              <a:buNone/>
            </a:pPr>
            <a:r>
              <a:rPr lang="en-US" b="1"/>
              <a:t>Here are some verses to help encourage us in our trials</a:t>
            </a:r>
            <a:endParaRPr lang="en-US" b="1"/>
          </a:p>
          <a:p>
            <a:pPr indent="0">
              <a:buNone/>
            </a:pPr>
            <a:endParaRPr lang="en-US"/>
          </a:p>
          <a:p>
            <a:pPr indent="0">
              <a:buNone/>
            </a:pPr>
            <a:r>
              <a:rPr lang="en-US"/>
              <a:t>[+]It was good for me to be afflicted so that I could learn Your statutes. (Ps 119:71)</a:t>
            </a:r>
            <a:endParaRPr lang="en-US"/>
          </a:p>
          <a:p>
            <a:pPr indent="0">
              <a:buNone/>
            </a:pPr>
            <a:endParaRPr lang="en-US"/>
          </a:p>
          <a:p>
            <a:pPr indent="0">
              <a:buNone/>
            </a:pPr>
            <a:r>
              <a:rPr lang="en-US"/>
              <a:t>[+]Do not despise the LORD’s instruction, my son, and do not loathe His discipline; for the LORD disciplines the one He loves, just as a father, the son he delights in. (Prov 3:11-12)</a:t>
            </a:r>
            <a:endParaRPr lang="en-US"/>
          </a:p>
          <a:p>
            <a:pPr indent="0">
              <a:buNone/>
            </a:pPr>
            <a:endParaRPr lang="en-US"/>
          </a:p>
          <a:p>
            <a:pPr indent="0">
              <a:buNone/>
            </a:pPr>
            <a:r>
              <a:rPr lang="en-US"/>
              <a:t>[+]You will be hated by everyone because of My name. But the one who endures to the end will be delivered. (Matt 10:22)</a:t>
            </a:r>
            <a:endParaRPr lang="en-US"/>
          </a:p>
          <a:p>
            <a:pPr indent="0">
              <a:buNone/>
            </a:pPr>
            <a:endParaRPr lang="en-US"/>
          </a:p>
          <a:p>
            <a:pPr indent="0">
              <a:buNone/>
            </a:pPr>
            <a:r>
              <a:rPr lang="en-US"/>
              <a:t>[+]You rejoice in this, though now for a short time you have had to struggle in various trials so that the genuineness of your faith — more valuable than gold, which perishes though refined by fire — may result in praise, glory, and honor at the revelation of Jesus Christ. (1Pet 1:6-7)</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now study the topic of blame in temptation</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highlight>
                  <a:srgbClr val="FFFF00"/>
                </a:highlight>
                <a:sym typeface="+mn-ea"/>
              </a:rPr>
              <a:t>(Have someone read the verses)</a:t>
            </a:r>
            <a:endParaRPr lang="en-US">
              <a:highlight>
                <a:srgbClr val="FFFF00"/>
              </a:highlight>
            </a:endParaRPr>
          </a:p>
          <a:p>
            <a:endParaRPr lang="en-US"/>
          </a:p>
          <a:p>
            <a:endParaRPr lang="en-US"/>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begin with some definitions:</a:t>
            </a:r>
            <a:endParaRPr lang="en-US"/>
          </a:p>
          <a:p>
            <a:r>
              <a:rPr lang="en-US" b="1"/>
              <a:t>Temptation:</a:t>
            </a:r>
            <a:r>
              <a:rPr lang="en-US"/>
              <a:t> A solicitation to evil for pleasure or advantage. A desire to do something wrong or unwise.</a:t>
            </a:r>
            <a:endParaRPr lang="en-US"/>
          </a:p>
          <a:p>
            <a:r>
              <a:rPr lang="en-US" b="1"/>
              <a:t>Desire:</a:t>
            </a:r>
            <a:r>
              <a:rPr lang="en-US"/>
              <a:t> A longing or emotional excitement of the mind to get something that will please or satisfy one’s heart. </a:t>
            </a:r>
            <a:endParaRPr lang="en-US"/>
          </a:p>
          <a:p>
            <a:r>
              <a:rPr lang="en-US" b="1"/>
              <a:t>Evil Desire:</a:t>
            </a:r>
            <a:r>
              <a:rPr lang="en-US"/>
              <a:t> A sinful longing or excitement of the mind for something that will please or satisfy one’s heart. To satisfy this desire, the person will disobey one of God’s commands. This is why it is evil.</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388360" y="1143000"/>
            <a:ext cx="2783840" cy="1565910"/>
          </a:xfrm>
        </p:spPr>
      </p:sp>
      <p:sp>
        <p:nvSpPr>
          <p:cNvPr id="3" name="Text Placeholder 2"/>
          <p:cNvSpPr>
            <a:spLocks noGrp="1"/>
          </p:cNvSpPr>
          <p:nvPr>
            <p:ph type="body" idx="3"/>
          </p:nvPr>
        </p:nvSpPr>
        <p:spPr>
          <a:xfrm>
            <a:off x="436245" y="2611120"/>
            <a:ext cx="6023610" cy="6323330"/>
          </a:xfrm>
        </p:spPr>
        <p:txBody>
          <a:bodyPr/>
          <a:p>
            <a:r>
              <a:rPr lang="en-US" sz="1100"/>
              <a:t>Now that we have an understanding about the difference betwee good and evil desire, we must learn about the difference between “test” and “temptation”.</a:t>
            </a:r>
            <a:endParaRPr lang="en-US" sz="1100"/>
          </a:p>
          <a:p>
            <a:endParaRPr lang="en-US" sz="1100"/>
          </a:p>
          <a:p>
            <a:r>
              <a:rPr lang="en-US" sz="1100"/>
              <a:t>Does God TEST people? </a:t>
            </a:r>
            <a:r>
              <a:rPr lang="en-US" sz="1100" u="sng"/>
              <a:t>Yes, He does. Tests come from God as trials. These trials are given to us by God for the purpose of improving our character, and improving our dependence on Him.</a:t>
            </a:r>
            <a:endParaRPr lang="en-US" sz="1100" u="sng"/>
          </a:p>
          <a:p>
            <a:endParaRPr lang="en-US" sz="1100" u="sng"/>
          </a:p>
          <a:p>
            <a:r>
              <a:rPr lang="en-US" sz="1100"/>
              <a:t>Does God give TEMPTATION to people? </a:t>
            </a:r>
            <a:r>
              <a:rPr lang="en-US" sz="1100" u="sng"/>
              <a:t>No, He does not! TEMPTATION comes from our own desires. When our desires draw us away, we fall into sin.</a:t>
            </a:r>
            <a:endParaRPr lang="en-US" sz="1100"/>
          </a:p>
          <a:p>
            <a:endParaRPr lang="en-US" sz="1100"/>
          </a:p>
          <a:p>
            <a:r>
              <a:rPr lang="en-US" sz="1100"/>
              <a:t>Where do evil desires come from? </a:t>
            </a:r>
            <a:r>
              <a:rPr lang="en-US" sz="1100" u="sng"/>
              <a:t>Many people think that evil desires come from satan. This is false! Evil desires come from our own hearts! </a:t>
            </a:r>
            <a:endParaRPr lang="en-US" sz="1100"/>
          </a:p>
          <a:p>
            <a:r>
              <a:rPr lang="en-US" sz="1100"/>
              <a:t>[+] Each person is tempted when he is drawn away and enticed by </a:t>
            </a:r>
            <a:r>
              <a:rPr lang="en-US" sz="1100" b="1"/>
              <a:t>his own evil desires</a:t>
            </a:r>
            <a:r>
              <a:rPr lang="en-US" sz="1100"/>
              <a:t> (Jam 1:14)</a:t>
            </a:r>
            <a:endParaRPr lang="en-US" sz="1100"/>
          </a:p>
          <a:p>
            <a:r>
              <a:rPr lang="en-US" sz="1100"/>
              <a:t>Satan helps us follow our evil desires. But understand this: the desires come from our hearts, not from satan.</a:t>
            </a:r>
            <a:endParaRPr lang="en-US" sz="1100"/>
          </a:p>
          <a:p>
            <a:endParaRPr lang="en-US" sz="1100"/>
          </a:p>
          <a:p>
            <a:r>
              <a:rPr lang="en-US" sz="1100" b="1">
                <a:highlight>
                  <a:srgbClr val="FFFF00"/>
                </a:highlight>
              </a:rPr>
              <a:t>Read these verses</a:t>
            </a:r>
            <a:endParaRPr lang="en-US" sz="1100">
              <a:highlight>
                <a:srgbClr val="FFFF00"/>
              </a:highlight>
            </a:endParaRPr>
          </a:p>
          <a:p>
            <a:r>
              <a:rPr lang="en-US" sz="1100"/>
              <a:t>[+]When the LORD saw that man’s wickedness was widespread on the earth and that every scheme his mind thought of was nothing but evil all the time, (Gen 6:5)</a:t>
            </a:r>
            <a:endParaRPr lang="en-US" sz="1100"/>
          </a:p>
          <a:p>
            <a:endParaRPr lang="en-US" sz="1100"/>
          </a:p>
          <a:p>
            <a:r>
              <a:rPr lang="en-US" sz="1100"/>
              <a:t>[+]This is an evil in all that is done under the sun: there is one fate for everyone. In addition, the hearts of people are full of evil, and madness is in their hearts while they live — after that they go to the dead. (Eccl 9:3)</a:t>
            </a:r>
            <a:endParaRPr lang="en-US" sz="1100"/>
          </a:p>
          <a:p>
            <a:endParaRPr lang="en-US" sz="1100"/>
          </a:p>
          <a:p>
            <a:r>
              <a:rPr lang="en-US" sz="1100"/>
              <a:t>[+]The heart is more deceitful than anything else, and incurable — who can understand it? (Jer 17:9)</a:t>
            </a:r>
            <a:endParaRPr lang="en-US" sz="1100"/>
          </a:p>
          <a:p>
            <a:endParaRPr lang="en-US" sz="1100"/>
          </a:p>
          <a:p>
            <a:r>
              <a:rPr lang="en-US" sz="1100"/>
              <a:t>[+]But what comes out of the mouth comes from the heart, and this defiles a man. For from the heart come evil thoughts, murders, adulteries, sexual immoralities, thefts, false testimonies, blasphemies. These are the things that defile a man, but eating with unwashed hands does not defile a man.” (Matt 15:18-20)</a:t>
            </a:r>
            <a:endParaRPr lang="en-US" sz="1100"/>
          </a:p>
          <a:p>
            <a:endParaRPr lang="en-US" sz="1100"/>
          </a:p>
          <a:p>
            <a:r>
              <a:rPr lang="en-US" sz="1100"/>
              <a:t>[+]Then He said, “What comes out of a person — that defiles him. For from within, out of people’s hearts, come evil thoughts, sexual immoralities, thefts, murders, adulteries, greed, evil actions, deceit, promiscuity, stinginess, blasphemy, pride, and foolishness. All these evil things come from within and defile a person.” (Mark 7:20-23)</a:t>
            </a:r>
            <a:endParaRPr lang="en-US" sz="1100"/>
          </a:p>
          <a:p>
            <a:endParaRPr 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If we follow our evil desires, what is this called? </a:t>
            </a:r>
            <a:r>
              <a:rPr lang="en-US" u="sng"/>
              <a:t>It is called “sin”. This is falling into temptation.</a:t>
            </a:r>
            <a:endParaRPr lang="en-US"/>
          </a:p>
          <a:p>
            <a:endParaRPr lang="en-US"/>
          </a:p>
          <a:p>
            <a:r>
              <a:rPr lang="en-US"/>
              <a:t>What is the result of sin? </a:t>
            </a:r>
            <a:r>
              <a:rPr lang="en-US" u="sng"/>
              <a:t>When we follow the evil desires of our heart, it produces sin. And when the sin has grown, it produces death. </a:t>
            </a:r>
            <a:r>
              <a:rPr lang="en-US" u="sng"/>
              <a:t>The wages of sin is death! </a:t>
            </a:r>
            <a:endParaRPr lang="en-US" u="sng"/>
          </a:p>
          <a:p>
            <a:endParaRPr lang="en-US" u="sng"/>
          </a:p>
          <a:p>
            <a:r>
              <a:rPr lang="en-US"/>
              <a:t>[+]For the wages of sin is death, but the gift of God is eternal life in Christ Jesus our Lord. (Rom 6:23)</a:t>
            </a:r>
            <a:endParaRPr lang="en-US" u="sng"/>
          </a:p>
          <a:p>
            <a:endParaRPr lang="en-US" u="sng"/>
          </a:p>
          <a:p>
            <a:r>
              <a:rPr lang="en-US"/>
              <a:t>[+]but you must not eat from the tree of the knowledge of good and evil, for on the day you eat from it, you will certainly die.” (Gen 2:17)</a:t>
            </a:r>
            <a:endParaRPr lang="en-US"/>
          </a:p>
          <a:p>
            <a:endParaRPr lang="en-US"/>
          </a:p>
          <a:p>
            <a:r>
              <a:rPr lang="en-US"/>
              <a:t>[+]Don’t be deceived: God is not mocked. For whatever a man sows he will also reap, because the one who sows to his flesh will reap corruption from the flesh, but the one who sows to the Spirit will reap eternal life from the Spirit. (Gal 6:7-8)</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a:xfrm>
            <a:off x="685800" y="4400550"/>
            <a:ext cx="5486400" cy="4360545"/>
          </a:xfrm>
        </p:spPr>
        <p:txBody>
          <a:bodyPr/>
          <a:p>
            <a:r>
              <a:rPr lang="en-US"/>
              <a:t>Truly, </a:t>
            </a:r>
            <a:r>
              <a:rPr lang="en-US" i="1"/>
              <a:t>tests</a:t>
            </a:r>
            <a:r>
              <a:rPr lang="en-US"/>
              <a:t> come from God. Tests are good gifts from God. If we pass the test, then it improves our spiritual character.</a:t>
            </a:r>
            <a:endParaRPr lang="en-US"/>
          </a:p>
          <a:p>
            <a:endParaRPr lang="en-US"/>
          </a:p>
          <a:p>
            <a:r>
              <a:rPr lang="en-US"/>
              <a:t>But let us not think that </a:t>
            </a:r>
            <a:r>
              <a:rPr lang="en-US" i="1"/>
              <a:t>temptations</a:t>
            </a:r>
            <a:r>
              <a:rPr lang="en-US"/>
              <a:t> come from God. God does not give us temptations. He only gives us good gifts.</a:t>
            </a:r>
            <a:endParaRPr lang="en-US"/>
          </a:p>
          <a:p>
            <a:endParaRPr lang="en-US"/>
          </a:p>
          <a:p>
            <a:r>
              <a:rPr lang="en-US"/>
              <a:t>Are some gifts from God evil? </a:t>
            </a:r>
            <a:r>
              <a:rPr lang="en-US" u="sng"/>
              <a:t>Never! All God’s gifts to us are good!</a:t>
            </a:r>
            <a:endParaRPr lang="en-US"/>
          </a:p>
          <a:p>
            <a:endParaRPr lang="en-US"/>
          </a:p>
          <a:p>
            <a:r>
              <a:rPr lang="en-US"/>
              <a:t>What does God give us? </a:t>
            </a:r>
            <a:r>
              <a:rPr lang="en-US" u="sng"/>
              <a:t>God gives us every good and perfect gift. Especially, He gives us new birth by the message of truth. </a:t>
            </a:r>
            <a:endParaRPr lang="en-US"/>
          </a:p>
          <a:p>
            <a:endParaRPr lang="en-US"/>
          </a:p>
          <a:p>
            <a:r>
              <a:rPr lang="en-US"/>
              <a:t>What is the reason for God’s good gifts: </a:t>
            </a:r>
            <a:r>
              <a:rPr lang="en-US" u="sng"/>
              <a:t>So that we can become the firstfruits of His creatures.</a:t>
            </a:r>
            <a:r>
              <a:rPr lang="en-US"/>
              <a:t> In the same way that Jesus was tempted by satan, died and lived again, He is now the firstfruits of our resurrection. In the same way, we will endure suffering with His help, and one day die. But then we will be raised again to new life! This is the best and perfect gift from our loving heavenly Father. Amen! </a:t>
            </a:r>
            <a:endParaRPr lang="en-US"/>
          </a:p>
          <a:p>
            <a:r>
              <a:rPr lang="en-US"/>
              <a:t>[+]Therefore we were buried with Him by baptism into death, in order that, just as Christ was raised from the dead by the glory of the Father, so we too may walk in a new way of life. (Rom 6:4)</a:t>
            </a:r>
            <a:endParaRPr lang="en-US"/>
          </a:p>
          <a:p>
            <a:endParaRPr lang="en-US"/>
          </a:p>
          <a:p>
            <a:r>
              <a:rPr lang="en-US"/>
              <a:t>What is the most important good gift that God gives us? </a:t>
            </a:r>
            <a:r>
              <a:rPr lang="en-US" u="sng"/>
              <a:t>New life in Christ!</a:t>
            </a:r>
            <a:endParaRPr lang="en-US" u="sn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compare the thoughts of James 1 with other passages in the Bible. This will help us to better know God’s word and God’s mind.</a:t>
            </a:r>
            <a:endParaRPr lang="en-US"/>
          </a:p>
          <a:p>
            <a:endParaRPr lang="en-US"/>
          </a:p>
          <a:p>
            <a:r>
              <a:rPr lang="en-US"/>
              <a:t>Who in the Bible had many trials? </a:t>
            </a:r>
            <a:r>
              <a:rPr lang="en-US" u="sng"/>
              <a:t>Job</a:t>
            </a:r>
            <a:endParaRPr lang="en-US" u="sng"/>
          </a:p>
          <a:p>
            <a:endParaRPr lang="en-US" u="sng"/>
          </a:p>
          <a:p>
            <a:r>
              <a:rPr lang="en-US" b="1">
                <a:sym typeface="+mn-ea"/>
              </a:rPr>
              <a:t>We must first read Job</a:t>
            </a:r>
            <a:r>
              <a:rPr lang="en-US" b="1"/>
              <a:t> 1:1-22 for a better understanding of Job’s trials</a:t>
            </a:r>
            <a:endParaRPr lang="en-US"/>
          </a:p>
          <a:p>
            <a:endParaRPr lang="en-US"/>
          </a:p>
          <a:p>
            <a:r>
              <a:rPr lang="en-US"/>
              <a:t>Who asked to test this man? </a:t>
            </a:r>
            <a:r>
              <a:rPr lang="en-US" u="sng"/>
              <a:t>satan</a:t>
            </a:r>
            <a:endParaRPr lang="en-US"/>
          </a:p>
          <a:p>
            <a:endParaRPr lang="en-US"/>
          </a:p>
          <a:p>
            <a:r>
              <a:rPr lang="en-US"/>
              <a:t>Who allowed this man to be tested? </a:t>
            </a:r>
            <a:r>
              <a:rPr lang="en-US" u="sng"/>
              <a:t> God</a:t>
            </a:r>
            <a:endParaRPr lang="en-US"/>
          </a:p>
          <a:p>
            <a:endParaRPr lang="en-US"/>
          </a:p>
          <a:p>
            <a:r>
              <a:rPr lang="en-US"/>
              <a:t>Satan could not test Job according to his desires. He could only test Job within limits. Who established the limits of how Job can be tested? </a:t>
            </a:r>
            <a:r>
              <a:rPr lang="en-US" u="sng"/>
              <a:t>God said first “you can touch everything he owns, but do not touch Job!” Then in the 2nd test in ch 2, God said “you can touch his health, but you cannot take his life”. In this way, God established the limits of what satan could do.</a:t>
            </a:r>
            <a:endParaRPr lang="en-US" u="sn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What 4 tests did Job experience?</a:t>
            </a:r>
            <a:endParaRPr lang="en-US"/>
          </a:p>
          <a:p>
            <a:pPr marL="228600" indent="-228600">
              <a:buAutoNum type="arabicPeriod"/>
            </a:pPr>
            <a:r>
              <a:rPr lang="en-US"/>
              <a:t>Sabeans took oxen, donkeys and servants</a:t>
            </a:r>
            <a:endParaRPr lang="en-US"/>
          </a:p>
          <a:p>
            <a:pPr marL="228600" indent="-228600">
              <a:buAutoNum type="arabicPeriod"/>
            </a:pPr>
            <a:r>
              <a:rPr lang="en-US"/>
              <a:t>Lightning burned shepherds and sheep</a:t>
            </a:r>
            <a:endParaRPr lang="en-US"/>
          </a:p>
          <a:p>
            <a:pPr marL="228600" indent="-228600">
              <a:buAutoNum type="arabicPeriod"/>
            </a:pPr>
            <a:r>
              <a:rPr lang="en-US"/>
              <a:t>Chaldeans stole camels and killed servants</a:t>
            </a:r>
            <a:endParaRPr lang="en-US"/>
          </a:p>
          <a:p>
            <a:pPr marL="228600" indent="-228600">
              <a:buAutoNum type="arabicPeriod"/>
            </a:pPr>
            <a:r>
              <a:rPr lang="en-US"/>
              <a:t>Powerful wind destroyed son’s house and killed his children</a:t>
            </a:r>
            <a:endParaRPr lang="en-US"/>
          </a:p>
          <a:p>
            <a:endParaRPr lang="en-US"/>
          </a:p>
          <a:p>
            <a:r>
              <a:rPr lang="en-US"/>
              <a:t>What did Job say when he heard this bad news? </a:t>
            </a:r>
            <a:endParaRPr lang="en-US"/>
          </a:p>
          <a:p>
            <a:r>
              <a:rPr lang="en-US"/>
              <a:t>[+]saying: Naked I came from my mother’s womb, and naked I will leave this life. The LORD gives, and the LORD takes away. Praise the name of the Lord. (Job 1:21)</a:t>
            </a:r>
            <a:endParaRPr lang="en-US"/>
          </a:p>
          <a:p>
            <a:endParaRPr lang="en-US"/>
          </a:p>
          <a:p>
            <a:r>
              <a:rPr lang="en-US"/>
              <a:t>Who sinned in these trials?</a:t>
            </a:r>
            <a:endParaRPr lang="en-US"/>
          </a:p>
          <a:p>
            <a:pPr marL="228600" indent="-228600">
              <a:buAutoNum type="arabicPeriod"/>
            </a:pPr>
            <a:r>
              <a:rPr lang="en-US"/>
              <a:t>Satan</a:t>
            </a:r>
            <a:endParaRPr lang="en-US"/>
          </a:p>
          <a:p>
            <a:pPr marL="228600" indent="-228600">
              <a:buAutoNum type="arabicPeriod"/>
            </a:pPr>
            <a:r>
              <a:rPr lang="en-US"/>
              <a:t>Sabeans</a:t>
            </a:r>
            <a:endParaRPr lang="en-US"/>
          </a:p>
          <a:p>
            <a:pPr marL="228600" indent="-228600">
              <a:buAutoNum type="arabicPeriod"/>
            </a:pPr>
            <a:r>
              <a:rPr lang="en-US"/>
              <a:t>Chaldeans</a:t>
            </a:r>
            <a:endParaRPr lang="en-US"/>
          </a:p>
          <a:p>
            <a:endParaRPr lang="en-US"/>
          </a:p>
          <a:p>
            <a:r>
              <a:rPr lang="en-US"/>
              <a:t>Who did not sin in these trials?</a:t>
            </a:r>
            <a:endParaRPr lang="en-US"/>
          </a:p>
          <a:p>
            <a:r>
              <a:rPr lang="en-US"/>
              <a:t>[+]Throughout all this Job did not sin or blame God for anything. (Job 1:22)</a:t>
            </a:r>
            <a:endParaRPr lang="en-US"/>
          </a:p>
          <a:p>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What do we conclude about God’s sovereignty over evil? </a:t>
            </a:r>
            <a:r>
              <a:rPr lang="en-US" u="sng"/>
              <a:t>God can allow satan to touch and destroy different parts of our lives. The test (for our improvement) comes from God, but the temptation (desire to fail God) comes from our heart and/or from satan. God has the power to prevent satan from touching us (putting a hedge of thorns around us).</a:t>
            </a:r>
            <a:endParaRPr lang="en-US"/>
          </a:p>
          <a:p>
            <a:endParaRPr lang="en-US"/>
          </a:p>
          <a:p>
            <a:r>
              <a:rPr lang="en-US"/>
              <a:t>What is the difference between satan’s motive in </a:t>
            </a:r>
            <a:r>
              <a:rPr lang="en-US" b="1"/>
              <a:t>temptation</a:t>
            </a:r>
            <a:r>
              <a:rPr lang="en-US"/>
              <a:t> and God’s motive in </a:t>
            </a:r>
            <a:r>
              <a:rPr lang="en-US" b="1"/>
              <a:t>testing</a:t>
            </a:r>
            <a:r>
              <a:rPr lang="en-US"/>
              <a:t>? </a:t>
            </a:r>
            <a:r>
              <a:rPr lang="en-US" u="sng"/>
              <a:t>God’s motive is to give us tests so that we can pass the test and grow. Satan’s motive is to use that test from God, but tempt us so that we fail and destroy our relationship with God.</a:t>
            </a:r>
            <a:endParaRPr lang="en-US" u="sn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When God gives us TESTS,  satan comes and uses that test to make it a TEMPTATION.</a:t>
            </a:r>
            <a:endParaRPr lang="en-US"/>
          </a:p>
          <a:p>
            <a:endParaRPr lang="en-US"/>
          </a:p>
          <a:p>
            <a:r>
              <a:rPr lang="en-US"/>
              <a:t>God sets the limit for the TEST</a:t>
            </a:r>
            <a:endParaRPr lang="en-US"/>
          </a:p>
          <a:p>
            <a:r>
              <a:rPr lang="en-US"/>
              <a:t>God gives satan permission to TEMPT</a:t>
            </a:r>
            <a:endParaRPr lang="en-US"/>
          </a:p>
          <a:p>
            <a:r>
              <a:rPr lang="en-US"/>
              <a:t>God’s objective is to build endurance</a:t>
            </a:r>
            <a:endParaRPr lang="en-US"/>
          </a:p>
          <a:p>
            <a:endParaRPr lang="en-US"/>
          </a:p>
          <a:p>
            <a:r>
              <a:rPr lang="en-US"/>
              <a:t>Satan obeys God’s limits</a:t>
            </a:r>
            <a:endParaRPr lang="en-US"/>
          </a:p>
          <a:p>
            <a:r>
              <a:rPr lang="en-US"/>
              <a:t>Satan accepts the opportunity to TEMPT us</a:t>
            </a:r>
            <a:endParaRPr lang="en-US"/>
          </a:p>
          <a:p>
            <a:r>
              <a:rPr lang="en-US"/>
              <a:t>Satan’s objective is to cause us to sin.</a:t>
            </a:r>
            <a:endParaRPr lang="en-US"/>
          </a:p>
          <a:p>
            <a:endParaRPr lang="en-US"/>
          </a:p>
          <a:p>
            <a:endParaRPr lang="en-US"/>
          </a:p>
          <a:p>
            <a:r>
              <a:rPr lang="en-US"/>
              <a:t>If we pass, we learn endurance; we grow spiritually. We receive the crown of life.</a:t>
            </a:r>
            <a:endParaRPr lang="en-US"/>
          </a:p>
          <a:p>
            <a:endParaRPr lang="en-US"/>
          </a:p>
          <a:p>
            <a:r>
              <a:rPr lang="en-US"/>
              <a:t>If we fail, we fall into sin; we decrease spiritually. We receive punishment and death.</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There are many people in the Bible who were put in a situation of TESTING/TEMPTATION</a:t>
            </a:r>
            <a:endParaRPr lang="en-US"/>
          </a:p>
          <a:p>
            <a:endParaRPr lang="en-US"/>
          </a:p>
          <a:p>
            <a:r>
              <a:rPr lang="en-US"/>
              <a:t>Adam &amp; Eve	Abraham	Jacob	Joseph</a:t>
            </a:r>
            <a:endParaRPr lang="en-US"/>
          </a:p>
          <a:p>
            <a:r>
              <a:rPr lang="en-US"/>
              <a:t>Moses	Joshua	Rahab	Deborah</a:t>
            </a:r>
            <a:endParaRPr lang="en-US"/>
          </a:p>
          <a:p>
            <a:r>
              <a:rPr lang="en-US"/>
              <a:t>Gideon	Jephthah	Samson	Samuel</a:t>
            </a:r>
            <a:endParaRPr lang="en-US"/>
          </a:p>
          <a:p>
            <a:r>
              <a:rPr lang="en-US"/>
              <a:t>Saul	Jonathan	David	Bathsheba</a:t>
            </a:r>
            <a:endParaRPr lang="en-US"/>
          </a:p>
          <a:p>
            <a:r>
              <a:rPr lang="en-US"/>
              <a:t>Solomon	Rehoboam	Jeremiah	Daniel</a:t>
            </a:r>
            <a:endParaRPr lang="en-US"/>
          </a:p>
          <a:p>
            <a:r>
              <a:rPr lang="en-US"/>
              <a:t>Shadrach, Meshach, Abednego, etc, etc, etc, etc</a:t>
            </a:r>
            <a:endParaRPr lang="en-US"/>
          </a:p>
          <a:p>
            <a:endParaRPr lang="en-US"/>
          </a:p>
          <a:p>
            <a:r>
              <a:rPr lang="en-US"/>
              <a:t>What will you do when satan tempts you?</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now review the verses of James 1:13-18. Test yourself to see if you have a better understanding of this passage.</a:t>
            </a:r>
            <a:endParaRPr lang="en-US"/>
          </a:p>
          <a:p>
            <a:endParaRPr lang="en-US"/>
          </a:p>
          <a:p>
            <a:r>
              <a:rPr lang="en-US" b="1">
                <a:highlight>
                  <a:srgbClr val="FFFF00"/>
                </a:highlight>
                <a:sym typeface="+mn-ea"/>
              </a:rPr>
              <a:t>Read these verses</a:t>
            </a:r>
            <a:endParaRPr lang="en-US"/>
          </a:p>
          <a:p>
            <a:endParaRPr lang="en-US"/>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We have learned how God can give Tests and Satan can give Temptations.</a:t>
            </a:r>
            <a:endParaRPr lang="en-US"/>
          </a:p>
          <a:p>
            <a:endParaRPr lang="en-US"/>
          </a:p>
          <a:p>
            <a:r>
              <a:rPr lang="en-US"/>
              <a:t>Now let us learn about how God tests us with His word, and how we can respond wisely.</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b="1">
                <a:highlight>
                  <a:srgbClr val="FFFF00"/>
                </a:highlight>
                <a:sym typeface="+mn-ea"/>
              </a:rPr>
              <a:t>Read these verses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406775" y="1143000"/>
            <a:ext cx="2765425" cy="1555750"/>
          </a:xfrm>
        </p:spPr>
      </p:sp>
      <p:sp>
        <p:nvSpPr>
          <p:cNvPr id="3" name="Text Placeholder 2"/>
          <p:cNvSpPr>
            <a:spLocks noGrp="1"/>
          </p:cNvSpPr>
          <p:nvPr>
            <p:ph type="body" idx="3"/>
          </p:nvPr>
        </p:nvSpPr>
        <p:spPr>
          <a:xfrm>
            <a:off x="685800" y="2578735"/>
            <a:ext cx="5486400" cy="5422265"/>
          </a:xfrm>
        </p:spPr>
        <p:txBody>
          <a:bodyPr/>
          <a:p>
            <a:r>
              <a:rPr lang="en-US"/>
              <a:t>INTRODUCTION</a:t>
            </a:r>
            <a:endParaRPr lang="en-US"/>
          </a:p>
          <a:p>
            <a:endParaRPr lang="en-US"/>
          </a:p>
          <a:p>
            <a:r>
              <a:rPr lang="en-US"/>
              <a:t>There are several men in the Bible named “James”. The author of this book of the Bible is the 1/2 brother of Jesus. (see the </a:t>
            </a:r>
            <a:r>
              <a:rPr lang="en-US" b="1">
                <a:sym typeface="+mn-ea"/>
              </a:rPr>
              <a:t>Author and Date</a:t>
            </a:r>
            <a:r>
              <a:rPr lang="en-US">
                <a:sym typeface="+mn-ea"/>
              </a:rPr>
              <a:t> section of </a:t>
            </a:r>
            <a:r>
              <a:rPr lang="en-US"/>
              <a:t>Page 2)</a:t>
            </a:r>
            <a:endParaRPr lang="en-US"/>
          </a:p>
          <a:p>
            <a:endParaRPr lang="en-US"/>
          </a:p>
          <a:p>
            <a:r>
              <a:rPr lang="en-US"/>
              <a:t>Roman Catholics believe that Mary did not have other children, but most Protestants believe that Mary did have other children. These other children were the 1/2 brothers and 1/2 sisters of Jesus Christ. One of them was James </a:t>
            </a:r>
            <a:r>
              <a:rPr lang="en-US">
                <a:sym typeface="+mn-ea"/>
              </a:rPr>
              <a:t>(See Mark 6:3), and another was named Jude (Matt. 13:55).</a:t>
            </a:r>
            <a:endParaRPr lang="en-US">
              <a:sym typeface="+mn-ea"/>
            </a:endParaRPr>
          </a:p>
          <a:p>
            <a:endParaRPr lang="en-US">
              <a:sym typeface="+mn-ea"/>
            </a:endParaRPr>
          </a:p>
          <a:p>
            <a:r>
              <a:rPr lang="en-US"/>
              <a:t>At first, James did not believe his 1/2 Brother, Jesus, was the promised Messiah of the Old Testament (John 7:5), but later in life he did believe (1 Cor 15:7). Eventually, James became one of the leaders of the church in Jerusalem (Acts 12:17; Acts 15:13; Acts 21:18; Gal 2:12)</a:t>
            </a:r>
            <a:endParaRPr lang="en-US"/>
          </a:p>
          <a:p>
            <a:endParaRPr lang="en-US"/>
          </a:p>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Let us begin with definitions.</a:t>
            </a:r>
            <a:endParaRPr lang="en-US"/>
          </a:p>
          <a:p>
            <a:endParaRPr lang="en-US"/>
          </a:p>
          <a:p>
            <a:r>
              <a:rPr lang="en-US"/>
              <a:t>“Law of Freedom” - This is the word of God that saves us. It frees us from the requirements of the law of Moses.</a:t>
            </a:r>
            <a:endParaRPr lang="en-US"/>
          </a:p>
          <a:p>
            <a:endParaRPr lang="en-US"/>
          </a:p>
          <a:p>
            <a:r>
              <a:rPr lang="en-US"/>
              <a:t>[+]The instruction of the LORD is perfect, renewing one’s life; the testimony of the LORD is trustworthy, making the inexperienced wise. (Ps 19:7)</a:t>
            </a:r>
            <a:endParaRPr lang="en-US"/>
          </a:p>
          <a:p>
            <a:endParaRPr lang="en-US"/>
          </a:p>
          <a:p>
            <a:r>
              <a:rPr lang="en-US"/>
              <a:t>“Persevere” - When we 1) believe in and 2) abide in the Gospel, we are persevering.  Only by persevering in the word of God can we expect to grow and be nourished by God.</a:t>
            </a:r>
            <a:endParaRPr lang="en-US"/>
          </a:p>
          <a:p>
            <a:endParaRPr lang="en-US"/>
          </a:p>
          <a:p>
            <a:r>
              <a:rPr lang="en-US"/>
              <a:t>[+]How happy is the man who does not follow the advice of the wicked or take the path of sinners or join a group of mockers! Instead, his delight is in the LORD’s instruction, and he meditates on it day and night. He is like a tree planted beside streams of water that bears its fruit in season and whose leaf does not wither. Whatever he does prospers. (Ps 1:1-3)</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662680" y="555625"/>
            <a:ext cx="2749550" cy="1546860"/>
          </a:xfrm>
        </p:spPr>
      </p:sp>
      <p:sp>
        <p:nvSpPr>
          <p:cNvPr id="3" name="Text Placeholder 2"/>
          <p:cNvSpPr>
            <a:spLocks noGrp="1"/>
          </p:cNvSpPr>
          <p:nvPr>
            <p:ph type="body" idx="3"/>
          </p:nvPr>
        </p:nvSpPr>
        <p:spPr>
          <a:xfrm>
            <a:off x="685800" y="1891665"/>
            <a:ext cx="5486400" cy="6109335"/>
          </a:xfrm>
        </p:spPr>
        <p:txBody>
          <a:bodyPr/>
          <a:p>
            <a:r>
              <a:rPr lang="en-US"/>
              <a:t>James 1:19 teaches us that we must be </a:t>
            </a:r>
            <a:endParaRPr lang="en-US"/>
          </a:p>
          <a:p>
            <a:pPr algn="ctr"/>
            <a:r>
              <a:rPr lang="en-US"/>
              <a:t>quick to hear	slow to speak	slow to anger</a:t>
            </a:r>
            <a:endParaRPr lang="en-US"/>
          </a:p>
          <a:p>
            <a:r>
              <a:rPr lang="en-US"/>
              <a:t>This is especially true when we hear new information about something. If we do not respond in a godly way, we can cause problems with our anger. This does not </a:t>
            </a:r>
            <a:endParaRPr lang="en-US"/>
          </a:p>
          <a:p>
            <a:endParaRPr lang="en-US"/>
          </a:p>
          <a:p>
            <a:r>
              <a:rPr lang="en-US"/>
              <a:t>To see the wisdom of this teaching , let us compare the </a:t>
            </a:r>
            <a:r>
              <a:rPr lang="en-US" b="1"/>
              <a:t>Way of Man </a:t>
            </a:r>
            <a:r>
              <a:rPr lang="en-US"/>
              <a:t>vs the </a:t>
            </a:r>
            <a:r>
              <a:rPr lang="en-US" b="1"/>
              <a:t>Way of God</a:t>
            </a:r>
            <a:endParaRPr lang="en-US"/>
          </a:p>
          <a:p>
            <a:r>
              <a:rPr lang="en-US"/>
              <a:t>A worldly man responds in pride. He thinks he is right.</a:t>
            </a:r>
            <a:endParaRPr lang="en-US"/>
          </a:p>
          <a:p>
            <a:r>
              <a:rPr lang="en-US"/>
              <a:t>A godly man responds in humility. He is careful because he knows he can be wrong.</a:t>
            </a:r>
            <a:endParaRPr lang="en-US"/>
          </a:p>
          <a:p>
            <a:endParaRPr lang="en-US"/>
          </a:p>
          <a:p>
            <a:r>
              <a:rPr lang="en-US"/>
              <a:t>A worldly man tries to bring glory to himself and show he is always right. </a:t>
            </a:r>
            <a:endParaRPr lang="en-US"/>
          </a:p>
          <a:p>
            <a:r>
              <a:rPr lang="en-US"/>
              <a:t>A godly man tries to bring glory to God. </a:t>
            </a:r>
            <a:endParaRPr lang="en-US"/>
          </a:p>
          <a:p>
            <a:endParaRPr lang="en-US"/>
          </a:p>
          <a:p>
            <a:r>
              <a:rPr lang="en-US"/>
              <a:t>A worldly man has small knowledge of the world and God’s word</a:t>
            </a:r>
            <a:endParaRPr lang="en-US"/>
          </a:p>
          <a:p>
            <a:r>
              <a:rPr lang="en-US"/>
              <a:t>A godly man asks God for wisdom</a:t>
            </a:r>
            <a:endParaRPr lang="en-US"/>
          </a:p>
          <a:p>
            <a:endParaRPr lang="en-US"/>
          </a:p>
          <a:p>
            <a:r>
              <a:rPr lang="en-US"/>
              <a:t>A worldly man talks quickly before he knows the full story</a:t>
            </a:r>
            <a:endParaRPr lang="en-US"/>
          </a:p>
          <a:p>
            <a:r>
              <a:rPr lang="en-US"/>
              <a:t>A godly man listens quickly so he can learn the full story</a:t>
            </a:r>
            <a:endParaRPr lang="en-US"/>
          </a:p>
          <a:p>
            <a:endParaRPr lang="en-US"/>
          </a:p>
          <a:p>
            <a:r>
              <a:rPr lang="en-US"/>
              <a:t>A worldly man responds in anger because he did not get his way</a:t>
            </a:r>
            <a:endParaRPr lang="en-US"/>
          </a:p>
          <a:p>
            <a:r>
              <a:rPr lang="en-US"/>
              <a:t>A godly man has peace that passes all understanding</a:t>
            </a:r>
            <a:endParaRPr lang="en-US"/>
          </a:p>
          <a:p>
            <a:endParaRPr lang="en-US"/>
          </a:p>
          <a:p>
            <a:r>
              <a:rPr lang="en-US"/>
              <a:t>[+]The intelligent person restrains his words, and one who keeps a cool head is a man of understanding. (Prov 17:27)</a:t>
            </a:r>
            <a:endParaRPr lang="en-US"/>
          </a:p>
          <a:p>
            <a:endParaRPr lang="en-US"/>
          </a:p>
          <a:p>
            <a:r>
              <a:rPr lang="en-US"/>
              <a:t>[+]The one who gives an answer before he listens — this is foolishness and disgrace for him. (Prov 18:13)</a:t>
            </a:r>
            <a:endParaRPr lang="en-US"/>
          </a:p>
          <a:p>
            <a:endParaRPr lang="en-US"/>
          </a:p>
          <a:p>
            <a:r>
              <a:rPr lang="en-US"/>
              <a:t>[+]All bitterness, anger and wrath, shouting and slander must be removed from you, along with all malice. (Eph 4:31)</a:t>
            </a:r>
            <a:endParaRPr lang="en-US"/>
          </a:p>
          <a:p>
            <a:endParaRPr lang="en-US"/>
          </a:p>
          <a:p>
            <a:r>
              <a:rPr lang="en-US"/>
              <a:t>[+]But now you must also put away all the following: anger, wrath, malice, slander, and filthy language from your mouth. (Col 3:8)</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How do we prepare ourselves to be saved in God’s trials?</a:t>
            </a:r>
            <a:endParaRPr lang="en-US"/>
          </a:p>
          <a:p>
            <a:endParaRPr lang="en-US"/>
          </a:p>
          <a:p>
            <a:r>
              <a:rPr lang="en-US"/>
              <a:t>We obey His word in all things</a:t>
            </a:r>
            <a:endParaRPr lang="en-US"/>
          </a:p>
          <a:p>
            <a:endParaRPr lang="en-US"/>
          </a:p>
          <a:p>
            <a:pPr marL="228600" indent="-228600">
              <a:buAutoNum type="arabicPeriod"/>
            </a:pPr>
            <a:r>
              <a:rPr lang="en-US"/>
              <a:t>Remove evil thoughts. Our thoughts will guide our actions. So we must start with keeping our thoughts pure. (Phil 4:8-9)</a:t>
            </a:r>
            <a:endParaRPr lang="en-US"/>
          </a:p>
          <a:p>
            <a:pPr marL="228600" indent="-228600">
              <a:buAutoNum type="arabicPeriod"/>
            </a:pPr>
            <a:r>
              <a:rPr lang="en-US"/>
              <a:t>Remove evil behavior. We must look for sins of comission and sins of omission in our lives. When we find them, we must remove them. We must also beg God to search our heart to find evil in our lives, and help us remove that evil (Ps 139:23-24)</a:t>
            </a:r>
            <a:endParaRPr lang="en-US"/>
          </a:p>
          <a:p>
            <a:pPr marL="228600" indent="-228600">
              <a:buAutoNum type="arabicPeriod"/>
            </a:pPr>
            <a:r>
              <a:rPr lang="en-US"/>
              <a:t>Humbly receive God’s word. God resists the proud but gives grace to the humble (Jam 4:6)</a:t>
            </a:r>
            <a:endParaRPr lang="en-US"/>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717925" y="700405"/>
            <a:ext cx="2743200" cy="1543050"/>
          </a:xfrm>
        </p:spPr>
      </p:sp>
      <p:sp>
        <p:nvSpPr>
          <p:cNvPr id="3" name="Text Placeholder 2"/>
          <p:cNvSpPr>
            <a:spLocks noGrp="1"/>
          </p:cNvSpPr>
          <p:nvPr>
            <p:ph type="body" idx="3"/>
          </p:nvPr>
        </p:nvSpPr>
        <p:spPr>
          <a:xfrm>
            <a:off x="349250" y="2159000"/>
            <a:ext cx="6111875" cy="6755765"/>
          </a:xfrm>
        </p:spPr>
        <p:txBody>
          <a:bodyPr/>
          <a:p>
            <a:r>
              <a:rPr lang="en-US" sz="1100"/>
              <a:t>We must be </a:t>
            </a:r>
            <a:r>
              <a:rPr lang="en-US" sz="1100" u="sng"/>
              <a:t>doers</a:t>
            </a:r>
            <a:r>
              <a:rPr lang="en-US" sz="1100"/>
              <a:t> of the word and not </a:t>
            </a:r>
            <a:r>
              <a:rPr lang="en-US" sz="1100" u="sng"/>
              <a:t>hearers</a:t>
            </a:r>
            <a:r>
              <a:rPr lang="en-US" sz="1100"/>
              <a:t> only</a:t>
            </a:r>
            <a:endParaRPr lang="en-US" sz="1100"/>
          </a:p>
          <a:p>
            <a:endParaRPr lang="en-US" sz="1100"/>
          </a:p>
          <a:p>
            <a:r>
              <a:rPr lang="en-US" sz="1100"/>
              <a:t>Let us compare the weak Christian and the strong Christian, and see how they handle the “perfect law of freedom” (God’s word). We must be like strong Christians.</a:t>
            </a:r>
            <a:endParaRPr lang="en-US" sz="1100"/>
          </a:p>
          <a:p>
            <a:endParaRPr lang="en-US" sz="1100"/>
          </a:p>
          <a:p>
            <a:r>
              <a:rPr lang="en-US" sz="1100"/>
              <a:t>1. The weak Christian looks at God’s word</a:t>
            </a:r>
            <a:endParaRPr lang="en-US" sz="1100"/>
          </a:p>
          <a:p>
            <a:r>
              <a:rPr lang="en-US" sz="1100"/>
              <a:t>BUT The strong</a:t>
            </a:r>
            <a:r>
              <a:rPr lang="en-US" sz="1100">
                <a:sym typeface="+mn-ea"/>
              </a:rPr>
              <a:t> Christian </a:t>
            </a:r>
            <a:r>
              <a:rPr lang="en-US" sz="1100"/>
              <a:t>looks </a:t>
            </a:r>
            <a:r>
              <a:rPr lang="en-US" sz="1100" i="1"/>
              <a:t>intently</a:t>
            </a:r>
            <a:r>
              <a:rPr lang="en-US" sz="1100"/>
              <a:t> at God’s word. He is not satisfied to look only one time. He goes back to God’s word again and again.</a:t>
            </a:r>
            <a:endParaRPr lang="en-US" sz="1100"/>
          </a:p>
          <a:p>
            <a:endParaRPr lang="en-US" sz="1100"/>
          </a:p>
          <a:p>
            <a:r>
              <a:rPr lang="en-US" sz="1100"/>
              <a:t>2. The weak Christian looks at himself to see if there is any wrong in his heart and actions</a:t>
            </a:r>
            <a:endParaRPr lang="en-US" sz="1100"/>
          </a:p>
          <a:p>
            <a:r>
              <a:rPr lang="en-US" sz="1100">
                <a:sym typeface="+mn-ea"/>
              </a:rPr>
              <a:t>BUT </a:t>
            </a:r>
            <a:r>
              <a:rPr lang="en-US" sz="1100"/>
              <a:t>The strong</a:t>
            </a:r>
            <a:r>
              <a:rPr lang="en-US" sz="1100">
                <a:sym typeface="+mn-ea"/>
              </a:rPr>
              <a:t> Christian looks</a:t>
            </a:r>
            <a:r>
              <a:rPr lang="en-US" sz="1100" i="1">
                <a:sym typeface="+mn-ea"/>
              </a:rPr>
              <a:t> intently</a:t>
            </a:r>
            <a:r>
              <a:rPr lang="en-US" sz="1100">
                <a:sym typeface="+mn-ea"/>
              </a:rPr>
              <a:t> at himself to see if there is any wrong. He asks God to help him search out his heart</a:t>
            </a:r>
            <a:endParaRPr lang="en-US" sz="1100">
              <a:sym typeface="+mn-ea"/>
            </a:endParaRPr>
          </a:p>
          <a:p>
            <a:endParaRPr lang="en-US" sz="1100">
              <a:sym typeface="+mn-ea"/>
            </a:endParaRPr>
          </a:p>
          <a:p>
            <a:r>
              <a:rPr lang="en-US" sz="1100">
                <a:sym typeface="+mn-ea"/>
              </a:rPr>
              <a:t>3. The weak Christian looks at God’s word and then goes away to think about other things</a:t>
            </a:r>
            <a:endParaRPr lang="en-US" sz="1100">
              <a:sym typeface="+mn-ea"/>
            </a:endParaRPr>
          </a:p>
          <a:p>
            <a:r>
              <a:rPr lang="en-US" sz="1100">
                <a:sym typeface="+mn-ea"/>
              </a:rPr>
              <a:t>BUT The strong Christian continues daily in God’s word, seeking first the kingdom of God</a:t>
            </a:r>
            <a:endParaRPr lang="en-US" sz="1100">
              <a:sym typeface="+mn-ea"/>
            </a:endParaRPr>
          </a:p>
          <a:p>
            <a:endParaRPr lang="en-US" sz="1100">
              <a:sym typeface="+mn-ea"/>
            </a:endParaRPr>
          </a:p>
          <a:p>
            <a:r>
              <a:rPr lang="en-US" sz="1100">
                <a:sym typeface="+mn-ea"/>
              </a:rPr>
              <a:t>4. The weak Christian quickly forgets his imperfections</a:t>
            </a:r>
            <a:endParaRPr lang="en-US" sz="1100">
              <a:sym typeface="+mn-ea"/>
            </a:endParaRPr>
          </a:p>
          <a:p>
            <a:r>
              <a:rPr lang="en-US" sz="1100">
                <a:sym typeface="+mn-ea"/>
              </a:rPr>
              <a:t>BUT The strong Christian rembers his imperfections, corrects them, and does good works to please his Father in heaven</a:t>
            </a:r>
            <a:endParaRPr lang="en-US" sz="1100">
              <a:sym typeface="+mn-ea"/>
            </a:endParaRPr>
          </a:p>
          <a:p>
            <a:endParaRPr lang="en-US" sz="1100">
              <a:sym typeface="+mn-ea"/>
            </a:endParaRPr>
          </a:p>
          <a:p>
            <a:r>
              <a:rPr lang="en-US" sz="1100">
                <a:sym typeface="+mn-ea"/>
              </a:rPr>
              <a:t>The weak Christian receives no blessings</a:t>
            </a:r>
            <a:endParaRPr lang="en-US" sz="1100">
              <a:sym typeface="+mn-ea"/>
            </a:endParaRPr>
          </a:p>
          <a:p>
            <a:r>
              <a:rPr lang="en-US" sz="1100">
                <a:sym typeface="+mn-ea"/>
              </a:rPr>
              <a:t>The strong Christian is blessed in his work</a:t>
            </a:r>
            <a:endParaRPr lang="en-US" sz="1100">
              <a:sym typeface="+mn-ea"/>
            </a:endParaRPr>
          </a:p>
          <a:p>
            <a:endParaRPr lang="en-US" sz="1100">
              <a:sym typeface="+mn-ea"/>
            </a:endParaRPr>
          </a:p>
          <a:p>
            <a:r>
              <a:rPr lang="en-US" sz="1100">
                <a:sym typeface="+mn-ea"/>
              </a:rPr>
              <a:t>[+]The fear of the LORD is the beginning of wisdom; all who follow His instructions have good insight. His praise endures forever. (Ps 111:10)</a:t>
            </a:r>
            <a:endParaRPr lang="en-US" sz="1100">
              <a:sym typeface="+mn-ea"/>
            </a:endParaRPr>
          </a:p>
          <a:p>
            <a:r>
              <a:rPr lang="en-US" sz="1100">
                <a:sym typeface="+mn-ea"/>
              </a:rPr>
              <a:t>[+]The revelation of Your words brings light and gives understanding to the inexperienced. (Ps 119:130)</a:t>
            </a:r>
            <a:endParaRPr lang="en-US" sz="1100">
              <a:sym typeface="+mn-ea"/>
            </a:endParaRPr>
          </a:p>
          <a:p>
            <a:r>
              <a:rPr lang="en-US" sz="1100">
                <a:sym typeface="+mn-ea"/>
              </a:rPr>
              <a:t>[+]“Keep asking, and it will be given to you. Keep searching, and you will find. Keep knocking, and the door will be opened to you. For everyone who asks receives, and the one who searches finds, and to the one who knocks, the door will be opened. (Matt 7:7-8)</a:t>
            </a:r>
            <a:endParaRPr lang="en-US" sz="1100">
              <a:sym typeface="+mn-ea"/>
            </a:endParaRPr>
          </a:p>
          <a:p>
            <a:endParaRPr lang="en-US" sz="1100">
              <a:sym typeface="+mn-ea"/>
            </a:endParaRPr>
          </a:p>
          <a:p>
            <a:r>
              <a:rPr lang="en-US" sz="1100">
                <a:sym typeface="+mn-ea"/>
              </a:rPr>
              <a:t>[+]“Therefore, everyone who hears these words of Mine and acts on them will be like a sensible man who built his house on the rock. The rain fell, the rivers rose, and the winds blew and pounded that house. Yet it didn’t collapse, because its foundation was on the rock. But everyone who hears these words of Mine and doesn’t act on them will be like a foolish man who built his house on the sand. The rain fell, the rivers rose, the winds blew and pounded that house, and it collapsed. And its collapse was great! ” (Matt 7:24-27)</a:t>
            </a:r>
            <a:endParaRPr lang="en-US" sz="1100">
              <a:sym typeface="+mn-ea"/>
            </a:endParaRPr>
          </a:p>
          <a:p>
            <a:r>
              <a:rPr lang="en-US" sz="1100">
                <a:sym typeface="+mn-ea"/>
              </a:rPr>
              <a:t>[+]Don’t be deceived: God is not mocked. For whatever a man sows he will also reap, because the one who sows to his flesh will reap corruption from the flesh, but the one who sows to the Spirit will reap eternal life from the Spirit. (Gal 6:7-8)</a:t>
            </a:r>
            <a:endParaRPr lang="en-US" sz="1100">
              <a:sym typeface="+mn-ea"/>
            </a:endParaRPr>
          </a:p>
          <a:p>
            <a:r>
              <a:rPr lang="en-US" sz="1100">
                <a:sym typeface="+mn-ea"/>
              </a:rPr>
              <a:t>[+]This is how we are sure that we have come to know Him: by keeping His commands. (1John 2:3)</a:t>
            </a:r>
            <a:endParaRPr lang="en-US" sz="1100">
              <a:sym typeface="+mn-e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1156970" y="129540"/>
            <a:ext cx="4544695" cy="2556510"/>
          </a:xfrm>
        </p:spPr>
      </p:sp>
      <p:sp>
        <p:nvSpPr>
          <p:cNvPr id="3" name="Text Placeholder 2"/>
          <p:cNvSpPr>
            <a:spLocks noGrp="1"/>
          </p:cNvSpPr>
          <p:nvPr>
            <p:ph type="body" idx="3"/>
          </p:nvPr>
        </p:nvSpPr>
        <p:spPr>
          <a:xfrm>
            <a:off x="685800" y="2685415"/>
            <a:ext cx="5486400" cy="6085205"/>
          </a:xfrm>
        </p:spPr>
        <p:txBody>
          <a:bodyPr/>
          <a:p>
            <a:r>
              <a:rPr lang="en-US"/>
              <a:t>Can a person be religious and please God if he cannot control his tongue? </a:t>
            </a:r>
            <a:r>
              <a:rPr lang="en-US" u="sng"/>
              <a:t>NO!</a:t>
            </a:r>
            <a:endParaRPr lang="en-US" u="sng"/>
          </a:p>
          <a:p>
            <a:endParaRPr lang="en-US"/>
          </a:p>
          <a:p>
            <a:r>
              <a:rPr lang="en-US"/>
              <a:t>The tongue is difficult to control. Truly, it shows the heart of a man, and man’s heart is always full of sin. For this reason, a man is always speaking foolishly and not honoring God. </a:t>
            </a:r>
            <a:endParaRPr lang="en-US"/>
          </a:p>
          <a:p>
            <a:endParaRPr lang="en-US"/>
          </a:p>
          <a:p>
            <a:r>
              <a:rPr lang="en-US"/>
              <a:t>[+]A good man produces good out of the good storeroom of his heart. An evil man produces evil out of the evil storeroom, for his mouth speaks from the overflow of the heart. (Luke 6:45 HCSB)</a:t>
            </a:r>
            <a:endParaRPr lang="en-US"/>
          </a:p>
          <a:p>
            <a:endParaRPr lang="en-US"/>
          </a:p>
          <a:p>
            <a:r>
              <a:rPr lang="en-US"/>
              <a:t>What is pure and undefiled religion? </a:t>
            </a:r>
            <a:r>
              <a:rPr lang="en-US" u="sng"/>
              <a:t>To 1) look after orphans and widows, and 2) to keep oneself clean from the world. This is pure and undefiled religion.</a:t>
            </a:r>
            <a:endParaRPr lang="en-US"/>
          </a:p>
          <a:p>
            <a:endParaRPr lang="en-US"/>
          </a:p>
          <a:p>
            <a:r>
              <a:rPr lang="en-US"/>
              <a:t>Why does James give us these two things? Why does he not mention other sins such as murder, adultery, stealing, etc? </a:t>
            </a:r>
            <a:endParaRPr lang="en-US"/>
          </a:p>
          <a:p>
            <a:endParaRPr lang="en-US"/>
          </a:p>
          <a:p>
            <a:r>
              <a:rPr lang="en-US"/>
              <a:t>To understand this question, we must first understand that the Ten Commandments is divided in two parts. </a:t>
            </a:r>
            <a:endParaRPr lang="en-US"/>
          </a:p>
          <a:p>
            <a:pPr lvl="1"/>
            <a:r>
              <a:rPr lang="en-US"/>
              <a:t>Part 1 is “love God”. (Commandments 1-4)</a:t>
            </a:r>
            <a:endParaRPr lang="en-US"/>
          </a:p>
          <a:p>
            <a:pPr lvl="1"/>
            <a:r>
              <a:rPr lang="en-US"/>
              <a:t>Part 2 is “Love your neighbor as yourself”.  (Commandments 5-10)</a:t>
            </a:r>
            <a:endParaRPr lang="en-US"/>
          </a:p>
          <a:p>
            <a:pPr lvl="1"/>
            <a:r>
              <a:rPr lang="en-US"/>
              <a:t> </a:t>
            </a:r>
            <a:endParaRPr lang="en-US"/>
          </a:p>
          <a:p>
            <a:r>
              <a:rPr lang="en-US"/>
              <a:t>Jesus taught us that when we have a right heart and we take care of the least of these brothers and sister, we are doing it to Him. Matt 25:31-46. So in this way, we are obeying the first 4 of the Ten Commandments: we are worshiping Him and serving Him ..by taking care of the least of these brothers and sister who are made in His image.</a:t>
            </a:r>
            <a:endParaRPr lang="en-US"/>
          </a:p>
          <a:p>
            <a:endParaRPr lang="en-US"/>
          </a:p>
          <a:p>
            <a:r>
              <a:rPr lang="en-US"/>
              <a:t>When we obey the 2nd half of the Ten Commandments, in this way we are keeping ourselves unstained by the world. </a:t>
            </a:r>
            <a:endParaRPr lang="en-US"/>
          </a:p>
          <a:p>
            <a:endParaRPr lang="en-US"/>
          </a:p>
          <a:p>
            <a:r>
              <a:rPr lang="en-US"/>
              <a:t>(These ideas are not a direct correlation to the Ten Commandments, but they do help us see that James’ instructions are similar to the instructions we see in the rest of the Bible)</a:t>
            </a:r>
            <a:endParaRPr lang="en-US"/>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1042035" y="76835"/>
            <a:ext cx="4773930" cy="2685415"/>
          </a:xfrm>
        </p:spPr>
      </p:sp>
      <p:sp>
        <p:nvSpPr>
          <p:cNvPr id="3" name="Text Placeholder 2"/>
          <p:cNvSpPr>
            <a:spLocks noGrp="1"/>
          </p:cNvSpPr>
          <p:nvPr>
            <p:ph type="body" idx="3"/>
          </p:nvPr>
        </p:nvSpPr>
        <p:spPr>
          <a:xfrm>
            <a:off x="685800" y="3382010"/>
            <a:ext cx="5486400" cy="5388610"/>
          </a:xfrm>
        </p:spPr>
        <p:txBody>
          <a:bodyPr/>
          <a:p>
            <a:r>
              <a:rPr lang="en-US"/>
              <a:t>Can a person be religious and please God if he cannot control his tongue? </a:t>
            </a:r>
            <a:r>
              <a:rPr lang="en-US" u="sng"/>
              <a:t>NO!</a:t>
            </a:r>
            <a:endParaRPr lang="en-US"/>
          </a:p>
          <a:p>
            <a:r>
              <a:rPr lang="en-US"/>
              <a:t>The tongue is difficult to control. Truly, it shows the heart of a man, and man’s heart is always full of sin. For this reason, a man is always speaking foolishly and not honoring God. </a:t>
            </a:r>
            <a:endParaRPr lang="en-US"/>
          </a:p>
          <a:p>
            <a:r>
              <a:rPr lang="en-US"/>
              <a:t>[+]A good man produces good out of the good storeroom of his heart. An evil man produces evil out of the evil storeroom, for his mouth speaks from the overflow of the heart. (Luke 6:45 HCSB)</a:t>
            </a:r>
            <a:endParaRPr lang="en-US"/>
          </a:p>
          <a:p>
            <a:endParaRPr lang="en-US"/>
          </a:p>
          <a:p>
            <a:r>
              <a:rPr lang="en-US"/>
              <a:t>What is pure and undefiled religion? </a:t>
            </a:r>
            <a:r>
              <a:rPr lang="en-US" u="sng"/>
              <a:t>To 1) look after orphans and widows, and 2) to keep oneself clean from the world. This is pure and undefiled religion.</a:t>
            </a:r>
            <a:endParaRPr lang="en-US"/>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1040765" y="63500"/>
            <a:ext cx="4775835" cy="2686685"/>
          </a:xfrm>
        </p:spPr>
      </p:sp>
      <p:sp>
        <p:nvSpPr>
          <p:cNvPr id="3" name="Text Placeholder 2"/>
          <p:cNvSpPr>
            <a:spLocks noGrp="1"/>
          </p:cNvSpPr>
          <p:nvPr>
            <p:ph type="body" idx="3"/>
          </p:nvPr>
        </p:nvSpPr>
        <p:spPr>
          <a:xfrm>
            <a:off x="685800" y="3291840"/>
            <a:ext cx="5486400" cy="5478780"/>
          </a:xfrm>
        </p:spPr>
        <p:txBody>
          <a:bodyPr/>
          <a:p>
            <a:r>
              <a:rPr lang="en-US"/>
              <a:t>What is pure and undefiled religion? </a:t>
            </a:r>
            <a:r>
              <a:rPr lang="en-US" u="sng"/>
              <a:t>To 1) look after orphans and widows, and 2) to keep oneself clean from the world. This is pure and undefiled religion.</a:t>
            </a:r>
            <a:endParaRPr lang="en-US"/>
          </a:p>
          <a:p>
            <a:endParaRPr lang="en-US"/>
          </a:p>
          <a:p>
            <a:r>
              <a:rPr lang="en-US"/>
              <a:t>Why does James give us these two things? Why does he not mention other sins such as murder, adultery, stealing, etc? To understand this question, we must first understand that the Ten Commandments is divided in two parts. Part 1 is “love God”. Part 2 is “Love your neighbor as yourself”. </a:t>
            </a:r>
            <a:endParaRPr lang="en-US"/>
          </a:p>
          <a:p>
            <a:endParaRPr lang="en-US"/>
          </a:p>
          <a:p>
            <a:r>
              <a:rPr lang="en-US"/>
              <a:t>Jesus taught us that when we have a right heart and we take care of the least of these brothers and sister, we are doing it to Him. Matt 25:31-46. So in this way, we are obeying the first 4 of the Ten Commandments: we are worshiping Him and serving Him ..by taking care of the least of these brothers and sister.</a:t>
            </a:r>
            <a:endParaRPr lang="en-US"/>
          </a:p>
          <a:p>
            <a:r>
              <a:rPr lang="en-US"/>
              <a:t>When we obey the 2nd half of the Ten Commandments, in this way we are keeping ourselves unstained by the world. </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3439160" y="1143000"/>
            <a:ext cx="2733040" cy="1537335"/>
          </a:xfrm>
        </p:spPr>
      </p:sp>
      <p:sp>
        <p:nvSpPr>
          <p:cNvPr id="3" name="Text Placeholder 2"/>
          <p:cNvSpPr>
            <a:spLocks noGrp="1"/>
          </p:cNvSpPr>
          <p:nvPr>
            <p:ph type="body" idx="3"/>
          </p:nvPr>
        </p:nvSpPr>
        <p:spPr>
          <a:xfrm>
            <a:off x="685800" y="2718435"/>
            <a:ext cx="5486400" cy="5282565"/>
          </a:xfrm>
        </p:spPr>
        <p:txBody>
          <a:bodyPr/>
          <a:p>
            <a:r>
              <a:rPr lang="en-US"/>
              <a:t>James was martyred in 62AD, according to the Jewish historian named Falvius Josephus. Josephus was not a Christian. He lived in the 1st century, shortly after the time of Jesus’ death. He wrote a large book about the history of the Jews and the Jewish politics of the 1st century. He also wrote a few lines about Jesus and His disciples.</a:t>
            </a:r>
            <a:endParaRPr lang="en-US"/>
          </a:p>
          <a:p>
            <a:endParaRPr lang="en-US"/>
          </a:p>
          <a:p>
            <a:r>
              <a:rPr lang="en-US"/>
              <a:t>This James was not one of the 12 disciples, but he did see Jesus after His resurrection (1 Cor 15:7). Surely at this time, he believed that his 1/2 Brother was the Messiah.</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1042035" y="64135"/>
            <a:ext cx="4773930" cy="2685415"/>
          </a:xfrm>
        </p:spPr>
      </p:sp>
      <p:sp>
        <p:nvSpPr>
          <p:cNvPr id="3" name="Text Placeholder 2"/>
          <p:cNvSpPr>
            <a:spLocks noGrp="1"/>
          </p:cNvSpPr>
          <p:nvPr>
            <p:ph type="body" idx="3"/>
          </p:nvPr>
        </p:nvSpPr>
        <p:spPr>
          <a:xfrm>
            <a:off x="685800" y="3731260"/>
            <a:ext cx="5486400" cy="5039360"/>
          </a:xfrm>
        </p:spPr>
        <p:txBody>
          <a:bodyPr/>
          <a:p>
            <a:r>
              <a:rPr lang="en-US"/>
              <a:t>  Jesus taught us that when we have a right heart and we take care of the least of these brothers and sister, we are doing it to Him. Matt 25:31-46. So in this way, we are obeying the first 4 of the Ten Commandments: we are worshiping Him and serving Him ..by taking care of the least of these brothers and sister.</a:t>
            </a:r>
            <a:endParaRPr lang="en-US"/>
          </a:p>
          <a:p>
            <a:r>
              <a:rPr lang="en-US"/>
              <a:t>When we obey the 2nd half of the Ten Commandments, in this way we are keeping ourselves unstained by the world. </a:t>
            </a:r>
            <a:endParaRPr lang="en-US"/>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685800" y="63500"/>
            <a:ext cx="5486400" cy="3086100"/>
          </a:xfrm>
        </p:spPr>
      </p:sp>
      <p:sp>
        <p:nvSpPr>
          <p:cNvPr id="3" name="Text Placeholder 2"/>
          <p:cNvSpPr>
            <a:spLocks noGrp="1"/>
          </p:cNvSpPr>
          <p:nvPr>
            <p:ph type="body" idx="3"/>
          </p:nvPr>
        </p:nvSpPr>
        <p:spPr/>
        <p:txBody>
          <a:bodyPr/>
          <a:p>
            <a:br>
              <a:rPr lang="en-US">
                <a:sym typeface="+mn-ea"/>
              </a:rPr>
            </a:br>
            <a:r>
              <a:rPr lang="en-US">
                <a:sym typeface="+mn-ea"/>
              </a:rPr>
              <a:t>So truly , we can see that James is saying that we obey the Ten Commandments when we 1) look after orphans and widows [“you do it unto Me”] and 2) keep ourselves unstained in the world. When we do both of these commands with the right heart, we are truly doing all of the Ten Commandments.</a:t>
            </a:r>
            <a:endParaRPr lang="en-US"/>
          </a:p>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a:xfrm>
            <a:off x="1040765" y="62230"/>
            <a:ext cx="4775835" cy="2686685"/>
          </a:xfrm>
        </p:spPr>
      </p:sp>
      <p:sp>
        <p:nvSpPr>
          <p:cNvPr id="3" name="Text Placeholder 2"/>
          <p:cNvSpPr>
            <a:spLocks noGrp="1"/>
          </p:cNvSpPr>
          <p:nvPr>
            <p:ph type="body" idx="3"/>
          </p:nvPr>
        </p:nvSpPr>
        <p:spPr>
          <a:xfrm>
            <a:off x="685800" y="3381375"/>
            <a:ext cx="5486400" cy="5389245"/>
          </a:xfrm>
        </p:spPr>
        <p:txBody>
          <a:bodyPr/>
          <a:p>
            <a:r>
              <a:rPr lang="en-US"/>
              <a:t>Can a person be religious and please God if he cannot control his tongue? </a:t>
            </a:r>
            <a:r>
              <a:rPr lang="en-US" u="sng"/>
              <a:t>NO!</a:t>
            </a:r>
            <a:endParaRPr lang="en-US"/>
          </a:p>
          <a:p>
            <a:r>
              <a:rPr lang="en-US"/>
              <a:t>The tongue is difficult to control. Truly, it shows the heart of a man, and man’s heart is always full of sin. For this reason, a man is always speaking foolishly and not honoring God. </a:t>
            </a:r>
            <a:endParaRPr lang="en-US"/>
          </a:p>
          <a:p>
            <a:r>
              <a:rPr lang="en-US"/>
              <a:t>[+]A good man produces good out of the good storeroom of his heart. An evil man produces evil out of the evil storeroom, for his mouth speaks from the overflow of the heart. (Luke 6:45 HCSB)</a:t>
            </a:r>
            <a:endParaRPr lang="en-US"/>
          </a:p>
          <a:p>
            <a:endParaRPr lang="en-US"/>
          </a:p>
          <a:p>
            <a:r>
              <a:rPr lang="en-US"/>
              <a:t>What is pure and undefiled religion? </a:t>
            </a:r>
            <a:r>
              <a:rPr lang="en-US" u="sng"/>
              <a:t>To 1) look after orphans and widows, and 2) to keep oneself clean from the world. This is pure and undefiled religion.</a:t>
            </a:r>
            <a:endParaRPr lang="en-US"/>
          </a:p>
          <a:p>
            <a:endParaRPr lang="en-US"/>
          </a:p>
          <a:p>
            <a:r>
              <a:rPr lang="en-US"/>
              <a:t>Why does James give us these two things? Why does he not mention other sins such as murder, adultery, stealing, etc? To understand this question, we must first understand that the Ten Commandments is divided in two parts. Part 1 is “love God”. Part 2 is “Love your neighbor as yourself”.  Jesus taught us that when we have a right heart and we take care of the least of these brothers and sister, we are doing it to Him. Matt 25:31-46. So in this way, we are obeying the first 4 of the Ten Commandments: we are worshiping Him and serving Him ..by taking care of the least of these brothers and sister.</a:t>
            </a:r>
            <a:endParaRPr lang="en-US"/>
          </a:p>
          <a:p>
            <a:r>
              <a:rPr lang="en-US"/>
              <a:t>When we obey the 2nd half of the Ten Commandments, in this way we are keeping ourselves unstained by the world. </a:t>
            </a:r>
            <a:endParaRPr lang="en-US"/>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Questions to challenge the audience</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sym typeface="+mn-ea"/>
              </a:rPr>
              <a:t>Questions to challenge the audience</a:t>
            </a:r>
            <a:endParaRPr lang="en-US"/>
          </a:p>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Have someone read this passage in the language of the audience</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a:xfrm>
            <a:off x="820420" y="280670"/>
            <a:ext cx="5216525" cy="2936240"/>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t>The outline for the book of James is taken from Grace To You’s website. This is the ministry of John MacArthur and Grace Community Church. They have many resources on their website, and they are a trusted teacher of God’s word. We do not agree 100% with everything they teach, but our disagreements are very small indeed. We encourage all people to use the Grace To You website to learn more about the Bible.</a:t>
            </a:r>
            <a:endParaRPr lang="en-US"/>
          </a:p>
          <a:p>
            <a:endParaRPr lang="en-US"/>
          </a:p>
          <a:p>
            <a:r>
              <a:rPr lang="en-US"/>
              <a:t>The outline for the book of James can be presented as 13 different tests for the true believer.</a:t>
            </a:r>
            <a:endParaRPr lang="en-US"/>
          </a:p>
          <a:p>
            <a:endParaRPr lang="en-US"/>
          </a:p>
          <a:p>
            <a:r>
              <a:rPr lang="en-US"/>
              <a:t>https://www.gty.org/library/bible-introductions/MSB59</a:t>
            </a:r>
            <a:endParaRPr lang="en-US"/>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7" name="Straight Connector 6"/>
          <p:cNvCxnSpPr/>
          <p:nvPr userDrawn="1"/>
        </p:nvCxnSpPr>
        <p:spPr>
          <a:xfrm>
            <a:off x="180975" y="804545"/>
            <a:ext cx="1116203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cxnSp>
        <p:nvCxnSpPr>
          <p:cNvPr id="7" name="Straight Connector 6"/>
          <p:cNvCxnSpPr/>
          <p:nvPr userDrawn="1"/>
        </p:nvCxnSpPr>
        <p:spPr>
          <a:xfrm>
            <a:off x="180975" y="804545"/>
            <a:ext cx="11162030" cy="0"/>
          </a:xfrm>
          <a:prstGeom prst="line">
            <a:avLst/>
          </a:prstGeom>
        </p:spPr>
        <p:style>
          <a:lnRef idx="2">
            <a:schemeClr val="accent1"/>
          </a:lnRef>
          <a:fillRef idx="0">
            <a:srgbClr val="FFFFFF"/>
          </a:fillRef>
          <a:effectRef idx="0">
            <a:srgbClr val="FFFFFF"/>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45720"/>
            <a:ext cx="11308080" cy="914400"/>
          </a:xfrm>
          <a:prstGeom prst="rect">
            <a:avLst/>
          </a:prstGeom>
          <a:ln>
            <a:noFill/>
          </a:ln>
        </p:spPr>
        <p:txBody>
          <a:bodyPr vert="horz" lIns="91440" tIns="45720" rIns="91440" bIns="45720" rtlCol="0" anchor="t" anchorCtr="0">
            <a:normAutofit/>
          </a:bodyPr>
          <a:lstStyle/>
          <a:p>
            <a:r>
              <a:rPr lang="en-US" smtClean="0"/>
              <a:t>Click to edit Master Title</a:t>
            </a:r>
            <a:endParaRPr lang="en-US"/>
          </a:p>
        </p:txBody>
      </p:sp>
      <p:sp>
        <p:nvSpPr>
          <p:cNvPr id="3" name="Text Placeholder 2"/>
          <p:cNvSpPr>
            <a:spLocks noGrp="1"/>
          </p:cNvSpPr>
          <p:nvPr>
            <p:ph type="body" idx="1"/>
          </p:nvPr>
        </p:nvSpPr>
        <p:spPr>
          <a:xfrm>
            <a:off x="274320" y="1280160"/>
            <a:ext cx="11068685" cy="535813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tabLst>
          <a:tab pos="10972800" algn="r"/>
        </a:tabLst>
        <a:defRPr sz="6000" b="1" u="none" strike="noStrike" kern="1200" cap="small" spc="0" normalizeH="0">
          <a:solidFill>
            <a:schemeClr val="accent1">
              <a:lumMod val="40000"/>
              <a:lumOff val="60000"/>
            </a:schemeClr>
          </a:solidFill>
          <a:uFillTx/>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 y="45720"/>
            <a:ext cx="11308080" cy="914400"/>
          </a:xfrm>
          <a:prstGeom prst="rect">
            <a:avLst/>
          </a:prstGeom>
          <a:ln>
            <a:noFill/>
          </a:ln>
        </p:spPr>
        <p:txBody>
          <a:bodyPr vert="horz" lIns="91440" tIns="45720" rIns="91440" bIns="45720" rtlCol="0" anchor="t" anchorCtr="0">
            <a:normAutofit/>
          </a:bodyPr>
          <a:lstStyle/>
          <a:p>
            <a:r>
              <a:rPr lang="en-US" smtClean="0"/>
              <a:t>Click to edit Master Title</a:t>
            </a:r>
            <a:endParaRPr lang="en-US"/>
          </a:p>
        </p:txBody>
      </p:sp>
      <p:sp>
        <p:nvSpPr>
          <p:cNvPr id="3" name="Text Placeholder 2"/>
          <p:cNvSpPr>
            <a:spLocks noGrp="1"/>
          </p:cNvSpPr>
          <p:nvPr>
            <p:ph type="body" idx="1"/>
          </p:nvPr>
        </p:nvSpPr>
        <p:spPr>
          <a:xfrm>
            <a:off x="274320" y="1280160"/>
            <a:ext cx="11068685" cy="535813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tabLst>
          <a:tab pos="10972800" algn="r"/>
        </a:tabLst>
        <a:defRPr sz="6000" b="1" u="none" strike="noStrike" kern="1200" cap="small" spc="0" normalizeH="0">
          <a:solidFill>
            <a:schemeClr val="accent1">
              <a:lumMod val="40000"/>
              <a:lumOff val="60000"/>
            </a:schemeClr>
          </a:solidFill>
          <a:uFillTx/>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Box 11"/>
          <p:cNvSpPr txBox="1"/>
          <p:nvPr/>
        </p:nvSpPr>
        <p:spPr>
          <a:xfrm>
            <a:off x="-635" y="0"/>
            <a:ext cx="12192635" cy="6858000"/>
          </a:xfrm>
          <a:prstGeom prst="rect">
            <a:avLst/>
          </a:prstGeom>
          <a:solidFill>
            <a:schemeClr val="bg1">
              <a:alpha val="47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36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Christian Mission for the Deaf</a:t>
            </a:r>
            <a:endParaRPr lang="en-US" altLang="zh-CN" sz="3600" kern="100">
              <a:solidFill>
                <a:schemeClr val="accent1">
                  <a:lumMod val="20000"/>
                  <a:lumOff val="80000"/>
                </a:schemeClr>
              </a:solidFill>
              <a:effectLst>
                <a:outerShdw blurRad="50800" dist="38100" dir="2700000" algn="tl">
                  <a:srgbClr val="000000">
                    <a:alpha val="40000"/>
                  </a:srgbClr>
                </a:outerShdw>
              </a:effectLst>
              <a:latin typeface="Palatino Linotype" panose="02040502050505030304" charset="0"/>
              <a:ea typeface="SimSun" panose="02010600030101010101" pitchFamily="2" charset="-122"/>
              <a:cs typeface="Palatino Linotype" panose="02040502050505030304" charset="0"/>
              <a:sym typeface="Times New Roman" panose="02020603050405020304"/>
            </a:endParaRPr>
          </a:p>
          <a:p>
            <a:r>
              <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endParaRPr>
          </a:p>
          <a:p>
            <a:pPr algn="ctr"/>
            <a:r>
              <a:rPr lang="en-US" altLang="zh-CN"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rPr>
              <a:t>This slide is intentionally left blank. Please see the Slide Notes before making this presentation.</a:t>
            </a:r>
            <a:endParaRPr lang="en-US" altLang="zh-CN"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James </a:t>
            </a:r>
            <a:r>
              <a:rPr lang="en-US">
                <a:effectLst>
                  <a:outerShdw blurRad="50800" dist="38100" dir="2700000" algn="tl" rotWithShape="0">
                    <a:prstClr val="black">
                      <a:alpha val="40000"/>
                    </a:prstClr>
                  </a:outerShdw>
                </a:effectLst>
              </a:rPr>
              <a:t>1:1</a:t>
            </a:r>
            <a:br>
              <a:rPr lang="en-US"/>
            </a:br>
            <a:br>
              <a:rPr lang="en-US"/>
            </a:br>
            <a:br>
              <a:rPr lang="en-US"/>
            </a:b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5.pngPrayingHandsCircle5"/>
            <p:cNvPicPr>
              <a:picLocks noChangeAspect="1"/>
            </p:cNvPicPr>
            <p:nvPr/>
          </p:nvPicPr>
          <p:blipFill>
            <a:blip r:embed="rId1"/>
            <a:srcRect l="-8" t="8" r="8" b="8"/>
            <a:stretch>
              <a:fillRect/>
            </a:stretch>
          </p:blipFill>
          <p:spPr>
            <a:xfrm>
              <a:off x="11685" y="2155"/>
              <a:ext cx="6381" cy="6381"/>
            </a:xfrm>
            <a:prstGeom prst="rect">
              <a:avLst/>
            </a:prstGeom>
          </p:spPr>
        </p:pic>
      </p:grpSp>
      <p:sp>
        <p:nvSpPr>
          <p:cNvPr id="10" name="Text Box 9"/>
          <p:cNvSpPr txBox="1"/>
          <p:nvPr/>
        </p:nvSpPr>
        <p:spPr>
          <a:xfrm>
            <a:off x="130810" y="3244850"/>
            <a:ext cx="5618480" cy="1216025"/>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Salutations</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28016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1 De la part de Jacques, serviteur de Dieu et du Seigneur Jésus-Christ, aux douze tribus dispersées: salut!</a:t>
            </a:r>
            <a:endParaRPr lang="en-US" sz="3000">
              <a:solidFill>
                <a:schemeClr val="accent3">
                  <a:lumMod val="40000"/>
                  <a:lumOff val="60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28016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1 James, a slave of God and of the Lord Jesus Christ: To the 12 tribes in the Dispersion. Greetings.</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7" name="Reflection"/>
          <p:cNvSpPr>
            <a:spLocks noGrp="1"/>
          </p:cNvSpPr>
          <p:nvPr/>
        </p:nvSpPr>
        <p:spPr>
          <a:xfrm>
            <a:off x="749935" y="3840480"/>
            <a:ext cx="10603865" cy="2781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rgbClr val="FF0000"/>
                </a:solidFill>
                <a:latin typeface="Arial" panose="020B0604020202020204" pitchFamily="34" charset="0"/>
                <a:cs typeface="Arial" panose="020B0604020202020204" pitchFamily="34" charset="0"/>
              </a:rPr>
              <a:t>[D] </a:t>
            </a:r>
            <a:r>
              <a:rPr lang="en-US" sz="2800" i="1">
                <a:solidFill>
                  <a:schemeClr val="bg1">
                    <a:lumMod val="95000"/>
                  </a:schemeClr>
                </a:solidFill>
                <a:latin typeface="Arial" panose="020B0604020202020204" pitchFamily="34" charset="0"/>
                <a:cs typeface="Arial" panose="020B0604020202020204" pitchFamily="34" charset="0"/>
              </a:rPr>
              <a:t>δοῦλος doulos</a:t>
            </a:r>
            <a:r>
              <a:rPr lang="en-US" sz="2800">
                <a:solidFill>
                  <a:schemeClr val="bg1">
                    <a:lumMod val="95000"/>
                  </a:schemeClr>
                </a:solidFill>
                <a:latin typeface="Arial" panose="020B0604020202020204" pitchFamily="34" charset="0"/>
                <a:cs typeface="Arial" panose="020B0604020202020204" pitchFamily="34" charset="0"/>
              </a:rPr>
              <a:t>: Esclave;</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slave; bond servant</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	</a:t>
            </a:r>
            <a:r>
              <a:rPr lang="en-US" b="0" cap="none">
                <a:solidFill>
                  <a:schemeClr val="accent1">
                    <a:lumMod val="40000"/>
                    <a:lumOff val="60000"/>
                  </a:schemeClr>
                </a:solidFill>
                <a:uFillTx/>
                <a:latin typeface="Gabriola" panose="04040605051002020D02" charset="0"/>
                <a:cs typeface="Gabriola" panose="04040605051002020D02" charset="0"/>
                <a:sym typeface="+mn-ea"/>
              </a:rPr>
              <a:t>Salutations</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nvSpPr>
        <p:spPr>
          <a:xfrm>
            <a:off x="195580" y="1371600"/>
            <a:ext cx="11823700" cy="5191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Jacques est le serviteur (esclave) de ________ et ___________.</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James is a servant (slave) to ____________ and ____________.</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gn="r">
              <a:lnSpc>
                <a:spcPct val="100000"/>
              </a:lnSpc>
              <a:buFont typeface="+mj-lt"/>
              <a:buNone/>
            </a:pPr>
            <a:endParaRPr lang="en-US" sz="2800">
              <a:sym typeface="+mn-ea"/>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James écrit sa lettre à __________________.</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James writes his letter to __________________.</a:t>
            </a:r>
            <a:br>
              <a:rPr lang="en-US" sz="2800" i="1">
                <a:solidFill>
                  <a:schemeClr val="bg1">
                    <a:lumMod val="95000"/>
                  </a:schemeClr>
                </a:solidFill>
                <a:latin typeface="Arial" panose="020B0604020202020204" pitchFamily="34" charset="0"/>
                <a:cs typeface="Arial" panose="020B0604020202020204" pitchFamily="34" charset="0"/>
              </a:rPr>
            </a:br>
            <a:br>
              <a:rPr lang="en-US" sz="2800" i="1">
                <a:solidFill>
                  <a:schemeClr val="bg1">
                    <a:lumMod val="95000"/>
                  </a:schemeClr>
                </a:solidFill>
                <a:latin typeface="Arial" panose="020B0604020202020204" pitchFamily="34" charset="0"/>
                <a:cs typeface="Arial" panose="020B0604020202020204" pitchFamily="34" charset="0"/>
              </a:rPr>
            </a:br>
            <a:endParaRPr lang="en-US" sz="2800" i="1">
              <a:solidFill>
                <a:schemeClr val="bg1">
                  <a:lumMod val="95000"/>
                </a:schemeClr>
              </a:solidFill>
              <a:latin typeface="Arial" panose="020B0604020202020204" pitchFamily="34" charset="0"/>
              <a:cs typeface="Arial" panose="020B0604020202020204" pitchFamily="34" charset="0"/>
            </a:endParaRPr>
          </a:p>
          <a:p>
            <a:pPr marL="0" indent="0" algn="ctr">
              <a:lnSpc>
                <a:spcPct val="100000"/>
              </a:lnSpc>
              <a:buFont typeface="+mj-lt"/>
              <a:buNone/>
            </a:pPr>
            <a:r>
              <a:rPr lang="en-US" sz="2400" b="1">
                <a:latin typeface="Tahoma" panose="020B0604030504040204" charset="0"/>
                <a:cs typeface="Tahoma" panose="020B0604030504040204" charset="0"/>
                <a:sym typeface="+mn-ea"/>
              </a:rPr>
              <a:t>Quelques versets pour nous aider à nous souvenir d'être esclaves du Christ</a:t>
            </a:r>
            <a:br>
              <a:rPr lang="en-US" sz="2400" b="1">
                <a:latin typeface="Tahoma" panose="020B0604030504040204" charset="0"/>
                <a:cs typeface="Tahoma" panose="020B0604030504040204" charset="0"/>
                <a:sym typeface="+mn-ea"/>
              </a:rPr>
            </a:br>
            <a:r>
              <a:rPr lang="en-US" sz="2400" b="1" i="1">
                <a:latin typeface="Tahoma" panose="020B0604030504040204" charset="0"/>
                <a:cs typeface="Tahoma" panose="020B0604030504040204" charset="0"/>
                <a:sym typeface="+mn-ea"/>
              </a:rPr>
              <a:t>Some verses to help us remember about being slaves to Christ</a:t>
            </a:r>
            <a:br>
              <a:rPr lang="en-US" sz="2400" b="1" i="1">
                <a:latin typeface="Tahoma" panose="020B0604030504040204" charset="0"/>
                <a:cs typeface="Tahoma" panose="020B0604030504040204" charset="0"/>
                <a:sym typeface="+mn-ea"/>
              </a:rPr>
            </a:br>
            <a:r>
              <a:rPr lang="en-US" sz="2400" b="1">
                <a:latin typeface="Tahoma" panose="020B0604030504040204" charset="0"/>
                <a:cs typeface="Tahoma" panose="020B0604030504040204" charset="0"/>
                <a:sym typeface="+mn-ea"/>
              </a:rPr>
              <a:t>Romans 6:16-22</a:t>
            </a:r>
            <a:r>
              <a:rPr lang="en-US" sz="2400" b="1" i="1">
                <a:solidFill>
                  <a:schemeClr val="bg1">
                    <a:lumMod val="95000"/>
                  </a:schemeClr>
                </a:solidFill>
                <a:latin typeface="Tahoma" panose="020B0604030504040204" charset="0"/>
                <a:cs typeface="Tahoma" panose="020B0604030504040204" charset="0"/>
                <a:sym typeface="+mn-ea"/>
              </a:rPr>
              <a:t> </a:t>
            </a:r>
            <a:endParaRPr lang="en-US" sz="2400" b="1" i="1">
              <a:solidFill>
                <a:schemeClr val="bg1">
                  <a:lumMod val="95000"/>
                </a:schemeClr>
              </a:solidFill>
              <a:latin typeface="Tahoma" panose="020B0604030504040204" charset="0"/>
              <a:cs typeface="Tahoma" panose="020B060403050404020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	</a:t>
            </a:r>
            <a:r>
              <a:rPr lang="en-US" b="0" cap="none">
                <a:solidFill>
                  <a:schemeClr val="accent1">
                    <a:lumMod val="40000"/>
                    <a:lumOff val="60000"/>
                  </a:schemeClr>
                </a:solidFill>
                <a:uFillTx/>
                <a:latin typeface="Gabriola" panose="04040605051002020D02" charset="0"/>
                <a:cs typeface="Gabriola" panose="04040605051002020D02" charset="0"/>
                <a:sym typeface="+mn-ea"/>
              </a:rPr>
              <a:t>Salutations</a:t>
            </a:r>
            <a:endParaRPr lang="en-US" cap="small">
              <a:solidFill>
                <a:schemeClr val="accent1">
                  <a:lumMod val="40000"/>
                  <a:lumOff val="60000"/>
                </a:schemeClr>
              </a:solidFill>
              <a:uFillTx/>
              <a:latin typeface="Times New Roman" panose="02020603050405020304" charset="0"/>
            </a:endParaRPr>
          </a:p>
        </p:txBody>
      </p:sp>
      <p:sp>
        <p:nvSpPr>
          <p:cNvPr id="6" name="Reflection"/>
          <p:cNvSpPr>
            <a:spLocks noGrp="1"/>
          </p:cNvSpPr>
          <p:nvPr/>
        </p:nvSpPr>
        <p:spPr>
          <a:xfrm>
            <a:off x="749935" y="5670550"/>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James </a:t>
            </a:r>
            <a:r>
              <a:rPr lang="en-US">
                <a:effectLst>
                  <a:outerShdw blurRad="50800" dist="38100" dir="2700000" algn="tl" rotWithShape="0">
                    <a:prstClr val="black">
                      <a:alpha val="40000"/>
                    </a:prstClr>
                  </a:outerShdw>
                </a:effectLst>
              </a:rPr>
              <a:t>1:2-12</a:t>
            </a: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4.pngPrayingHandsCircle4"/>
            <p:cNvPicPr>
              <a:picLocks noChangeAspect="1"/>
            </p:cNvPicPr>
            <p:nvPr/>
          </p:nvPicPr>
          <p:blipFill>
            <a:blip r:embed="rId1"/>
            <a:srcRect l="-8" t="8" r="8" b="8"/>
            <a:stretch>
              <a:fillRect/>
            </a:stretch>
          </p:blipFill>
          <p:spPr>
            <a:xfrm>
              <a:off x="11685" y="2155"/>
              <a:ext cx="6381" cy="6381"/>
            </a:xfrm>
            <a:prstGeom prst="rect">
              <a:avLst/>
            </a:prstGeom>
          </p:spPr>
        </p:pic>
      </p:grpSp>
      <p:sp>
        <p:nvSpPr>
          <p:cNvPr id="10" name="Text Box 9"/>
          <p:cNvSpPr txBox="1"/>
          <p:nvPr/>
        </p:nvSpPr>
        <p:spPr>
          <a:xfrm>
            <a:off x="130810" y="3244850"/>
            <a:ext cx="5618480" cy="3452495"/>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The Test of Perseverance in Suffering </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2 Mes frères et sœurs, considérez comme un sujet de joie complète les diverses épreuves auxquelles vous pouvez être exposés, 3 sachant que la mise à l'épreuve de votre foi produit la persévérance.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2 My brothers and sisters, consider it nothing but joy when you fall into all sorts of trials, 3 because you know that the testing of your faith produces endurance.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4 Mais il faut que la persévérance accomplisse parfaitement sa tâche afin que vous soyez parfaitement qualifiés, sans défaut, et qu'il ne vous manque rien. 5 Si l'un de vous manque de sagesse, qu'il la demande à Dieu, qui donne à tous simplement et sans faire de reproche, et elle lui sera donnée.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4 And let endurance have its perfect effect, so that you will be perfect and complete, not deficient in anything. 5  Now if any of you lacks wisdom, he should ask God, who gives to all generously and without criticizing, and it will be given to him.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6 Mais qu'il la demande avec foi, sans douter, car celui qui doute ressemble aux vagues de la mer que le vent soulève et agite de tous côtés. 7 Qu'un tel homme ne s'imagine pas qu'il recevra quelque chose du Seigneur: 8 c'est un homme partagé, instable dans toute sa conduite.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6 But he must ask in faith without doubting, for the one who doubts is like a wave of the sea, blown and tossed around by the wind. 7 For that person must not suppose that he will receive anything from the Lord, 8 since he is a double-minded individual, unstable in all his ways.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9 Que le frère de condition humble tire fierté de son élévation. 10 Que le riche, au contraire, se montre fier de son abaissement, car il disparaîtra comme la fleur de l'herbe. 11 Le soleil se lève avec son ardente chaleur, il dessèche l'herbe, sa fleur tombe et toute sa beauté s’évanouit.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9 The brother of humble circumstances should boast in his exaltation, 10 but the one who is rich should boast in his humiliation because he will pass away like a flower of the field. 11 For the sun rises with its scorching heat and dries up the grass; its flower falls off, and its beautiful appearance is destroyed.</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De même, le riche se flétrira dans ses entreprises. 12 Heureux l'homme qui tient bon face à la tentation car, après avoir fait ses preuves, il recevra la couronne de la vie que le Seigneur a promise à ceux qui l'aiment.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000">
                <a:solidFill>
                  <a:schemeClr val="accent3">
                    <a:lumMod val="40000"/>
                    <a:lumOff val="60000"/>
                  </a:schemeClr>
                </a:solidFill>
                <a:latin typeface="Arial" panose="020B0604020202020204" pitchFamily="34" charset="0"/>
                <a:cs typeface="Arial" panose="020B0604020202020204" pitchFamily="34" charset="0"/>
              </a:rPr>
              <a:t>[+] In the same way, the rich man will wither away while pursuing his activities. 12 A man who endures trials is blessed, because when he passes the test he will receive the crown of life that God has promised to those who love Him. </a:t>
            </a:r>
            <a:endParaRPr lang="en-US" sz="30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4" name="Reflection"/>
          <p:cNvSpPr>
            <a:spLocks noGrp="1"/>
          </p:cNvSpPr>
          <p:nvPr/>
        </p:nvSpPr>
        <p:spPr>
          <a:xfrm>
            <a:off x="749935" y="5770245"/>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0603865" cy="4088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a:solidFill>
                  <a:srgbClr val="FF0000"/>
                </a:solidFill>
                <a:latin typeface="Arial" panose="020B0604020202020204" pitchFamily="34" charset="0"/>
                <a:cs typeface="Arial" panose="020B0604020202020204" pitchFamily="34" charset="0"/>
              </a:rPr>
              <a:t>[D]</a:t>
            </a:r>
            <a:r>
              <a:rPr lang="en-US" sz="2800">
                <a:latin typeface="Arial" panose="020B0604020202020204" pitchFamily="34" charset="0"/>
                <a:cs typeface="Arial" panose="020B0604020202020204" pitchFamily="34" charset="0"/>
              </a:rPr>
              <a:t> </a:t>
            </a:r>
            <a:r>
              <a:rPr lang="en-US" sz="2800" i="1">
                <a:latin typeface="Arial" panose="020B0604020202020204" pitchFamily="34" charset="0"/>
                <a:cs typeface="Arial" panose="020B0604020202020204" pitchFamily="34" charset="0"/>
              </a:rPr>
              <a:t>Essais </a:t>
            </a:r>
            <a:r>
              <a:rPr lang="en-US" sz="2800">
                <a:latin typeface="Arial" panose="020B0604020202020204" pitchFamily="34" charset="0"/>
                <a:cs typeface="Arial" panose="020B0604020202020204" pitchFamily="34" charset="0"/>
              </a:rPr>
              <a:t>: un examen ou une expérimentation. Un test de vertu.</a:t>
            </a:r>
            <a:endParaRPr lang="en-US" sz="2800">
              <a:latin typeface="Arial" panose="020B0604020202020204" pitchFamily="34" charset="0"/>
              <a:cs typeface="Arial" panose="020B0604020202020204" pitchFamily="34" charset="0"/>
            </a:endParaRPr>
          </a:p>
          <a:p>
            <a:pPr marL="0" indent="0">
              <a:lnSpc>
                <a:spcPct val="110000"/>
              </a:lnSpc>
              <a:buFont typeface="+mj-lt"/>
              <a:buNone/>
            </a:pPr>
            <a:r>
              <a:rPr lang="en-US" sz="2800" i="1">
                <a:latin typeface="Arial" panose="020B0604020202020204" pitchFamily="34" charset="0"/>
                <a:cs typeface="Arial" panose="020B0604020202020204" pitchFamily="34" charset="0"/>
              </a:rPr>
              <a:t> Trials: An examination or experiment. A test of virtue.</a:t>
            </a:r>
            <a:br>
              <a:rPr lang="en-US" sz="2800" i="1">
                <a:latin typeface="Arial" panose="020B0604020202020204" pitchFamily="34" charset="0"/>
                <a:cs typeface="Arial" panose="020B0604020202020204" pitchFamily="34" charset="0"/>
              </a:rPr>
            </a:br>
            <a:endParaRPr lang="en-US" sz="2800">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rgbClr val="FF0000"/>
                </a:solidFill>
                <a:latin typeface="Arial" panose="020B0604020202020204" pitchFamily="34" charset="0"/>
                <a:cs typeface="Arial" panose="020B0604020202020204" pitchFamily="34" charset="0"/>
              </a:rPr>
              <a:t>[D] </a:t>
            </a:r>
            <a:r>
              <a:rPr lang="en-US" sz="2800" i="1">
                <a:latin typeface="Arial" panose="020B0604020202020204" pitchFamily="34" charset="0"/>
                <a:cs typeface="Arial" panose="020B0604020202020204" pitchFamily="34" charset="0"/>
              </a:rPr>
              <a:t>Couronne de vie </a:t>
            </a:r>
            <a:r>
              <a:rPr lang="en-US" sz="2800">
                <a:latin typeface="Arial" panose="020B0604020202020204" pitchFamily="34" charset="0"/>
                <a:cs typeface="Arial" panose="020B0604020202020204" pitchFamily="34" charset="0"/>
              </a:rPr>
              <a:t>: Récompense céleste éternelle.</a:t>
            </a:r>
            <a:endParaRPr lang="en-US" sz="2800">
              <a:latin typeface="Arial" panose="020B0604020202020204" pitchFamily="34" charset="0"/>
              <a:cs typeface="Arial" panose="020B0604020202020204" pitchFamily="34" charset="0"/>
            </a:endParaRPr>
          </a:p>
          <a:p>
            <a:pPr marL="0" indent="0">
              <a:lnSpc>
                <a:spcPct val="110000"/>
              </a:lnSpc>
              <a:buFont typeface="+mj-lt"/>
              <a:buNone/>
            </a:pPr>
            <a:r>
              <a:rPr lang="en-US" sz="2800">
                <a:latin typeface="Arial" panose="020B0604020202020204" pitchFamily="34" charset="0"/>
                <a:cs typeface="Arial" panose="020B0604020202020204" pitchFamily="34" charset="0"/>
              </a:rPr>
              <a:t>Crown of life: Eternal Heavenly reward. </a:t>
            </a:r>
            <a:endParaRPr lang="en-US" sz="2800">
              <a:latin typeface="Arial" panose="020B0604020202020204" pitchFamily="34" charset="0"/>
              <a:cs typeface="Arial" panose="020B0604020202020204" pitchFamily="34" charset="0"/>
            </a:endParaRPr>
          </a:p>
          <a:p>
            <a:pPr marL="0" indent="0">
              <a:lnSpc>
                <a:spcPct val="110000"/>
              </a:lnSpc>
              <a:buFont typeface="+mj-lt"/>
              <a:buNone/>
            </a:pP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7" name="Picture 6" descr="PrayingHands01(1900x1080)"/>
          <p:cNvPicPr>
            <a:picLocks noChangeAspect="1"/>
          </p:cNvPicPr>
          <p:nvPr/>
        </p:nvPicPr>
        <p:blipFill>
          <a:blip r:embed="rId1"/>
          <a:stretch>
            <a:fillRect/>
          </a:stretch>
        </p:blipFill>
        <p:spPr>
          <a:xfrm>
            <a:off x="0" y="0"/>
            <a:ext cx="12192635" cy="6866255"/>
          </a:xfrm>
          <a:prstGeom prst="rect">
            <a:avLst/>
          </a:prstGeom>
        </p:spPr>
      </p:pic>
      <p:sp>
        <p:nvSpPr>
          <p:cNvPr id="11" name="Text Box 11"/>
          <p:cNvSpPr txBox="1"/>
          <p:nvPr/>
        </p:nvSpPr>
        <p:spPr>
          <a:xfrm>
            <a:off x="-635" y="0"/>
            <a:ext cx="12192635" cy="2289810"/>
          </a:xfrm>
          <a:prstGeom prst="rect">
            <a:avLst/>
          </a:prstGeom>
          <a:solidFill>
            <a:schemeClr val="bg1">
              <a:alpha val="47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8800" kern="100">
                <a:solidFill>
                  <a:srgbClr val="3B3838"/>
                </a:solidFill>
                <a:effectLst>
                  <a:outerShdw blurRad="50800" dist="38100" dir="2700000" algn="tl">
                    <a:srgbClr val="000000">
                      <a:alpha val="40000"/>
                    </a:srgbClr>
                  </a:outerShdw>
                </a:effectLst>
                <a:latin typeface="Times New Roman" panose="02020603050405020304" charset="0"/>
                <a:ea typeface="SimSun" panose="02010600030101010101" pitchFamily="2" charset="-122"/>
                <a:cs typeface="Times New Roman" panose="02020603050405020304" charset="0"/>
                <a:sym typeface="Times New Roman" panose="02020603050405020304"/>
              </a:rPr>
              <a:t>JAMES</a:t>
            </a:r>
            <a:endParaRPr lang="en-US" altLang="zh-CN" sz="8800" kern="100">
              <a:solidFill>
                <a:srgbClr val="3B3838"/>
              </a:solidFill>
              <a:effectLst>
                <a:outerShdw blurRad="50800" dist="38100" dir="2700000" algn="tl">
                  <a:srgbClr val="000000">
                    <a:alpha val="40000"/>
                  </a:srgbClr>
                </a:outerShdw>
              </a:effectLst>
              <a:latin typeface="Times New Roman" panose="02020603050405020304" charset="0"/>
              <a:ea typeface="SimSun" panose="02010600030101010101" pitchFamily="2" charset="-122"/>
              <a:cs typeface="Times New Roman" panose="02020603050405020304" charset="0"/>
              <a:sym typeface="Times New Roman" panose="02020603050405020304"/>
            </a:endParaRPr>
          </a:p>
          <a:p>
            <a:pPr algn="ctr"/>
            <a:r>
              <a:rPr lang="en-US" altLang="zh-CN" sz="3600" i="1" kern="100" cap="small">
                <a:solidFill>
                  <a:schemeClr val="accent1">
                    <a:lumMod val="50000"/>
                  </a:schemeClr>
                </a:solidFill>
                <a:effectLst>
                  <a:outerShdw blurRad="50800" dist="38100" dir="2700000" algn="tl">
                    <a:srgbClr val="000000">
                      <a:alpha val="40000"/>
                    </a:srgbClr>
                  </a:outerShdw>
                </a:effectLst>
                <a:uFillTx/>
                <a:latin typeface="Times New Roman" panose="02020603050405020304" charset="0"/>
                <a:ea typeface="SimSun" panose="02010600030101010101" pitchFamily="2" charset="-122"/>
                <a:cs typeface="Times New Roman" panose="02020603050405020304" charset="0"/>
                <a:sym typeface="Times New Roman" panose="02020603050405020304"/>
              </a:rPr>
              <a:t>Tests of the Faithful</a:t>
            </a:r>
            <a:endParaRPr lang="en-US" altLang="zh-CN" sz="3600" i="1" kern="100">
              <a:solidFill>
                <a:schemeClr val="accent1">
                  <a:lumMod val="50000"/>
                </a:schemeClr>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endParaRPr>
          </a:p>
          <a:p>
            <a:r>
              <a:rPr lang="en-US" altLang="zh-CN" sz="1050" kern="100">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SimSun" panose="02010600030101010101" pitchFamily="2" charset="-122"/>
              <a:cs typeface="Times New Roman" panose="02020603050405020304"/>
              <a:sym typeface="Times New Roman" panose="02020603050405020304"/>
            </a:endParaRPr>
          </a:p>
        </p:txBody>
      </p:sp>
      <p:sp>
        <p:nvSpPr>
          <p:cNvPr id="8" name="Text Box 11"/>
          <p:cNvSpPr txBox="1"/>
          <p:nvPr/>
        </p:nvSpPr>
        <p:spPr>
          <a:xfrm>
            <a:off x="-635" y="6031865"/>
            <a:ext cx="12192635" cy="826135"/>
          </a:xfrm>
          <a:prstGeom prst="rect">
            <a:avLst/>
          </a:prstGeom>
          <a:solidFill>
            <a:schemeClr val="bg1">
              <a:alpha val="47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36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Christian Mission for the Deaf</a:t>
            </a:r>
            <a:endParaRPr lang="en-US" altLang="zh-CN" sz="3600" kern="100">
              <a:solidFill>
                <a:schemeClr val="accent1">
                  <a:lumMod val="20000"/>
                  <a:lumOff val="80000"/>
                </a:schemeClr>
              </a:solidFill>
              <a:effectLst>
                <a:outerShdw blurRad="50800" dist="38100" dir="2700000" algn="tl">
                  <a:srgbClr val="000000">
                    <a:alpha val="40000"/>
                  </a:srgbClr>
                </a:outerShdw>
              </a:effectLst>
              <a:latin typeface="Palatino Linotype" panose="02040502050505030304" charset="0"/>
              <a:ea typeface="SimSun" panose="02010600030101010101" pitchFamily="2" charset="-122"/>
              <a:cs typeface="Palatino Linotype" panose="02040502050505030304" charset="0"/>
              <a:sym typeface="Times New Roman" panose="02020603050405020304"/>
            </a:endParaRPr>
          </a:p>
          <a:p>
            <a:r>
              <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endParaRPr>
          </a:p>
        </p:txBody>
      </p:sp>
      <p:sp>
        <p:nvSpPr>
          <p:cNvPr id="9" name="Text Box 8"/>
          <p:cNvSpPr txBox="1"/>
          <p:nvPr/>
        </p:nvSpPr>
        <p:spPr>
          <a:xfrm>
            <a:off x="651510" y="12065"/>
            <a:ext cx="4477385" cy="915035"/>
          </a:xfrm>
          <a:prstGeom prst="rect">
            <a:avLst/>
          </a:prstGeom>
          <a:noFill/>
        </p:spPr>
        <p:txBody>
          <a:bodyPr wrap="square" rtlCol="0" anchor="t">
            <a:noAutofit/>
          </a:bodyPr>
          <a:p>
            <a:pPr algn="ctr"/>
            <a:r>
              <a:rPr lang="en-US" altLang="zh-CN" sz="4800" i="1" kern="100">
                <a:solidFill>
                  <a:srgbClr val="3B3838"/>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rPr>
              <a:t>The Epistle of</a:t>
            </a:r>
            <a:endParaRPr lang="en-US" altLang="zh-CN" sz="4800" i="1" kern="100">
              <a:solidFill>
                <a:srgbClr val="3B3838"/>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1149330" cy="49771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Quelle attitude devons-nous avoir lorsque nous traversons des épreuves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attitude must we have when we are having trials? </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Pourquoi devons-nous avoir une attitude de joie dans nos épreuves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Why must we have the attitude of joy in our trials?</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1. Les épreuves produisent l'endurance (v3)</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The trials produce endurance (v3)</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0971530" cy="4933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2. Si nous réussissons le test, nous hériterons de la couronne de vie </a:t>
            </a:r>
            <a:r>
              <a:rPr lang="en-US" sz="2800" i="1">
                <a:solidFill>
                  <a:schemeClr val="bg1">
                    <a:lumMod val="95000"/>
                  </a:schemeClr>
                </a:solidFill>
                <a:latin typeface="Arial" panose="020B0604020202020204" pitchFamily="34" charset="0"/>
                <a:cs typeface="Arial" panose="020B0604020202020204" pitchFamily="34" charset="0"/>
              </a:rPr>
              <a:t>If we pass the test, we will inherit the crown of life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(Matt 5:10;  2 Tim 4:8; 1 Pet 4:13; Rev 2:10)</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3. Jésus a souffert ; c'est pourquoi nous devons aussi souffrir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Jesus suffered; therefore we must also suffer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(2 Tim 3:12)</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0921365" cy="5370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Si vous n’avez pas de sagesse pour votre épreuve, que devez-vous faire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If you do not have wisdom for your trial, what should you do?</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Dieu nous donnera-t-il la sagesse pour nos épreuves ? Oui | N</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Will God give us wisdom for our trials? Y | N</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Si nous demandons à Dieu la sagesse, mais que nous avons des doutes dans notre cœur, nous donnera-t-il la sagesse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If we ask God for wisdom, but have doubts in our hearts, will He give us wisdom?</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0921365" cy="5370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Quand une personne doute de Dieu, quel est son esprit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When a person doubts God, what is his mind like?</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Pourquoi l’homme humble (pauvre) devrait-il se vanter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Why should the humble (poor) man boast? (Prov 3:5-6)</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Pourquoi l’homme riche devrait-il se vanter lorsqu’il perd ses richesses ? (Matt 6:19-21; Marc 10 :17-22 ; Matt 10:37-39)</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Why should the rich man boast when he loses his riches? (Matt 6:19-21; Mark 10:17-22; Matt 10:37-39)</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1:2-12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Suffering</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640080" y="1371600"/>
            <a:ext cx="10921365" cy="5370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Que recevons-nous si nous réussissons nos épreuves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do we recieve if we pass our trials?</a:t>
            </a:r>
            <a:br>
              <a:rPr lang="en-US" sz="2800" i="1">
                <a:solidFill>
                  <a:schemeClr val="bg1">
                    <a:lumMod val="95000"/>
                  </a:schemeClr>
                </a:solidFill>
                <a:latin typeface="Arial" panose="020B0604020202020204" pitchFamily="34" charset="0"/>
                <a:cs typeface="Arial" panose="020B0604020202020204" pitchFamily="34" charset="0"/>
              </a:rPr>
            </a:b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2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Comprenez-vous maintenant pourquoi nous devons être joyeux dans nos épreuves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Now do you understand why we must be joyful in our trials?</a:t>
            </a:r>
            <a:br>
              <a:rPr lang="en-US" sz="2800" i="1">
                <a:solidFill>
                  <a:schemeClr val="bg1">
                    <a:lumMod val="95000"/>
                  </a:schemeClr>
                </a:solidFill>
                <a:latin typeface="Arial" panose="020B0604020202020204" pitchFamily="34" charset="0"/>
                <a:cs typeface="Arial" panose="020B0604020202020204" pitchFamily="34" charset="0"/>
              </a:rPr>
            </a:br>
            <a:endParaRPr lang="en-US" sz="2800" i="1">
              <a:solidFill>
                <a:schemeClr val="bg1">
                  <a:lumMod val="95000"/>
                </a:schemeClr>
              </a:solidFill>
              <a:latin typeface="Arial" panose="020B0604020202020204" pitchFamily="34" charset="0"/>
              <a:cs typeface="Arial" panose="020B0604020202020204" pitchFamily="34" charset="0"/>
            </a:endParaRPr>
          </a:p>
          <a:p>
            <a:pPr marL="0" indent="0" algn="ctr">
              <a:lnSpc>
                <a:spcPct val="120000"/>
              </a:lnSpc>
              <a:buFont typeface="+mj-lt"/>
              <a:buNone/>
            </a:pPr>
            <a:r>
              <a:rPr lang="en-US" sz="2400" b="1">
                <a:solidFill>
                  <a:schemeClr val="bg1">
                    <a:lumMod val="95000"/>
                  </a:schemeClr>
                </a:solidFill>
                <a:latin typeface="Tahoma" panose="020B0604030504040204" charset="0"/>
                <a:cs typeface="Tahoma" panose="020B0604030504040204" charset="0"/>
              </a:rPr>
              <a:t>Voici quelques versets pour nous encourager dans nos épreuves</a:t>
            </a:r>
            <a:br>
              <a:rPr lang="en-US" sz="2400" b="1">
                <a:solidFill>
                  <a:schemeClr val="bg1">
                    <a:lumMod val="95000"/>
                  </a:schemeClr>
                </a:solidFill>
                <a:latin typeface="Tahoma" panose="020B0604030504040204" charset="0"/>
                <a:cs typeface="Tahoma" panose="020B0604030504040204" charset="0"/>
              </a:rPr>
            </a:br>
            <a:r>
              <a:rPr lang="en-US" sz="2400" b="1" i="1">
                <a:solidFill>
                  <a:schemeClr val="bg1">
                    <a:lumMod val="95000"/>
                  </a:schemeClr>
                </a:solidFill>
                <a:latin typeface="Tahoma" panose="020B0604030504040204" charset="0"/>
                <a:cs typeface="Tahoma" panose="020B0604030504040204" charset="0"/>
              </a:rPr>
              <a:t>Here are Some verses to encourage us in our trials</a:t>
            </a:r>
            <a:br>
              <a:rPr lang="en-US" sz="2400" b="1">
                <a:solidFill>
                  <a:schemeClr val="bg1">
                    <a:lumMod val="95000"/>
                  </a:schemeClr>
                </a:solidFill>
                <a:latin typeface="Tahoma" panose="020B0604030504040204" charset="0"/>
                <a:cs typeface="Tahoma" panose="020B0604030504040204" charset="0"/>
              </a:rPr>
            </a:b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t>Ps 119:71; Prov 3:11-12; Matt 10:22; 1 Pet 1:6-7</a:t>
            </a:r>
            <a:endParaRPr lang="en-US" sz="2400" b="1" i="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endParaRPr>
          </a:p>
          <a:p>
            <a:pPr marL="0" indent="0">
              <a:lnSpc>
                <a:spcPct val="120000"/>
              </a:lnSpc>
              <a:buFont typeface="+mj-lt"/>
              <a:buNone/>
            </a:pPr>
            <a:endParaRPr lang="en-US" sz="2400" b="1" i="1">
              <a:solidFill>
                <a:schemeClr val="bg1">
                  <a:lumMod val="95000"/>
                </a:schemeClr>
              </a:solidFill>
              <a:latin typeface="Tahoma" panose="020B0604030504040204" charset="0"/>
              <a:cs typeface="Tahoma" panose="020B0604030504040204" charset="0"/>
            </a:endParaRPr>
          </a:p>
        </p:txBody>
      </p:sp>
      <p:sp>
        <p:nvSpPr>
          <p:cNvPr id="3" name="Rounded Rectangle 2"/>
          <p:cNvSpPr/>
          <p:nvPr>
            <p:custDataLst>
              <p:tags r:id="rId1"/>
            </p:custDataLst>
          </p:nvPr>
        </p:nvSpPr>
        <p:spPr>
          <a:xfrm>
            <a:off x="381000" y="1174750"/>
            <a:ext cx="11327765" cy="5351145"/>
          </a:xfrm>
          <a:prstGeom prst="roundRect">
            <a:avLst/>
          </a:prstGeom>
          <a:gradFill>
            <a:gsLst>
              <a:gs pos="0">
                <a:srgbClr val="FECF40"/>
              </a:gs>
              <a:gs pos="100000">
                <a:srgbClr val="846C21"/>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tIns="0" bIns="0" rtlCol="0" anchor="t" anchorCtr="0"/>
          <a:p>
            <a:pPr algn="ctr"/>
            <a:r>
              <a:rPr lang="en-US" sz="4000" b="1">
                <a:solidFill>
                  <a:schemeClr val="tx1">
                    <a:lumMod val="95000"/>
                    <a:lumOff val="5000"/>
                  </a:schemeClr>
                </a:solidFill>
              </a:rPr>
              <a:t>James 1:12</a:t>
            </a:r>
            <a:br>
              <a:rPr lang="en-US" sz="3600" b="1">
                <a:solidFill>
                  <a:schemeClr val="tx1">
                    <a:lumMod val="95000"/>
                    <a:lumOff val="5000"/>
                  </a:schemeClr>
                </a:solidFill>
              </a:rPr>
            </a:br>
            <a:endParaRPr lang="en-US" sz="1400" b="1" i="1">
              <a:solidFill>
                <a:schemeClr val="tx1">
                  <a:lumMod val="95000"/>
                  <a:lumOff val="5000"/>
                </a:schemeClr>
              </a:solidFill>
            </a:endParaRPr>
          </a:p>
          <a:p>
            <a:pPr algn="ctr"/>
            <a:r>
              <a:rPr lang="en-US" sz="3600">
                <a:solidFill>
                  <a:schemeClr val="tx1">
                    <a:lumMod val="95000"/>
                    <a:lumOff val="5000"/>
                  </a:schemeClr>
                </a:solidFill>
              </a:rPr>
              <a:t>Heureux l'homme qui tient bon face à la tentation car, après avoir fait ses preuves, il recevra la couronne de la vie que le Seigneur a promise à ceux qui l'aiment. </a:t>
            </a:r>
            <a:br>
              <a:rPr lang="en-US" sz="3600">
                <a:solidFill>
                  <a:schemeClr val="tx1">
                    <a:lumMod val="95000"/>
                    <a:lumOff val="5000"/>
                  </a:schemeClr>
                </a:solidFill>
              </a:rPr>
            </a:br>
            <a:br>
              <a:rPr lang="en-US" sz="1400">
                <a:solidFill>
                  <a:schemeClr val="tx1">
                    <a:lumMod val="95000"/>
                    <a:lumOff val="5000"/>
                  </a:schemeClr>
                </a:solidFill>
              </a:rPr>
            </a:br>
            <a:r>
              <a:rPr lang="en-US" sz="3600" i="1">
                <a:solidFill>
                  <a:schemeClr val="tx1">
                    <a:lumMod val="95000"/>
                    <a:lumOff val="5000"/>
                  </a:schemeClr>
                </a:solidFill>
              </a:rPr>
              <a:t>A man who endures trials is blessed, because when he passes the test he will receive the crown of life that God has promised to those who love Him. </a:t>
            </a:r>
            <a:endParaRPr lang="en-US" sz="3600" i="1">
              <a:solidFill>
                <a:schemeClr val="tx1">
                  <a:lumMod val="95000"/>
                  <a:lumOff val="5000"/>
                </a:schemeClr>
              </a:solidFill>
            </a:endParaRPr>
          </a:p>
          <a:p>
            <a:pPr algn="l"/>
            <a:endParaRPr lang="en-US" sz="1400" i="1">
              <a:solidFill>
                <a:schemeClr val="tx1">
                  <a:lumMod val="95000"/>
                  <a:lumOff val="5000"/>
                </a:schemeClr>
              </a:solidFill>
            </a:endParaRPr>
          </a:p>
          <a:p>
            <a:pPr algn="ctr"/>
            <a:r>
              <a:rPr lang="en-US" sz="3200" b="1">
                <a:solidFill>
                  <a:schemeClr val="accent1">
                    <a:lumMod val="20000"/>
                    <a:lumOff val="80000"/>
                  </a:schemeClr>
                </a:solidFill>
                <a:effectLst>
                  <a:outerShdw blurRad="50800" dist="38100" dir="2700000" algn="tl" rotWithShape="0">
                    <a:prstClr val="black">
                      <a:alpha val="40000"/>
                    </a:prstClr>
                  </a:outerShdw>
                </a:effectLst>
                <a:sym typeface="+mn-ea"/>
              </a:rPr>
              <a:t>Ps 119:71; Prov 3:11-12; Matt 10:22; 1 Pet 1:6-7</a:t>
            </a:r>
            <a:endParaRPr lang="en-US" sz="3200" b="1" i="1">
              <a:solidFill>
                <a:schemeClr val="accent1">
                  <a:lumMod val="20000"/>
                  <a:lumOff val="80000"/>
                </a:schemeClr>
              </a:solidFill>
              <a:effectLst>
                <a:outerShdw blurRad="50800" dist="38100" dir="2700000" algn="tl" rotWithShape="0">
                  <a:prstClr val="black">
                    <a:alpha val="40000"/>
                  </a:prstClr>
                </a:outerShdw>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bldLvl="0" animBg="1"/>
      <p:bldP spid="3"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James </a:t>
            </a:r>
            <a:r>
              <a:rPr lang="en-US">
                <a:effectLst>
                  <a:outerShdw blurRad="50800" dist="38100" dir="2700000" algn="tl" rotWithShape="0">
                    <a:prstClr val="black">
                      <a:alpha val="40000"/>
                    </a:prstClr>
                  </a:outerShdw>
                </a:effectLst>
              </a:rPr>
              <a:t>1:13-18</a:t>
            </a: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3.pngPrayingHandsCircle3"/>
            <p:cNvPicPr>
              <a:picLocks noChangeAspect="1"/>
            </p:cNvPicPr>
            <p:nvPr/>
          </p:nvPicPr>
          <p:blipFill>
            <a:blip r:embed="rId1"/>
            <a:srcRect l="-8" t="8" r="8" b="8"/>
            <a:stretch>
              <a:fillRect/>
            </a:stretch>
          </p:blipFill>
          <p:spPr>
            <a:xfrm>
              <a:off x="11685" y="2155"/>
              <a:ext cx="6381" cy="6381"/>
            </a:xfrm>
            <a:prstGeom prst="rect">
              <a:avLst/>
            </a:prstGeom>
          </p:spPr>
        </p:pic>
      </p:grpSp>
      <p:sp>
        <p:nvSpPr>
          <p:cNvPr id="10" name="Text Box 9"/>
          <p:cNvSpPr txBox="1"/>
          <p:nvPr/>
        </p:nvSpPr>
        <p:spPr>
          <a:xfrm>
            <a:off x="130810" y="3244850"/>
            <a:ext cx="5618480" cy="3001010"/>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The Test of  </a:t>
            </a:r>
            <a:b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b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Blame in Temptation </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a:t>
            </a:r>
            <a:r>
              <a:rPr lang="en-US" sz="2800">
                <a:solidFill>
                  <a:schemeClr val="accent3">
                    <a:lumMod val="40000"/>
                    <a:lumOff val="60000"/>
                  </a:schemeClr>
                </a:solidFill>
                <a:latin typeface="Arial" panose="020B0604020202020204" pitchFamily="34" charset="0"/>
                <a:cs typeface="Arial" panose="020B0604020202020204" pitchFamily="34" charset="0"/>
                <a:sym typeface="+mn-ea"/>
              </a:rPr>
              <a:t>13 Que personne, lorsqu'il est tenté, ne dise: «C'est Dieu qui me tente», car Dieu ne peut pas être tenté par le mal et il ne tente lui-même personne. 14 Mais chacun est tenté quand il est attiré et entraîné par ses propres désirs. </a:t>
            </a:r>
            <a:r>
              <a:rPr lang="en-US" sz="2800">
                <a:solidFill>
                  <a:schemeClr val="accent3">
                    <a:lumMod val="40000"/>
                    <a:lumOff val="60000"/>
                  </a:schemeClr>
                </a:solidFill>
                <a:latin typeface="Arial" panose="020B0604020202020204" pitchFamily="34" charset="0"/>
                <a:cs typeface="Arial" panose="020B0604020202020204" pitchFamily="34" charset="0"/>
              </a:rPr>
              <a:t> 15 Puis le désir, lorsqu'il est encouragé, donne naissance au péché et le péché, parvenu à son plein développement, a pour fruit la mort.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13 Let no one say when he is tempted, “I am tempted by God,” for God cannot be tempted by evil, and He himself tempts no one. 14 But each person is tempted when he is drawn away and enticed by his own evil desires. 15 Then after desire has conceived, it gives birth to sin, and when sin is fully grown, it gives birth to death.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371600"/>
            <a:ext cx="5410835"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16 Ne vous y trompez pas, mes frères et sœurs bien-aimés: 17 tout bienfait et tout don parfait viennent d'en haut; ils descendent du Père des lumières, en qui il n'y a ni changement ni l’ombre d’une variation. 18 Conformément à sa volonté, il nous a donné la vie par la parole de vérité afin que nous soyons en quelque sorte les premières de ses créatures.</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16 Don’t be deceived, my dearly loved brothers. 17 Every generous act and every perfect gift is from above, coming down from the Father of lights; with Him there is no variation or shadow cast by turning. 18 By His own choice, He gave us a new birth by the message of truth so that we would be the firstfruits of His creatures.</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4" name="Reflection"/>
          <p:cNvSpPr>
            <a:spLocks noGrp="1"/>
          </p:cNvSpPr>
          <p:nvPr/>
        </p:nvSpPr>
        <p:spPr>
          <a:xfrm>
            <a:off x="749935" y="5770245"/>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b="1">
                <a:solidFill>
                  <a:srgbClr val="FF0000"/>
                </a:solidFill>
                <a:latin typeface="Arial" panose="020B0604020202020204" pitchFamily="34" charset="0"/>
                <a:cs typeface="Arial" panose="020B0604020202020204" pitchFamily="34" charset="0"/>
              </a:rPr>
              <a:t>[D]</a:t>
            </a:r>
            <a:r>
              <a:rPr lang="en-US" sz="2800">
                <a:solidFill>
                  <a:schemeClr val="bg1">
                    <a:lumMod val="95000"/>
                  </a:schemeClr>
                </a:solidFill>
                <a:latin typeface="Arial" panose="020B0604020202020204" pitchFamily="34" charset="0"/>
                <a:cs typeface="Arial" panose="020B0604020202020204" pitchFamily="34" charset="0"/>
              </a:rPr>
              <a:t> </a:t>
            </a:r>
            <a:r>
              <a:rPr lang="en-US" sz="2800" i="1">
                <a:solidFill>
                  <a:schemeClr val="bg1">
                    <a:lumMod val="95000"/>
                  </a:schemeClr>
                </a:solidFill>
                <a:latin typeface="Arial" panose="020B0604020202020204" pitchFamily="34" charset="0"/>
                <a:cs typeface="Arial" panose="020B0604020202020204" pitchFamily="34" charset="0"/>
              </a:rPr>
              <a:t>Tentation: </a:t>
            </a:r>
            <a:r>
              <a:rPr lang="en-US" sz="2800">
                <a:solidFill>
                  <a:schemeClr val="bg1">
                    <a:lumMod val="95000"/>
                  </a:schemeClr>
                </a:solidFill>
                <a:latin typeface="Arial" panose="020B0604020202020204" pitchFamily="34" charset="0"/>
                <a:cs typeface="Arial" panose="020B0604020202020204" pitchFamily="34" charset="0"/>
              </a:rPr>
              <a:t>Une sollicitation du mal pour le plaisir ou un avantage.</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Temptation: A solicitation to evil for pleasure or advantage.</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b="1">
                <a:solidFill>
                  <a:srgbClr val="FF0000"/>
                </a:solidFill>
                <a:latin typeface="Arial" panose="020B0604020202020204" pitchFamily="34" charset="0"/>
                <a:cs typeface="Arial" panose="020B0604020202020204" pitchFamily="34" charset="0"/>
              </a:rPr>
              <a:t>[D]</a:t>
            </a:r>
            <a:r>
              <a:rPr lang="en-US" sz="2800">
                <a:solidFill>
                  <a:schemeClr val="bg1">
                    <a:lumMod val="95000"/>
                  </a:schemeClr>
                </a:solidFill>
                <a:latin typeface="Arial" panose="020B0604020202020204" pitchFamily="34" charset="0"/>
                <a:cs typeface="Arial" panose="020B0604020202020204" pitchFamily="34" charset="0"/>
              </a:rPr>
              <a:t> </a:t>
            </a:r>
            <a:r>
              <a:rPr lang="en-US" sz="2800" i="1">
                <a:solidFill>
                  <a:schemeClr val="bg1">
                    <a:lumMod val="95000"/>
                  </a:schemeClr>
                </a:solidFill>
                <a:latin typeface="Arial" panose="020B0604020202020204" pitchFamily="34" charset="0"/>
                <a:cs typeface="Arial" panose="020B0604020202020204" pitchFamily="34" charset="0"/>
              </a:rPr>
              <a:t>Désir:</a:t>
            </a:r>
            <a:r>
              <a:rPr lang="en-US" sz="2800">
                <a:solidFill>
                  <a:schemeClr val="bg1">
                    <a:lumMod val="95000"/>
                  </a:schemeClr>
                </a:solidFill>
                <a:latin typeface="Arial" panose="020B0604020202020204" pitchFamily="34" charset="0"/>
                <a:cs typeface="Arial" panose="020B0604020202020204" pitchFamily="34" charset="0"/>
              </a:rPr>
              <a:t> désir ou excitation émotionnelle de l'esprit d'obtenir quelque chose qui plaira ou satisfera son cœur.</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Desire: a longing or an emotional excitement of the mind to get something that will please or satisfy one’s heart</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b="1">
                <a:solidFill>
                  <a:srgbClr val="FF0000"/>
                </a:solidFill>
                <a:latin typeface="Arial" panose="020B0604020202020204" pitchFamily="34" charset="0"/>
                <a:cs typeface="Arial" panose="020B0604020202020204" pitchFamily="34" charset="0"/>
              </a:rPr>
              <a:t>[D]</a:t>
            </a:r>
            <a:r>
              <a:rPr lang="en-US" sz="2800">
                <a:solidFill>
                  <a:schemeClr val="bg1">
                    <a:lumMod val="95000"/>
                  </a:schemeClr>
                </a:solidFill>
                <a:latin typeface="Arial" panose="020B0604020202020204" pitchFamily="34" charset="0"/>
                <a:cs typeface="Arial" panose="020B0604020202020204" pitchFamily="34" charset="0"/>
              </a:rPr>
              <a:t> </a:t>
            </a:r>
            <a:r>
              <a:rPr lang="en-US" sz="2800" i="1">
                <a:solidFill>
                  <a:schemeClr val="bg1">
                    <a:lumMod val="95000"/>
                  </a:schemeClr>
                </a:solidFill>
                <a:latin typeface="Arial" panose="020B0604020202020204" pitchFamily="34" charset="0"/>
                <a:cs typeface="Arial" panose="020B0604020202020204" pitchFamily="34" charset="0"/>
              </a:rPr>
              <a:t>Désir maléfique</a:t>
            </a:r>
            <a:r>
              <a:rPr lang="en-US" sz="2800">
                <a:solidFill>
                  <a:schemeClr val="bg1">
                    <a:lumMod val="95000"/>
                  </a:schemeClr>
                </a:solidFill>
                <a:latin typeface="Arial" panose="020B0604020202020204" pitchFamily="34" charset="0"/>
                <a:cs typeface="Arial" panose="020B0604020202020204" pitchFamily="34" charset="0"/>
              </a:rPr>
              <a:t>: un désir pécheur ou une excitation de l'esprit pour quelque chose qui plaira ou satisfera son cœur. Pour satisfaire ce désir, la personne enfreindra un des commandements de Dieu</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Evil Desire: a sinful longing or excitement of the mind for something that will please or satisfy one’s heart. To satisfy this desire, the person will break one of God’s commands</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749935" y="1371600"/>
            <a:ext cx="112255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Dieu </a:t>
            </a:r>
            <a:r>
              <a:rPr lang="en-US" sz="2800" u="sng">
                <a:solidFill>
                  <a:schemeClr val="bg1">
                    <a:lumMod val="95000"/>
                  </a:schemeClr>
                </a:solidFill>
                <a:latin typeface="Arial" panose="020B0604020202020204" pitchFamily="34" charset="0"/>
                <a:cs typeface="Arial" panose="020B0604020202020204" pitchFamily="34" charset="0"/>
              </a:rPr>
              <a:t>teste-t-il</a:t>
            </a:r>
            <a:r>
              <a:rPr lang="en-US" sz="2800">
                <a:solidFill>
                  <a:schemeClr val="bg1">
                    <a:lumMod val="95000"/>
                  </a:schemeClr>
                </a:solidFill>
                <a:latin typeface="Arial" panose="020B0604020202020204" pitchFamily="34" charset="0"/>
                <a:cs typeface="Arial" panose="020B0604020202020204" pitchFamily="34" charset="0"/>
              </a:rPr>
              <a:t> les gens ? 	Oui | N</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Does God </a:t>
            </a:r>
            <a:r>
              <a:rPr lang="en-US" sz="2800" i="1" u="sng">
                <a:solidFill>
                  <a:schemeClr val="bg1">
                    <a:lumMod val="95000"/>
                  </a:schemeClr>
                </a:solidFill>
                <a:latin typeface="Arial" panose="020B0604020202020204" pitchFamily="34" charset="0"/>
                <a:cs typeface="Arial" panose="020B0604020202020204" pitchFamily="34" charset="0"/>
              </a:rPr>
              <a:t>test</a:t>
            </a:r>
            <a:r>
              <a:rPr lang="en-US" sz="2800" i="1">
                <a:solidFill>
                  <a:schemeClr val="bg1">
                    <a:lumMod val="95000"/>
                  </a:schemeClr>
                </a:solidFill>
                <a:latin typeface="Arial" panose="020B0604020202020204" pitchFamily="34" charset="0"/>
                <a:cs typeface="Arial" panose="020B0604020202020204" pitchFamily="34" charset="0"/>
              </a:rPr>
              <a:t> people? 	Y | N</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Dieu </a:t>
            </a:r>
            <a:r>
              <a:rPr lang="en-US" sz="2800" u="sng">
                <a:solidFill>
                  <a:schemeClr val="bg1">
                    <a:lumMod val="95000"/>
                  </a:schemeClr>
                </a:solidFill>
                <a:latin typeface="Arial" panose="020B0604020202020204" pitchFamily="34" charset="0"/>
                <a:cs typeface="Arial" panose="020B0604020202020204" pitchFamily="34" charset="0"/>
              </a:rPr>
              <a:t>donne-t-il la tentation</a:t>
            </a:r>
            <a:r>
              <a:rPr lang="en-US" sz="2800">
                <a:solidFill>
                  <a:schemeClr val="bg1">
                    <a:lumMod val="95000"/>
                  </a:schemeClr>
                </a:solidFill>
                <a:latin typeface="Arial" panose="020B0604020202020204" pitchFamily="34" charset="0"/>
                <a:cs typeface="Arial" panose="020B0604020202020204" pitchFamily="34" charset="0"/>
              </a:rPr>
              <a:t> aux gens ? 	Oui | N</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Does God give </a:t>
            </a:r>
            <a:r>
              <a:rPr lang="en-US" sz="2800" i="1" u="sng">
                <a:solidFill>
                  <a:schemeClr val="bg1">
                    <a:lumMod val="95000"/>
                  </a:schemeClr>
                </a:solidFill>
                <a:latin typeface="Arial" panose="020B0604020202020204" pitchFamily="34" charset="0"/>
                <a:cs typeface="Arial" panose="020B0604020202020204" pitchFamily="34" charset="0"/>
              </a:rPr>
              <a:t>temptation</a:t>
            </a:r>
            <a:r>
              <a:rPr lang="en-US" sz="2800" i="1">
                <a:solidFill>
                  <a:schemeClr val="bg1">
                    <a:lumMod val="95000"/>
                  </a:schemeClr>
                </a:solidFill>
                <a:latin typeface="Arial" panose="020B0604020202020204" pitchFamily="34" charset="0"/>
                <a:cs typeface="Arial" panose="020B0604020202020204" pitchFamily="34" charset="0"/>
              </a:rPr>
              <a:t> to people? 	Y | N</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D’où viennent les mauvais désirs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Where do evil desires come from?</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i="1">
              <a:solidFill>
                <a:schemeClr val="bg1">
                  <a:lumMod val="95000"/>
                </a:schemeClr>
              </a:solidFill>
              <a:latin typeface="Arial" panose="020B0604020202020204" pitchFamily="34" charset="0"/>
              <a:cs typeface="Arial" panose="020B0604020202020204" pitchFamily="34" charset="0"/>
            </a:endParaRPr>
          </a:p>
        </p:txBody>
      </p:sp>
      <p:sp>
        <p:nvSpPr>
          <p:cNvPr id="3" name="Rounded Rectangle 2"/>
          <p:cNvSpPr/>
          <p:nvPr/>
        </p:nvSpPr>
        <p:spPr>
          <a:xfrm>
            <a:off x="381000" y="960755"/>
            <a:ext cx="10972800" cy="5720080"/>
          </a:xfrm>
          <a:prstGeom prst="roundRect">
            <a:avLst/>
          </a:prstGeom>
          <a:gradFill>
            <a:gsLst>
              <a:gs pos="0">
                <a:srgbClr val="FECF40"/>
              </a:gs>
              <a:gs pos="100000">
                <a:srgbClr val="846C21"/>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tIns="0" bIns="0" rtlCol="0" anchor="t" anchorCtr="0"/>
          <a:p>
            <a:pPr algn="ctr"/>
            <a:r>
              <a:rPr lang="en-US" sz="3600" b="1">
                <a:solidFill>
                  <a:schemeClr val="tx1">
                    <a:lumMod val="95000"/>
                    <a:lumOff val="5000"/>
                  </a:schemeClr>
                </a:solidFill>
                <a:sym typeface="+mn-ea"/>
              </a:rPr>
              <a:t>James 1:14</a:t>
            </a:r>
            <a:br>
              <a:rPr lang="en-US" sz="3600" b="1">
                <a:solidFill>
                  <a:schemeClr val="tx1">
                    <a:lumMod val="95000"/>
                    <a:lumOff val="5000"/>
                  </a:schemeClr>
                </a:solidFill>
                <a:sym typeface="+mn-ea"/>
              </a:rPr>
            </a:br>
            <a:r>
              <a:rPr lang="en-US" sz="3200" b="1">
                <a:solidFill>
                  <a:schemeClr val="tx1">
                    <a:lumMod val="95000"/>
                    <a:lumOff val="5000"/>
                  </a:schemeClr>
                </a:solidFill>
                <a:sym typeface="+mn-ea"/>
              </a:rPr>
              <a:t>Le mal vient de notre propre cœur</a:t>
            </a:r>
            <a:endParaRPr lang="en-US" sz="3200" b="1">
              <a:solidFill>
                <a:schemeClr val="tx1">
                  <a:lumMod val="95000"/>
                  <a:lumOff val="5000"/>
                </a:schemeClr>
              </a:solidFill>
            </a:endParaRPr>
          </a:p>
          <a:p>
            <a:pPr algn="ctr"/>
            <a:r>
              <a:rPr lang="en-US" sz="3200" b="1" i="1">
                <a:solidFill>
                  <a:schemeClr val="tx1">
                    <a:lumMod val="95000"/>
                    <a:lumOff val="5000"/>
                  </a:schemeClr>
                </a:solidFill>
                <a:sym typeface="+mn-ea"/>
              </a:rPr>
              <a:t>Evil comes from our own heart</a:t>
            </a:r>
            <a:endParaRPr lang="en-US" sz="3200" b="1" i="1">
              <a:solidFill>
                <a:schemeClr val="tx1">
                  <a:lumMod val="95000"/>
                  <a:lumOff val="5000"/>
                </a:schemeClr>
              </a:solidFill>
            </a:endParaRPr>
          </a:p>
          <a:p>
            <a:pPr algn="ctr"/>
            <a:r>
              <a:rPr lang="en-US" sz="3200">
                <a:solidFill>
                  <a:schemeClr val="tx1">
                    <a:lumMod val="95000"/>
                    <a:lumOff val="5000"/>
                  </a:schemeClr>
                </a:solidFill>
              </a:rPr>
              <a:t>“Mais chacun est tenté quand il est attiré et entraîné par </a:t>
            </a:r>
            <a:r>
              <a:rPr lang="en-US" sz="3200" u="sng">
                <a:solidFill>
                  <a:schemeClr val="tx1">
                    <a:lumMod val="95000"/>
                    <a:lumOff val="5000"/>
                  </a:schemeClr>
                </a:solidFill>
              </a:rPr>
              <a:t>ses propres désirs</a:t>
            </a:r>
            <a:r>
              <a:rPr lang="en-US" sz="3200">
                <a:solidFill>
                  <a:schemeClr val="tx1">
                    <a:lumMod val="95000"/>
                    <a:lumOff val="5000"/>
                  </a:schemeClr>
                </a:solidFill>
              </a:rPr>
              <a:t>.” </a:t>
            </a:r>
            <a:br>
              <a:rPr lang="en-US" sz="3200">
                <a:solidFill>
                  <a:schemeClr val="tx1">
                    <a:lumMod val="95000"/>
                    <a:lumOff val="5000"/>
                  </a:schemeClr>
                </a:solidFill>
              </a:rPr>
            </a:br>
            <a:r>
              <a:rPr lang="en-US" sz="3200">
                <a:solidFill>
                  <a:schemeClr val="tx1">
                    <a:lumMod val="95000"/>
                    <a:lumOff val="5000"/>
                  </a:schemeClr>
                </a:solidFill>
              </a:rPr>
              <a:t>“</a:t>
            </a:r>
            <a:r>
              <a:rPr lang="en-US" sz="3200" i="1">
                <a:solidFill>
                  <a:schemeClr val="tx1">
                    <a:lumMod val="95000"/>
                    <a:lumOff val="5000"/>
                  </a:schemeClr>
                </a:solidFill>
              </a:rPr>
              <a:t>But each person is tempted when he is drawn away and enticed by </a:t>
            </a:r>
            <a:r>
              <a:rPr lang="en-US" sz="3200" i="1" u="sng">
                <a:solidFill>
                  <a:schemeClr val="tx1">
                    <a:lumMod val="95000"/>
                    <a:lumOff val="5000"/>
                  </a:schemeClr>
                </a:solidFill>
              </a:rPr>
              <a:t>his own evil desires</a:t>
            </a:r>
            <a:r>
              <a:rPr lang="en-US" sz="3200" i="1">
                <a:solidFill>
                  <a:schemeClr val="tx1">
                    <a:lumMod val="95000"/>
                    <a:lumOff val="5000"/>
                  </a:schemeClr>
                </a:solidFill>
              </a:rPr>
              <a:t>.” </a:t>
            </a:r>
            <a:br>
              <a:rPr lang="en-US" sz="3600" i="1">
                <a:solidFill>
                  <a:schemeClr val="tx1">
                    <a:lumMod val="95000"/>
                    <a:lumOff val="5000"/>
                  </a:schemeClr>
                </a:solidFill>
              </a:rPr>
            </a:br>
            <a:endParaRPr lang="en-US" sz="2400" i="1">
              <a:solidFill>
                <a:schemeClr val="tx1">
                  <a:lumMod val="95000"/>
                  <a:lumOff val="5000"/>
                </a:schemeClr>
              </a:solidFill>
              <a:latin typeface="Tahoma" panose="020B0604030504040204" charset="0"/>
              <a:cs typeface="Tahoma" panose="020B0604030504040204" charset="0"/>
            </a:endParaRPr>
          </a:p>
          <a:p>
            <a:pPr algn="ct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t>Quelques versets pour nous aider à nous rappeler d’où viennent les mauvais désirs</a:t>
            </a:r>
            <a:b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br>
            <a:r>
              <a:rPr lang="en-US" sz="2400" b="1" i="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t>Some verses to help us remember where evil desires come from</a:t>
            </a:r>
            <a:br>
              <a:rPr lang="en-US" sz="2400" b="1" i="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b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rPr>
              <a:t>Genesis 6:5; Ecc 9:3; Jer 17:9; Matt 15:18; Mark 7:21-22</a:t>
            </a:r>
            <a:endParaRPr lang="en-US" sz="2400" b="1" i="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Introduction</a:t>
            </a: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2.pngPrayingHandsCircle2"/>
            <p:cNvPicPr>
              <a:picLocks noChangeAspect="1"/>
            </p:cNvPicPr>
            <p:nvPr/>
          </p:nvPicPr>
          <p:blipFill>
            <a:blip r:embed="rId1"/>
            <a:srcRect l="-8" r="8" b="16"/>
            <a:stretch>
              <a:fillRect/>
            </a:stretch>
          </p:blipFill>
          <p:spPr>
            <a:xfrm>
              <a:off x="11685" y="2155"/>
              <a:ext cx="6381" cy="6381"/>
            </a:xfrm>
            <a:prstGeom prst="rect">
              <a:avLst/>
            </a:prstGeom>
          </p:spPr>
        </p:pic>
      </p:grpSp>
      <p:sp>
        <p:nvSpPr>
          <p:cNvPr id="10" name="Text Box 9"/>
          <p:cNvSpPr txBox="1"/>
          <p:nvPr/>
        </p:nvSpPr>
        <p:spPr>
          <a:xfrm>
            <a:off x="130810" y="3244850"/>
            <a:ext cx="5618480" cy="1216025"/>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Author</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749935" y="1371600"/>
            <a:ext cx="112255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Dieu </a:t>
            </a:r>
            <a:r>
              <a:rPr lang="en-US" sz="2800" u="sng">
                <a:solidFill>
                  <a:schemeClr val="bg1">
                    <a:lumMod val="95000"/>
                  </a:schemeClr>
                </a:solidFill>
                <a:latin typeface="Arial" panose="020B0604020202020204" pitchFamily="34" charset="0"/>
                <a:cs typeface="Arial" panose="020B0604020202020204" pitchFamily="34" charset="0"/>
              </a:rPr>
              <a:t>teste-t-il</a:t>
            </a:r>
            <a:r>
              <a:rPr lang="en-US" sz="2800">
                <a:solidFill>
                  <a:schemeClr val="bg1">
                    <a:lumMod val="95000"/>
                  </a:schemeClr>
                </a:solidFill>
                <a:latin typeface="Arial" panose="020B0604020202020204" pitchFamily="34" charset="0"/>
                <a:cs typeface="Arial" panose="020B0604020202020204" pitchFamily="34" charset="0"/>
              </a:rPr>
              <a:t> les gens ? 	Oui | N</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Does God </a:t>
            </a:r>
            <a:r>
              <a:rPr lang="en-US" sz="2800" i="1" u="sng">
                <a:solidFill>
                  <a:schemeClr val="bg1">
                    <a:lumMod val="95000"/>
                  </a:schemeClr>
                </a:solidFill>
                <a:latin typeface="Arial" panose="020B0604020202020204" pitchFamily="34" charset="0"/>
                <a:cs typeface="Arial" panose="020B0604020202020204" pitchFamily="34" charset="0"/>
              </a:rPr>
              <a:t>test</a:t>
            </a:r>
            <a:r>
              <a:rPr lang="en-US" sz="2800" i="1">
                <a:solidFill>
                  <a:schemeClr val="bg1">
                    <a:lumMod val="95000"/>
                  </a:schemeClr>
                </a:solidFill>
                <a:latin typeface="Arial" panose="020B0604020202020204" pitchFamily="34" charset="0"/>
                <a:cs typeface="Arial" panose="020B0604020202020204" pitchFamily="34" charset="0"/>
              </a:rPr>
              <a:t> people? 	Y | N</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Dieu </a:t>
            </a:r>
            <a:r>
              <a:rPr lang="en-US" sz="2800" u="sng">
                <a:solidFill>
                  <a:schemeClr val="bg1">
                    <a:lumMod val="95000"/>
                  </a:schemeClr>
                </a:solidFill>
                <a:latin typeface="Arial" panose="020B0604020202020204" pitchFamily="34" charset="0"/>
                <a:cs typeface="Arial" panose="020B0604020202020204" pitchFamily="34" charset="0"/>
              </a:rPr>
              <a:t>donne-t-il la tentation</a:t>
            </a:r>
            <a:r>
              <a:rPr lang="en-US" sz="2800">
                <a:solidFill>
                  <a:schemeClr val="bg1">
                    <a:lumMod val="95000"/>
                  </a:schemeClr>
                </a:solidFill>
                <a:latin typeface="Arial" panose="020B0604020202020204" pitchFamily="34" charset="0"/>
                <a:cs typeface="Arial" panose="020B0604020202020204" pitchFamily="34" charset="0"/>
              </a:rPr>
              <a:t> aux gens ? 	Oui | N</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Does God give </a:t>
            </a:r>
            <a:r>
              <a:rPr lang="en-US" sz="2800" i="1" u="sng">
                <a:solidFill>
                  <a:schemeClr val="bg1">
                    <a:lumMod val="95000"/>
                  </a:schemeClr>
                </a:solidFill>
                <a:latin typeface="Arial" panose="020B0604020202020204" pitchFamily="34" charset="0"/>
                <a:cs typeface="Arial" panose="020B0604020202020204" pitchFamily="34" charset="0"/>
              </a:rPr>
              <a:t>temptation</a:t>
            </a:r>
            <a:r>
              <a:rPr lang="en-US" sz="2800" i="1">
                <a:solidFill>
                  <a:schemeClr val="bg1">
                    <a:lumMod val="95000"/>
                  </a:schemeClr>
                </a:solidFill>
                <a:latin typeface="Arial" panose="020B0604020202020204" pitchFamily="34" charset="0"/>
                <a:cs typeface="Arial" panose="020B0604020202020204" pitchFamily="34" charset="0"/>
              </a:rPr>
              <a:t> to people? 	Y | N</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D’où viennent les mauvais désirs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Where do evil desires come from?</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Si nous suivons de mauvais désirs, comment cela s’appelle-t-il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If </a:t>
            </a:r>
            <a:r>
              <a:rPr lang="en-US" sz="2800" i="1">
                <a:solidFill>
                  <a:schemeClr val="bg1">
                    <a:lumMod val="95000"/>
                  </a:schemeClr>
                </a:solidFill>
                <a:latin typeface="Arial" panose="020B0604020202020204" pitchFamily="34" charset="0"/>
                <a:cs typeface="Arial" panose="020B0604020202020204" pitchFamily="34" charset="0"/>
              </a:rPr>
              <a:t>we follow evil desires, what is this called?</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sym typeface="+mn-ea"/>
              </a:rPr>
              <a:t>Quelle est la conséquence du péché ?</a:t>
            </a:r>
            <a:br>
              <a:rPr lang="en-US" sz="2800">
                <a:solidFill>
                  <a:schemeClr val="bg1">
                    <a:lumMod val="95000"/>
                  </a:schemeClr>
                </a:solidFill>
                <a:latin typeface="Arial" panose="020B0604020202020204" pitchFamily="34" charset="0"/>
                <a:cs typeface="Arial" panose="020B0604020202020204" pitchFamily="34" charset="0"/>
                <a:sym typeface="+mn-ea"/>
              </a:rPr>
            </a:br>
            <a:r>
              <a:rPr lang="en-US" sz="2800" i="1">
                <a:solidFill>
                  <a:schemeClr val="bg1">
                    <a:lumMod val="95000"/>
                  </a:schemeClr>
                </a:solidFill>
                <a:latin typeface="Arial" panose="020B0604020202020204" pitchFamily="34" charset="0"/>
                <a:cs typeface="Arial" panose="020B0604020202020204" pitchFamily="34" charset="0"/>
                <a:sym typeface="+mn-ea"/>
              </a:rPr>
              <a:t>What is the result of sin? </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749935" y="1371600"/>
            <a:ext cx="10603865" cy="52946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mj-lt"/>
              <a:buNone/>
            </a:pPr>
            <a:r>
              <a:rPr lang="en-US" sz="2800">
                <a:solidFill>
                  <a:schemeClr val="bg1">
                    <a:lumMod val="95000"/>
                  </a:schemeClr>
                </a:solidFill>
                <a:latin typeface="Arial" panose="020B0604020202020204" pitchFamily="34" charset="0"/>
                <a:cs typeface="Arial" panose="020B0604020202020204" pitchFamily="34" charset="0"/>
              </a:rPr>
              <a:t>Tous les dons de Dieu sont-ils bons ?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Are all God’s gifts good? </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fontAlgn="auto">
              <a:lnSpc>
                <a:spcPct val="100000"/>
              </a:lnSpc>
              <a:spcAft>
                <a:spcPts val="0"/>
              </a:spcAft>
              <a:buFont typeface="+mj-lt"/>
              <a:buNone/>
            </a:pPr>
            <a:r>
              <a:rPr lang="en-US" sz="2800">
                <a:solidFill>
                  <a:schemeClr val="bg1">
                    <a:lumMod val="95000"/>
                  </a:schemeClr>
                </a:solidFill>
                <a:latin typeface="Arial" panose="020B0604020202020204" pitchFamily="34" charset="0"/>
                <a:cs typeface="Arial" panose="020B0604020202020204" pitchFamily="34" charset="0"/>
                <a:sym typeface="+mn-ea"/>
              </a:rPr>
              <a:t>Certains dons de Dieu sont-ils mauvais ?</a:t>
            </a:r>
            <a:br>
              <a:rPr lang="en-US" sz="2800">
                <a:solidFill>
                  <a:schemeClr val="bg1">
                    <a:lumMod val="95000"/>
                  </a:schemeClr>
                </a:solidFill>
                <a:latin typeface="Arial" panose="020B0604020202020204" pitchFamily="34" charset="0"/>
                <a:cs typeface="Arial" panose="020B0604020202020204" pitchFamily="34" charset="0"/>
                <a:sym typeface="+mn-ea"/>
              </a:rPr>
            </a:br>
            <a:r>
              <a:rPr lang="en-US" sz="2800" i="1">
                <a:solidFill>
                  <a:schemeClr val="bg1">
                    <a:lumMod val="95000"/>
                  </a:schemeClr>
                </a:solidFill>
                <a:latin typeface="Arial" panose="020B0604020202020204" pitchFamily="34" charset="0"/>
                <a:cs typeface="Arial" panose="020B0604020202020204" pitchFamily="34" charset="0"/>
                <a:sym typeface="+mn-ea"/>
              </a:rPr>
              <a:t>Are some gifts from God evil?</a:t>
            </a:r>
            <a:endParaRPr lang="en-US" sz="2800" i="1">
              <a:solidFill>
                <a:schemeClr val="bg1">
                  <a:lumMod val="95000"/>
                </a:schemeClr>
              </a:solidFill>
              <a:latin typeface="Arial" panose="020B0604020202020204" pitchFamily="34" charset="0"/>
              <a:cs typeface="Arial" panose="020B0604020202020204" pitchFamily="34" charset="0"/>
              <a:sym typeface="+mn-ea"/>
            </a:endParaRPr>
          </a:p>
          <a:p>
            <a:pPr marL="0" indent="0" fontAlgn="auto">
              <a:lnSpc>
                <a:spcPct val="100000"/>
              </a:lnSpc>
              <a:spcAft>
                <a:spcPts val="0"/>
              </a:spcAft>
              <a:buFont typeface="+mj-lt"/>
              <a:buNone/>
            </a:pPr>
            <a:r>
              <a:rPr lang="en-US" sz="2800">
                <a:solidFill>
                  <a:schemeClr val="bg1">
                    <a:lumMod val="95000"/>
                  </a:schemeClr>
                </a:solidFill>
                <a:latin typeface="Arial" panose="020B0604020202020204" pitchFamily="34" charset="0"/>
                <a:cs typeface="Arial" panose="020B0604020202020204" pitchFamily="34" charset="0"/>
              </a:rPr>
              <a:t>Que nous donne Dieu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does God give us?</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fontAlgn="auto">
              <a:lnSpc>
                <a:spcPct val="100000"/>
              </a:lnSpc>
              <a:spcAft>
                <a:spcPts val="0"/>
              </a:spcAft>
              <a:buFont typeface="+mj-lt"/>
              <a:buNone/>
            </a:pPr>
            <a:r>
              <a:rPr lang="en-US" sz="2800">
                <a:solidFill>
                  <a:schemeClr val="bg1">
                    <a:lumMod val="95000"/>
                  </a:schemeClr>
                </a:solidFill>
                <a:latin typeface="Arial" panose="020B0604020202020204" pitchFamily="34" charset="0"/>
                <a:cs typeface="Arial" panose="020B0604020202020204" pitchFamily="34" charset="0"/>
              </a:rPr>
              <a:t>Quelle est la raison des bons dons de Dieu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is the reason for God’s good gifts?</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fontAlgn="auto">
              <a:lnSpc>
                <a:spcPct val="100000"/>
              </a:lnSpc>
              <a:spcAft>
                <a:spcPts val="0"/>
              </a:spcAft>
              <a:buFont typeface="+mj-lt"/>
              <a:buNone/>
            </a:pPr>
            <a:r>
              <a:rPr lang="en-US" sz="2800" i="1">
                <a:solidFill>
                  <a:schemeClr val="bg1">
                    <a:lumMod val="95000"/>
                  </a:schemeClr>
                </a:solidFill>
                <a:latin typeface="Arial" panose="020B0604020202020204" pitchFamily="34" charset="0"/>
                <a:cs typeface="Arial" panose="020B0604020202020204" pitchFamily="34" charset="0"/>
              </a:rPr>
              <a:t>Quel est le don le plus important que Dieu nous fasse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is the most important good gift that God gives us?</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216535" y="1097280"/>
            <a:ext cx="11732895" cy="55340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Comparing Scriptures</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dans la Bible a connu de nombreuses épreuves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in the Bible had many trials?</a:t>
            </a:r>
            <a:endParaRPr lang="en-US" sz="2800">
              <a:solidFill>
                <a:schemeClr val="accent1">
                  <a:lumMod val="50000"/>
                </a:schemeClr>
              </a:solidFill>
              <a:latin typeface="Arial" panose="020B0604020202020204" pitchFamily="34" charset="0"/>
              <a:cs typeface="Arial" panose="020B0604020202020204" pitchFamily="34" charset="0"/>
            </a:endParaRPr>
          </a:p>
          <a:p>
            <a:pPr marL="0" indent="0" algn="ctr">
              <a:lnSpc>
                <a:spcPct val="110000"/>
              </a:lnSpc>
              <a:buFont typeface="+mj-lt"/>
              <a:buNone/>
            </a:pPr>
            <a:r>
              <a:rPr lang="en-US" sz="2800" b="1">
                <a:solidFill>
                  <a:schemeClr val="accent3">
                    <a:lumMod val="75000"/>
                  </a:schemeClr>
                </a:solidFill>
                <a:latin typeface="Arial" panose="020B0604020202020204" pitchFamily="34" charset="0"/>
                <a:cs typeface="Arial" panose="020B0604020202020204" pitchFamily="34" charset="0"/>
              </a:rPr>
              <a:t>Lisez Job 1:1-22</a:t>
            </a:r>
            <a:endParaRPr lang="en-US" sz="28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a demandé de tester cet homme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asked to test this man?</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a permis que cet homme soit testé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allowed this man to be tested?</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a fixé les limites du degré de test possible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established the limits for how much he could be tested?</a:t>
            </a:r>
            <a:endParaRPr lang="en-US" sz="2800" i="1">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bldLvl="0" animBg="1"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216535" y="1097280"/>
            <a:ext cx="11732895" cy="55340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Comparing Scriptures</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Quels sont les 4 tests que l’homme a subi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What 4 tests did the man experience? </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Qu’a dit cet homme en apprenant la triste nouvelle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What did this man say when he heard the sad news? </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a péché dans ces épreuves ? (3 personnes)</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sinned in these trials? (3 persons)</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Qui n’a pas péché dans ces épreuves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Who did not sin in these trials? </a:t>
            </a:r>
            <a:endParaRPr lang="en-US" sz="28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216535" y="1097280"/>
            <a:ext cx="11732895" cy="55340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Comparing Scriptures</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Que pouvons-nous conclure de la souveraineté de Dieu sur le mal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What do we conclude about God’s sovereignty over evil? </a:t>
            </a:r>
            <a:endParaRPr lang="en-US" sz="2800"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Quelle est la différence entre les motivations de Satan dans la tentation et les motivations de Dieu dans l’épreuve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What is the difference between Satan’s motive in temptation and God’s motive in testing? </a:t>
            </a:r>
            <a:r>
              <a:rPr lang="en-US" sz="2800">
                <a:solidFill>
                  <a:schemeClr val="accent1">
                    <a:lumMod val="50000"/>
                  </a:schemeClr>
                </a:solidFill>
                <a:latin typeface="Arial" panose="020B0604020202020204" pitchFamily="34" charset="0"/>
                <a:cs typeface="Arial" panose="020B0604020202020204" pitchFamily="34" charset="0"/>
              </a:rPr>
              <a:t>	</a:t>
            </a:r>
            <a:endParaRPr lang="en-US" sz="28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216535" y="1097280"/>
            <a:ext cx="11732895" cy="55340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Comparing Scriptures</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	</a:t>
            </a:r>
            <a:endParaRPr lang="en-US" sz="2800">
              <a:solidFill>
                <a:schemeClr val="accent1">
                  <a:lumMod val="50000"/>
                </a:schemeClr>
              </a:solidFill>
              <a:latin typeface="Arial" panose="020B0604020202020204" pitchFamily="34" charset="0"/>
              <a:cs typeface="Arial" panose="020B0604020202020204" pitchFamily="34" charset="0"/>
            </a:endParaRPr>
          </a:p>
        </p:txBody>
      </p:sp>
      <p:sp>
        <p:nvSpPr>
          <p:cNvPr id="4" name="Satan's Temptations"/>
          <p:cNvSpPr/>
          <p:nvPr/>
        </p:nvSpPr>
        <p:spPr>
          <a:xfrm>
            <a:off x="5690235" y="2619375"/>
            <a:ext cx="5577840" cy="2159635"/>
          </a:xfrm>
          <a:prstGeom prst="roundRect">
            <a:avLst/>
          </a:prstGeom>
          <a:solidFill>
            <a:schemeClr val="accent1"/>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en-US" sz="3200" b="1">
                <a:solidFill>
                  <a:schemeClr val="accent1">
                    <a:lumMod val="50000"/>
                  </a:schemeClr>
                </a:solidFill>
              </a:rPr>
              <a:t>Satan Gives </a:t>
            </a:r>
            <a:r>
              <a:rPr lang="en-US" sz="3200" b="1" u="sng">
                <a:solidFill>
                  <a:schemeClr val="accent1">
                    <a:lumMod val="50000"/>
                  </a:schemeClr>
                </a:solidFill>
              </a:rPr>
              <a:t>Temptations</a:t>
            </a:r>
            <a:endParaRPr lang="en-US" sz="3200" b="1">
              <a:solidFill>
                <a:schemeClr val="accent1">
                  <a:lumMod val="50000"/>
                </a:schemeClr>
              </a:solidFill>
            </a:endParaRPr>
          </a:p>
          <a:p>
            <a:pPr algn="l"/>
            <a:r>
              <a:rPr lang="en-US" sz="2800">
                <a:solidFill>
                  <a:schemeClr val="accent1">
                    <a:lumMod val="50000"/>
                  </a:schemeClr>
                </a:solidFill>
              </a:rPr>
              <a:t>Satan obeys God’s limits</a:t>
            </a:r>
            <a:endParaRPr lang="en-US" sz="2800">
              <a:solidFill>
                <a:schemeClr val="accent1">
                  <a:lumMod val="50000"/>
                </a:schemeClr>
              </a:solidFill>
            </a:endParaRPr>
          </a:p>
          <a:p>
            <a:pPr algn="l"/>
            <a:r>
              <a:rPr lang="en-US" sz="2800">
                <a:solidFill>
                  <a:schemeClr val="accent1">
                    <a:lumMod val="50000"/>
                  </a:schemeClr>
                </a:solidFill>
              </a:rPr>
              <a:t>Satan accepts the opportunity</a:t>
            </a:r>
            <a:endParaRPr lang="en-US" sz="2800">
              <a:solidFill>
                <a:schemeClr val="accent1">
                  <a:lumMod val="50000"/>
                </a:schemeClr>
              </a:solidFill>
            </a:endParaRPr>
          </a:p>
          <a:p>
            <a:pPr algn="l"/>
            <a:r>
              <a:rPr lang="en-US" sz="2800">
                <a:solidFill>
                  <a:schemeClr val="accent1">
                    <a:lumMod val="50000"/>
                  </a:schemeClr>
                </a:solidFill>
              </a:rPr>
              <a:t>Satan’s objective: cause sin</a:t>
            </a:r>
            <a:endParaRPr lang="en-US" sz="2800">
              <a:solidFill>
                <a:schemeClr val="accent1">
                  <a:lumMod val="50000"/>
                </a:schemeClr>
              </a:solidFill>
            </a:endParaRPr>
          </a:p>
        </p:txBody>
      </p:sp>
      <p:sp>
        <p:nvSpPr>
          <p:cNvPr id="5" name="God's Tests"/>
          <p:cNvSpPr/>
          <p:nvPr/>
        </p:nvSpPr>
        <p:spPr>
          <a:xfrm>
            <a:off x="571500" y="1877060"/>
            <a:ext cx="5577840" cy="2159635"/>
          </a:xfrm>
          <a:prstGeom prst="round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marL="0" indent="0" algn="ctr">
              <a:lnSpc>
                <a:spcPct val="110000"/>
              </a:lnSpc>
              <a:buFont typeface="+mj-lt"/>
              <a:buNone/>
            </a:pPr>
            <a:r>
              <a:rPr lang="en-US" sz="2800" b="1">
                <a:solidFill>
                  <a:schemeClr val="accent1">
                    <a:lumMod val="50000"/>
                  </a:schemeClr>
                </a:solidFill>
                <a:latin typeface="Arial" panose="020B0604020202020204" pitchFamily="34" charset="0"/>
                <a:cs typeface="Arial" panose="020B0604020202020204" pitchFamily="34" charset="0"/>
                <a:sym typeface="+mn-ea"/>
              </a:rPr>
              <a:t>God Gives </a:t>
            </a:r>
            <a:r>
              <a:rPr lang="en-US" sz="2800" b="1" u="sng">
                <a:solidFill>
                  <a:schemeClr val="accent1">
                    <a:lumMod val="50000"/>
                  </a:schemeClr>
                </a:solidFill>
                <a:latin typeface="Arial" panose="020B0604020202020204" pitchFamily="34" charset="0"/>
                <a:cs typeface="Arial" panose="020B0604020202020204" pitchFamily="34" charset="0"/>
                <a:sym typeface="+mn-ea"/>
              </a:rPr>
              <a:t>Tests</a:t>
            </a:r>
            <a:endParaRPr lang="en-US" sz="2800" b="1">
              <a:solidFill>
                <a:schemeClr val="accent1">
                  <a:lumMod val="50000"/>
                </a:schemeClr>
              </a:solidFill>
              <a:latin typeface="Arial" panose="020B0604020202020204" pitchFamily="34" charset="0"/>
              <a:cs typeface="Arial" panose="020B0604020202020204" pitchFamily="34" charset="0"/>
            </a:endParaRPr>
          </a:p>
          <a:p>
            <a:pPr algn="l"/>
            <a:r>
              <a:rPr lang="en-US" sz="2800">
                <a:solidFill>
                  <a:schemeClr val="accent1">
                    <a:lumMod val="50000"/>
                  </a:schemeClr>
                </a:solidFill>
                <a:sym typeface="+mn-ea"/>
              </a:rPr>
              <a:t>God sets the limits for the test</a:t>
            </a:r>
            <a:endParaRPr lang="en-US" sz="2800">
              <a:solidFill>
                <a:schemeClr val="accent1">
                  <a:lumMod val="50000"/>
                </a:schemeClr>
              </a:solidFill>
            </a:endParaRPr>
          </a:p>
          <a:p>
            <a:pPr algn="l"/>
            <a:r>
              <a:rPr lang="en-US" sz="2800">
                <a:solidFill>
                  <a:schemeClr val="accent1">
                    <a:lumMod val="50000"/>
                  </a:schemeClr>
                </a:solidFill>
                <a:sym typeface="+mn-ea"/>
              </a:rPr>
              <a:t>God gives Satan permission</a:t>
            </a:r>
            <a:endParaRPr lang="en-US" sz="2800">
              <a:solidFill>
                <a:schemeClr val="accent1">
                  <a:lumMod val="50000"/>
                </a:schemeClr>
              </a:solidFill>
            </a:endParaRPr>
          </a:p>
          <a:p>
            <a:pPr algn="l"/>
            <a:r>
              <a:rPr lang="en-US" sz="2800">
                <a:solidFill>
                  <a:schemeClr val="accent1">
                    <a:lumMod val="50000"/>
                  </a:schemeClr>
                </a:solidFill>
                <a:sym typeface="+mn-ea"/>
              </a:rPr>
              <a:t>God’s objective: build endurance</a:t>
            </a:r>
            <a:endParaRPr lang="en-US" sz="2800">
              <a:solidFill>
                <a:schemeClr val="accent1">
                  <a:lumMod val="50000"/>
                </a:schemeClr>
              </a:solidFill>
              <a:sym typeface="+mn-ea"/>
            </a:endParaRPr>
          </a:p>
        </p:txBody>
      </p:sp>
      <p:sp>
        <p:nvSpPr>
          <p:cNvPr id="6" name="Up Arrow 5"/>
          <p:cNvSpPr/>
          <p:nvPr/>
        </p:nvSpPr>
        <p:spPr>
          <a:xfrm>
            <a:off x="1747520" y="3891915"/>
            <a:ext cx="3225800" cy="1968500"/>
          </a:xfrm>
          <a:prstGeom prst="upArrow">
            <a:avLst>
              <a:gd name="adj1" fmla="val 100000"/>
              <a:gd name="adj2" fmla="val 19032"/>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t" anchorCtr="0"/>
          <a:p>
            <a:pPr algn="ctr"/>
            <a:r>
              <a:rPr lang="en-US" sz="2800" b="1">
                <a:solidFill>
                  <a:schemeClr val="accent1">
                    <a:lumMod val="50000"/>
                  </a:schemeClr>
                </a:solidFill>
                <a:latin typeface="Arial" panose="020B0604020202020204" pitchFamily="34" charset="0"/>
                <a:cs typeface="Arial" panose="020B0604020202020204" pitchFamily="34" charset="0"/>
              </a:rPr>
              <a:t>If We Pass</a:t>
            </a:r>
            <a:endParaRPr lang="en-US" sz="2400">
              <a:solidFill>
                <a:schemeClr val="accent1">
                  <a:lumMod val="50000"/>
                </a:schemeClr>
              </a:solidFill>
              <a:latin typeface="Arial" panose="020B0604020202020204" pitchFamily="34" charset="0"/>
              <a:cs typeface="Arial" panose="020B0604020202020204" pitchFamily="34" charset="0"/>
            </a:endParaRPr>
          </a:p>
          <a:p>
            <a:pPr algn="ctr"/>
            <a:r>
              <a:rPr lang="en-US" sz="2400">
                <a:solidFill>
                  <a:schemeClr val="accent1">
                    <a:lumMod val="50000"/>
                  </a:schemeClr>
                </a:solidFill>
                <a:latin typeface="Arial" panose="020B0604020202020204" pitchFamily="34" charset="0"/>
                <a:cs typeface="Arial" panose="020B0604020202020204" pitchFamily="34" charset="0"/>
              </a:rPr>
              <a:t>Endurance</a:t>
            </a:r>
            <a:endParaRPr lang="en-US" sz="2400">
              <a:solidFill>
                <a:schemeClr val="accent1">
                  <a:lumMod val="50000"/>
                </a:schemeClr>
              </a:solidFill>
              <a:latin typeface="Arial" panose="020B0604020202020204" pitchFamily="34" charset="0"/>
              <a:cs typeface="Arial" panose="020B0604020202020204" pitchFamily="34" charset="0"/>
            </a:endParaRPr>
          </a:p>
          <a:p>
            <a:pPr algn="ctr"/>
            <a:r>
              <a:rPr lang="en-US" sz="2400">
                <a:solidFill>
                  <a:schemeClr val="accent1">
                    <a:lumMod val="50000"/>
                  </a:schemeClr>
                </a:solidFill>
                <a:latin typeface="Arial" panose="020B0604020202020204" pitchFamily="34" charset="0"/>
                <a:cs typeface="Arial" panose="020B0604020202020204" pitchFamily="34" charset="0"/>
              </a:rPr>
              <a:t>Crown of Life</a:t>
            </a:r>
            <a:endParaRPr lang="en-US" sz="2400">
              <a:solidFill>
                <a:schemeClr val="accent1">
                  <a:lumMod val="50000"/>
                </a:schemeClr>
              </a:solidFill>
              <a:latin typeface="Arial" panose="020B0604020202020204" pitchFamily="34" charset="0"/>
              <a:cs typeface="Arial" panose="020B0604020202020204" pitchFamily="34" charset="0"/>
            </a:endParaRPr>
          </a:p>
        </p:txBody>
      </p:sp>
      <p:sp>
        <p:nvSpPr>
          <p:cNvPr id="9" name="Down Arrow 8"/>
          <p:cNvSpPr/>
          <p:nvPr/>
        </p:nvSpPr>
        <p:spPr>
          <a:xfrm>
            <a:off x="6866573" y="4598670"/>
            <a:ext cx="3225165" cy="1969135"/>
          </a:xfrm>
          <a:prstGeom prst="downArrow">
            <a:avLst>
              <a:gd name="adj1" fmla="val 100000"/>
              <a:gd name="adj2" fmla="val 19671"/>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800" b="1">
                <a:solidFill>
                  <a:schemeClr val="accent1">
                    <a:lumMod val="50000"/>
                  </a:schemeClr>
                </a:solidFill>
                <a:latin typeface="Arial" panose="020B0604020202020204" pitchFamily="34" charset="0"/>
                <a:cs typeface="Arial" panose="020B0604020202020204" pitchFamily="34" charset="0"/>
              </a:rPr>
              <a:t>If We FAIL</a:t>
            </a:r>
            <a:endParaRPr lang="en-US" sz="2800">
              <a:solidFill>
                <a:schemeClr val="accent1">
                  <a:lumMod val="50000"/>
                </a:schemeClr>
              </a:solidFill>
              <a:latin typeface="Arial" panose="020B0604020202020204" pitchFamily="34" charset="0"/>
              <a:cs typeface="Arial" panose="020B0604020202020204" pitchFamily="34" charset="0"/>
            </a:endParaRPr>
          </a:p>
          <a:p>
            <a:pPr algn="ctr"/>
            <a:r>
              <a:rPr lang="en-US" sz="2400">
                <a:solidFill>
                  <a:schemeClr val="accent1">
                    <a:lumMod val="50000"/>
                  </a:schemeClr>
                </a:solidFill>
                <a:latin typeface="Arial" panose="020B0604020202020204" pitchFamily="34" charset="0"/>
                <a:cs typeface="Arial" panose="020B0604020202020204" pitchFamily="34" charset="0"/>
              </a:rPr>
              <a:t>Sin</a:t>
            </a:r>
            <a:endParaRPr lang="en-US" sz="2400">
              <a:solidFill>
                <a:schemeClr val="accent1">
                  <a:lumMod val="50000"/>
                </a:schemeClr>
              </a:solidFill>
              <a:latin typeface="Arial" panose="020B0604020202020204" pitchFamily="34" charset="0"/>
              <a:cs typeface="Arial" panose="020B0604020202020204" pitchFamily="34" charset="0"/>
            </a:endParaRPr>
          </a:p>
          <a:p>
            <a:pPr algn="ctr"/>
            <a:r>
              <a:rPr lang="en-US" sz="2400">
                <a:solidFill>
                  <a:schemeClr val="accent1">
                    <a:lumMod val="50000"/>
                  </a:schemeClr>
                </a:solidFill>
                <a:latin typeface="Arial" panose="020B0604020202020204" pitchFamily="34" charset="0"/>
                <a:cs typeface="Arial" panose="020B0604020202020204" pitchFamily="34" charset="0"/>
              </a:rPr>
              <a:t>Punishment</a:t>
            </a:r>
            <a:endParaRPr lang="en-US" sz="24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4294967295" end="4294967295"/>
                                            </p:txEl>
                                          </p:spTgt>
                                        </p:tgtEl>
                                        <p:attrNameLst>
                                          <p:attrName>style.visibility</p:attrName>
                                        </p:attrNameLst>
                                      </p:cBhvr>
                                      <p:to>
                                        <p:strVal val="visible"/>
                                      </p:to>
                                    </p:set>
                                    <p:animEffect transition="in" filter="fade">
                                      <p:cBhvr>
                                        <p:cTn id="7" dur="500"/>
                                        <p:tgtEl>
                                          <p:spTgt spid="7">
                                            <p:txEl>
                                              <p:pRg st="4294967295" end="429496729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500"/>
                                        <p:tgtEl>
                                          <p:spTgt spid="4">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bldLvl="0" animBg="1" uiExpand="1" build="allAtOnce"/>
      <p:bldP spid="4" grpId="0" bldLvl="0" animBg="1" uiExpand="1" build="allAtOnce"/>
      <p:bldP spid="6" grpId="0" bldLvl="0" animBg="1"/>
      <p:bldP spid="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7" name="Reflection"/>
          <p:cNvSpPr>
            <a:spLocks noGrp="1"/>
          </p:cNvSpPr>
          <p:nvPr/>
        </p:nvSpPr>
        <p:spPr>
          <a:xfrm>
            <a:off x="216535" y="1097280"/>
            <a:ext cx="11732895" cy="553402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Comparing Scriptures</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800">
                <a:solidFill>
                  <a:schemeClr val="accent1">
                    <a:lumMod val="50000"/>
                  </a:schemeClr>
                </a:solidFill>
                <a:latin typeface="Arial" panose="020B0604020202020204" pitchFamily="34" charset="0"/>
                <a:cs typeface="Arial" panose="020B0604020202020204" pitchFamily="34" charset="0"/>
              </a:rPr>
              <a:t>D'autres qui ont reçu des tests de Dieu (tentations de Satan) :</a:t>
            </a:r>
            <a:br>
              <a:rPr lang="en-US" sz="2800">
                <a:solidFill>
                  <a:schemeClr val="accent1">
                    <a:lumMod val="50000"/>
                  </a:schemeClr>
                </a:solidFill>
                <a:latin typeface="Arial" panose="020B0604020202020204" pitchFamily="34" charset="0"/>
                <a:cs typeface="Arial" panose="020B0604020202020204" pitchFamily="34" charset="0"/>
              </a:rPr>
            </a:br>
            <a:r>
              <a:rPr lang="en-US" sz="2800" i="1">
                <a:solidFill>
                  <a:schemeClr val="accent1">
                    <a:lumMod val="50000"/>
                  </a:schemeClr>
                </a:solidFill>
                <a:latin typeface="Arial" panose="020B0604020202020204" pitchFamily="34" charset="0"/>
                <a:cs typeface="Arial" panose="020B0604020202020204" pitchFamily="34" charset="0"/>
              </a:rPr>
              <a:t>Others who received tests from God (temptations from Satan):</a:t>
            </a:r>
            <a:endParaRPr lang="en-US" sz="2800" i="1">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Adam &amp; Eve	Abraham	Jacob	Joseph</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Moses	Joshua	Rahab	Deborah</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Gideon	Jepthah	Samson	Samuel</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Saul	Jonathan	David	Bathsheba</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Solomon	Rehoboam	Jeremiah	Daniel</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defTabSz="914400">
              <a:lnSpc>
                <a:spcPct val="110000"/>
              </a:lnSpc>
              <a:buFont typeface="+mj-lt"/>
              <a:buNone/>
              <a:tabLst>
                <a:tab pos="2743200" algn="l"/>
                <a:tab pos="5486400" algn="l"/>
                <a:tab pos="8229600" algn="l"/>
              </a:tabLst>
            </a:pPr>
            <a:r>
              <a:rPr lang="en-US" sz="2485">
                <a:solidFill>
                  <a:schemeClr val="accent1">
                    <a:lumMod val="50000"/>
                  </a:schemeClr>
                </a:solidFill>
                <a:latin typeface="Arial" panose="020B0604020202020204" pitchFamily="34" charset="0"/>
                <a:cs typeface="Arial" panose="020B0604020202020204" pitchFamily="34" charset="0"/>
              </a:rPr>
              <a:t>Shadrach, Meshach, Abednego, etc, etc, etc</a:t>
            </a:r>
            <a:endParaRPr lang="en-US" sz="2485">
              <a:solidFill>
                <a:schemeClr val="accent1">
                  <a:lumMod val="50000"/>
                </a:schemeClr>
              </a:solidFill>
              <a:latin typeface="Arial" panose="020B0604020202020204" pitchFamily="34" charset="0"/>
              <a:cs typeface="Arial" panose="020B0604020202020204" pitchFamily="34" charset="0"/>
            </a:endParaRPr>
          </a:p>
          <a:p>
            <a:pPr marL="457200" lvl="1" indent="0" algn="ctr" defTabSz="914400">
              <a:lnSpc>
                <a:spcPct val="110000"/>
              </a:lnSpc>
              <a:buFont typeface="+mj-lt"/>
              <a:buNone/>
              <a:tabLst>
                <a:tab pos="2743200" algn="l"/>
                <a:tab pos="5486400" algn="l"/>
                <a:tab pos="8229600" algn="l"/>
              </a:tabLst>
            </a:pPr>
            <a:r>
              <a:rPr lang="en-US" sz="2400" b="1">
                <a:solidFill>
                  <a:schemeClr val="accent1">
                    <a:lumMod val="50000"/>
                  </a:schemeClr>
                </a:solidFill>
                <a:latin typeface="Tahoma" panose="020B0604030504040204" charset="0"/>
                <a:cs typeface="Tahoma" panose="020B0604030504040204" charset="0"/>
              </a:rPr>
              <a:t>Some verses to help us in times of temptation:</a:t>
            </a:r>
            <a:br>
              <a:rPr lang="en-US" sz="2400" b="1">
                <a:solidFill>
                  <a:schemeClr val="accent1">
                    <a:lumMod val="50000"/>
                  </a:schemeClr>
                </a:solidFill>
                <a:latin typeface="Tahoma" panose="020B0604030504040204" charset="0"/>
                <a:cs typeface="Tahoma" panose="020B0604030504040204" charset="0"/>
              </a:rPr>
            </a:br>
            <a:r>
              <a:rPr lang="en-US" sz="2400" b="1">
                <a:solidFill>
                  <a:schemeClr val="accent1">
                    <a:lumMod val="50000"/>
                  </a:schemeClr>
                </a:solidFill>
                <a:latin typeface="Tahoma" panose="020B0604030504040204" charset="0"/>
                <a:cs typeface="Tahoma" panose="020B0604030504040204" charset="0"/>
              </a:rPr>
              <a:t>Prov 4:23; Matt 15:18; Rom 9:19-20; Heb 3:13; Jam 4:7</a:t>
            </a:r>
            <a:endParaRPr lang="en-US" sz="2400">
              <a:solidFill>
                <a:schemeClr val="accent1">
                  <a:lumMod val="50000"/>
                </a:schemeClr>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174625" y="1189990"/>
            <a:ext cx="11382375" cy="5349875"/>
          </a:xfrm>
          <a:prstGeom prst="round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3" name="FrenchPassage"/>
          <p:cNvSpPr>
            <a:spLocks noGrp="1"/>
          </p:cNvSpPr>
          <p:nvPr>
            <p:ph idx="1"/>
          </p:nvPr>
        </p:nvSpPr>
        <p:spPr>
          <a:xfrm>
            <a:off x="575945" y="1371600"/>
            <a:ext cx="5410835"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a:t>
            </a:r>
            <a:r>
              <a:rPr lang="en-US" sz="2800">
                <a:solidFill>
                  <a:schemeClr val="accent3">
                    <a:lumMod val="40000"/>
                    <a:lumOff val="60000"/>
                  </a:schemeClr>
                </a:solidFill>
                <a:latin typeface="Arial" panose="020B0604020202020204" pitchFamily="34" charset="0"/>
                <a:cs typeface="Arial" panose="020B0604020202020204" pitchFamily="34" charset="0"/>
                <a:sym typeface="+mn-ea"/>
              </a:rPr>
              <a:t>13 Que personne, lorsqu'il est tenté, ne dise: «C'est Dieu qui me tente», car Dieu ne peut pas être tenté par le mal et il ne tente lui-même personne. 14 Mais chacun est tenté quand il est attiré et entraîné par ses propres désirs. </a:t>
            </a:r>
            <a:r>
              <a:rPr lang="en-US" sz="2800">
                <a:solidFill>
                  <a:schemeClr val="accent3">
                    <a:lumMod val="40000"/>
                    <a:lumOff val="60000"/>
                  </a:schemeClr>
                </a:solidFill>
                <a:latin typeface="Arial" panose="020B0604020202020204" pitchFamily="34" charset="0"/>
                <a:cs typeface="Arial" panose="020B0604020202020204" pitchFamily="34" charset="0"/>
              </a:rPr>
              <a:t> 15 Puis le désir, lorsqu'il est encouragé, donne naissance au péché et le péché, parvenu à son plein développement, a pour fruit la mort.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64885" y="1371600"/>
            <a:ext cx="524637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13 Let no one say when he is tempted, “I am tempted by God,” for God cannot be tempted by evil, and He himself tempts no one. 14 But each person is tempted when he is drawn away and enticed by his own evil desires. 15 Then after desire has conceived, it gives birth to sin, and when sin is fully grown, it gives birth to death.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1:13-18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Blame in Temptation</a:t>
            </a:r>
            <a:endParaRPr lang="en-US" cap="small">
              <a:solidFill>
                <a:schemeClr val="accent1">
                  <a:lumMod val="40000"/>
                  <a:lumOff val="60000"/>
                </a:schemeClr>
              </a:solidFill>
              <a:uFillTx/>
              <a:latin typeface="Times New Roman" panose="02020603050405020304" charset="0"/>
            </a:endParaRPr>
          </a:p>
        </p:txBody>
      </p:sp>
      <p:sp>
        <p:nvSpPr>
          <p:cNvPr id="4" name="Rounded Rectangle 3"/>
          <p:cNvSpPr/>
          <p:nvPr/>
        </p:nvSpPr>
        <p:spPr>
          <a:xfrm>
            <a:off x="4514850" y="894715"/>
            <a:ext cx="3162300" cy="52705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a:t>Revoir / Review</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James </a:t>
            </a:r>
            <a:r>
              <a:rPr lang="en-US">
                <a:effectLst>
                  <a:outerShdw blurRad="50800" dist="38100" dir="2700000" algn="tl" rotWithShape="0">
                    <a:prstClr val="black">
                      <a:alpha val="40000"/>
                    </a:prstClr>
                  </a:outerShdw>
                </a:effectLst>
              </a:rPr>
              <a:t>1:19-27</a:t>
            </a: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6.pngPrayingHandsCircle6"/>
            <p:cNvPicPr>
              <a:picLocks noChangeAspect="1"/>
            </p:cNvPicPr>
            <p:nvPr/>
          </p:nvPicPr>
          <p:blipFill>
            <a:blip r:embed="rId1"/>
            <a:srcRect l="-8" t="8" r="8" b="8"/>
            <a:stretch>
              <a:fillRect/>
            </a:stretch>
          </p:blipFill>
          <p:spPr>
            <a:xfrm>
              <a:off x="11685" y="2155"/>
              <a:ext cx="6381" cy="6381"/>
            </a:xfrm>
            <a:prstGeom prst="rect">
              <a:avLst/>
            </a:prstGeom>
          </p:spPr>
        </p:pic>
      </p:grpSp>
      <p:sp>
        <p:nvSpPr>
          <p:cNvPr id="10" name="Text Box 9"/>
          <p:cNvSpPr txBox="1"/>
          <p:nvPr/>
        </p:nvSpPr>
        <p:spPr>
          <a:xfrm>
            <a:off x="130810" y="3244850"/>
            <a:ext cx="5618480" cy="3452495"/>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The Test of </a:t>
            </a:r>
            <a:b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b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Response to the Word </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188720"/>
            <a:ext cx="5394960"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19 Ainsi donc, mes frères et sœurs bien-aimés, que chacun soit prompt à écouter, lent à parler, lent à se mettre en colère, 20 car la colère de l'homme n'accomplit pas la justice de Dieu. 21 C'est pourquoi, rejetez toute souillure et tout débordement dû à la méchanceté, et accueillez avec douceur la parole qui a été plantée en vous et qui peut sauver votre âme.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188720"/>
            <a:ext cx="539496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19 My dearly loved brothers, understand this: Everyone must be quick to hear, slow to speak, and slow to anger, 20 for man’s anger does not accomplish God’s righteousness. 21 Therefore, ridding yourselves of all moral filth and evil, humbly receive the implanted word, which is able to save you.</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pPr defTabSz="914400">
              <a:tabLst>
                <a:tab pos="10972800" algn="r"/>
              </a:tabLst>
            </a:pPr>
            <a:r>
              <a:rPr lang="en-US" cap="small">
                <a:solidFill>
                  <a:schemeClr val="accent1">
                    <a:lumMod val="40000"/>
                    <a:lumOff val="60000"/>
                  </a:schemeClr>
                </a:solidFill>
                <a:effectLst>
                  <a:outerShdw blurRad="50800" dist="38100" dir="2700000" algn="tl" rotWithShape="0">
                    <a:prstClr val="black">
                      <a:alpha val="40000"/>
                    </a:prstClr>
                  </a:outerShdw>
                </a:effectLst>
                <a:uFillTx/>
                <a:latin typeface="Times New Roman" panose="02020603050405020304" charset="0"/>
              </a:rPr>
              <a:t>Introduction</a:t>
            </a:r>
            <a:r>
              <a:rPr lang="en-US" cap="small">
                <a:solidFill>
                  <a:schemeClr val="accent1">
                    <a:lumMod val="40000"/>
                    <a:lumOff val="60000"/>
                  </a:schemeClr>
                </a:solidFill>
                <a:uFillTx/>
                <a:latin typeface="Times New Roman" panose="02020603050405020304" charset="0"/>
              </a:rPr>
              <a:t>: 	</a:t>
            </a:r>
            <a:r>
              <a:rPr lang="en-US" b="0" cap="none">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Author</a:t>
            </a:r>
            <a:endParaRPr lang="en-US" b="0" cap="none">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
        <p:nvSpPr>
          <p:cNvPr id="3" name="Content Placeholder 2"/>
          <p:cNvSpPr>
            <a:spLocks noGrp="1"/>
          </p:cNvSpPr>
          <p:nvPr>
            <p:ph idx="1"/>
          </p:nvPr>
        </p:nvSpPr>
        <p:spPr>
          <a:xfrm>
            <a:off x="274320" y="1280160"/>
            <a:ext cx="11078845" cy="5494655"/>
          </a:xfrm>
        </p:spPr>
        <p:txBody>
          <a:bodyPr>
            <a:noAutofit/>
          </a:bodyPr>
          <a:p>
            <a:pPr>
              <a:lnSpc>
                <a:spcPct val="90000"/>
              </a:lnSpc>
            </a:pPr>
            <a:r>
              <a:rPr lang="en-US" sz="3200">
                <a:solidFill>
                  <a:schemeClr val="bg1"/>
                </a:solidFill>
                <a:latin typeface="Arial" panose="020B0604020202020204" pitchFamily="34" charset="0"/>
                <a:cs typeface="Arial" panose="020B0604020202020204" pitchFamily="34" charset="0"/>
              </a:rPr>
              <a:t>Jacques, le 1/2 frère de Jésus</a:t>
            </a:r>
            <a:br>
              <a:rPr lang="en-US" sz="3200">
                <a:solidFill>
                  <a:schemeClr val="bg1"/>
                </a:solidFill>
                <a:latin typeface="Arial" panose="020B0604020202020204" pitchFamily="34" charset="0"/>
                <a:cs typeface="Arial" panose="020B0604020202020204" pitchFamily="34" charset="0"/>
              </a:rPr>
            </a:br>
            <a:r>
              <a:rPr lang="en-US" sz="3200" i="1">
                <a:solidFill>
                  <a:schemeClr val="bg1"/>
                </a:solidFill>
                <a:uFillTx/>
                <a:latin typeface="Arial" panose="020B0604020202020204" pitchFamily="34" charset="0"/>
                <a:cs typeface="Arial" panose="020B0604020202020204" pitchFamily="34" charset="0"/>
              </a:rPr>
              <a:t>James, the 1/2 brother of Jesus</a:t>
            </a:r>
            <a:endParaRPr lang="en-US" sz="3200">
              <a:solidFill>
                <a:schemeClr val="bg1"/>
              </a:solidFill>
              <a:uFillTx/>
              <a:latin typeface="Arial" panose="020B0604020202020204" pitchFamily="34" charset="0"/>
              <a:cs typeface="Arial" panose="020B0604020202020204" pitchFamily="34" charset="0"/>
            </a:endParaRPr>
          </a:p>
          <a:p>
            <a:pPr>
              <a:lnSpc>
                <a:spcPct val="90000"/>
              </a:lnSpc>
            </a:pPr>
            <a:r>
              <a:rPr lang="en-US" sz="3200">
                <a:solidFill>
                  <a:schemeClr val="bg1"/>
                </a:solidFill>
                <a:latin typeface="Arial" panose="020B0604020202020204" pitchFamily="34" charset="0"/>
                <a:cs typeface="Arial" panose="020B0604020202020204" pitchFamily="34" charset="0"/>
              </a:rPr>
              <a:t>Au début, il ne croyait pas (Jean 7:5), mais plus tard il a cru (1 Cor 15:7)</a:t>
            </a:r>
            <a:br>
              <a:rPr lang="en-US" sz="3200">
                <a:solidFill>
                  <a:schemeClr val="bg1"/>
                </a:solidFill>
                <a:latin typeface="Arial" panose="020B0604020202020204" pitchFamily="34" charset="0"/>
                <a:cs typeface="Arial" panose="020B0604020202020204" pitchFamily="34" charset="0"/>
              </a:rPr>
            </a:br>
            <a:r>
              <a:rPr lang="en-US" sz="3200" i="1">
                <a:solidFill>
                  <a:schemeClr val="bg1"/>
                </a:solidFill>
                <a:latin typeface="Arial" panose="020B0604020202020204" pitchFamily="34" charset="0"/>
                <a:cs typeface="Arial" panose="020B0604020202020204" pitchFamily="34" charset="0"/>
              </a:rPr>
              <a:t>At first, he did not believe (John 7:5), but later he believed (1 Cor 15:7)</a:t>
            </a:r>
            <a:endParaRPr lang="en-US" sz="3200" i="1">
              <a:solidFill>
                <a:schemeClr val="bg1"/>
              </a:solidFill>
              <a:latin typeface="Arial" panose="020B0604020202020204" pitchFamily="34" charset="0"/>
              <a:cs typeface="Arial" panose="020B0604020202020204" pitchFamily="34" charset="0"/>
            </a:endParaRPr>
          </a:p>
          <a:p>
            <a:r>
              <a:rPr lang="en-US" sz="3200">
                <a:solidFill>
                  <a:schemeClr val="bg1"/>
                </a:solidFill>
                <a:latin typeface="Arial" panose="020B0604020202020204" pitchFamily="34" charset="0"/>
                <a:cs typeface="Arial" panose="020B0604020202020204" pitchFamily="34" charset="0"/>
                <a:sym typeface="+mn-ea"/>
              </a:rPr>
              <a:t>Il est devenu l'un des dirigeants de l'église de Jérusalem (Actes 12 :17 ; 15 :13 ; 21 :18 ; Gal. 2 :12)</a:t>
            </a:r>
            <a:br>
              <a:rPr lang="en-US" sz="3200">
                <a:solidFill>
                  <a:schemeClr val="bg1"/>
                </a:solidFill>
                <a:latin typeface="Arial" panose="020B0604020202020204" pitchFamily="34" charset="0"/>
                <a:cs typeface="Arial" panose="020B0604020202020204" pitchFamily="34" charset="0"/>
                <a:sym typeface="+mn-ea"/>
              </a:rPr>
            </a:br>
            <a:r>
              <a:rPr lang="en-US" sz="3200" i="1">
                <a:solidFill>
                  <a:schemeClr val="bg1"/>
                </a:solidFill>
                <a:latin typeface="Arial" panose="020B0604020202020204" pitchFamily="34" charset="0"/>
                <a:cs typeface="Arial" panose="020B0604020202020204" pitchFamily="34" charset="0"/>
                <a:sym typeface="+mn-ea"/>
              </a:rPr>
              <a:t>He became one of the leaders of the Jerusalem church (Acts 12:17; 15:13; 21:18; Gal. 2:12)</a:t>
            </a:r>
            <a:endParaRPr lang="en-US" sz="3200" i="1">
              <a:solidFill>
                <a:schemeClr val="bg1"/>
              </a:solidFill>
              <a:latin typeface="Arial" panose="020B0604020202020204" pitchFamily="34" charset="0"/>
              <a:cs typeface="Arial" panose="020B0604020202020204" pitchFamily="34" charset="0"/>
            </a:endParaRPr>
          </a:p>
          <a:p>
            <a:endParaRPr lang="en-US" sz="3200" i="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188720"/>
            <a:ext cx="5394960"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22 Mettez en pratique la parole et ne vous contentez pas de l'écouter en vous trompant vous-mêmes par de faux raisonnements. 23 En effet, si quelqu'un écoute la parole et ne la met pas en pratique, il ressemble à un homme qui regarde son visage dans un miroir 24 et qui, après s'être observé, s'en va et oublie aussitôt comment il était.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188720"/>
            <a:ext cx="539496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22 But be doers of the word and not hearers only, deceiving yourselves. 23 Because if anyone is a hearer of the word and not a doer, he is like a man looking at his own face in a mirror. 24 For he looks at himself, goes away, and immediately forgets what kind of man he was.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188720"/>
            <a:ext cx="5394960"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25 Mais celui qui a plongé les regards dans la loi parfaite, la loi de la liberté, et qui a persévéré, celui qui n'a pas oublié ce qu'il a entendu mais qui se met au travail, celui-là sera heureux dans son activité.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188720"/>
            <a:ext cx="539496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25 But the one who looks intently into the perfect law of freedom and perseveres in it, and is not a forgetful hearer but one who does good works — this person will be blessed in what he does. </a:t>
            </a:r>
            <a:br>
              <a:rPr lang="en-US" sz="2800">
                <a:solidFill>
                  <a:schemeClr val="accent3">
                    <a:lumMod val="40000"/>
                    <a:lumOff val="60000"/>
                  </a:schemeClr>
                </a:solidFill>
                <a:latin typeface="Arial" panose="020B0604020202020204" pitchFamily="34" charset="0"/>
                <a:cs typeface="Arial" panose="020B0604020202020204" pitchFamily="34" charset="0"/>
              </a:rPr>
            </a:br>
            <a:r>
              <a:rPr lang="en-US" sz="2800">
                <a:solidFill>
                  <a:schemeClr val="accent3">
                    <a:lumMod val="40000"/>
                    <a:lumOff val="60000"/>
                  </a:schemeClr>
                </a:solidFill>
                <a:latin typeface="Arial" panose="020B0604020202020204" pitchFamily="34" charset="0"/>
                <a:cs typeface="Arial" panose="020B0604020202020204" pitchFamily="34" charset="0"/>
              </a:rPr>
              <a:t>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188720"/>
            <a:ext cx="5394960" cy="4898390"/>
          </a:xfrm>
        </p:spPr>
        <p:txBody>
          <a:bodyPr>
            <a:noAutofit/>
          </a:bodyPr>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a:t>
            </a:r>
            <a:r>
              <a:rPr lang="en-US" sz="2800">
                <a:solidFill>
                  <a:schemeClr val="accent3">
                    <a:lumMod val="40000"/>
                    <a:lumOff val="60000"/>
                  </a:schemeClr>
                </a:solidFill>
                <a:latin typeface="Arial" panose="020B0604020202020204" pitchFamily="34" charset="0"/>
                <a:cs typeface="Arial" panose="020B0604020202020204" pitchFamily="34" charset="0"/>
                <a:sym typeface="+mn-ea"/>
              </a:rPr>
              <a:t>26 Si quelqu'un [parmi vous] croit être religieux alors qu’il ne tient pas sa langue en bride mais trompe son propre cœur, sa religion est sans valeur. </a:t>
            </a:r>
            <a:endParaRPr lang="en-US" sz="2800">
              <a:solidFill>
                <a:schemeClr val="accent3">
                  <a:lumMod val="40000"/>
                  <a:lumOff val="60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27 La religion pure et sans tache devant Dieu notre Père consiste à s'occuper des orphelins et des veuves dans leur détresse et à ne pas se laisser souiller par le monde.</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188720"/>
            <a:ext cx="539496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accent3">
                    <a:lumMod val="40000"/>
                    <a:lumOff val="60000"/>
                  </a:schemeClr>
                </a:solidFill>
                <a:latin typeface="Arial" panose="020B0604020202020204" pitchFamily="34" charset="0"/>
                <a:cs typeface="Arial" panose="020B0604020202020204" pitchFamily="34" charset="0"/>
              </a:rPr>
              <a:t>[+] </a:t>
            </a:r>
            <a:r>
              <a:rPr lang="en-US" sz="2800">
                <a:solidFill>
                  <a:schemeClr val="accent3">
                    <a:lumMod val="40000"/>
                    <a:lumOff val="60000"/>
                  </a:schemeClr>
                </a:solidFill>
                <a:latin typeface="Arial" panose="020B0604020202020204" pitchFamily="34" charset="0"/>
                <a:cs typeface="Arial" panose="020B0604020202020204" pitchFamily="34" charset="0"/>
                <a:sym typeface="+mn-ea"/>
              </a:rPr>
              <a:t>26 If anyone thinks he is religious without controlling his tongue, then his religion is useless and he deceives himself. </a:t>
            </a:r>
            <a:r>
              <a:rPr lang="en-US" sz="2800">
                <a:solidFill>
                  <a:schemeClr val="accent3">
                    <a:lumMod val="40000"/>
                    <a:lumOff val="60000"/>
                  </a:schemeClr>
                </a:solidFill>
                <a:latin typeface="Arial" panose="020B0604020202020204" pitchFamily="34" charset="0"/>
                <a:cs typeface="Arial" panose="020B0604020202020204" pitchFamily="34" charset="0"/>
              </a:rPr>
              <a:t>27 Pure and undefiled religion before our God and Father is this: to look after orphans and widows in their distress and to keep oneself unstained by the world. </a:t>
            </a:r>
            <a:endParaRPr lang="en-US" sz="28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
        <p:nvSpPr>
          <p:cNvPr id="4" name="Reflection"/>
          <p:cNvSpPr>
            <a:spLocks noGrp="1"/>
          </p:cNvSpPr>
          <p:nvPr/>
        </p:nvSpPr>
        <p:spPr>
          <a:xfrm>
            <a:off x="749935" y="5744845"/>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4"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b="1">
                <a:solidFill>
                  <a:srgbClr val="FF0000"/>
                </a:solidFill>
                <a:latin typeface="Arial" panose="020B0604020202020204" pitchFamily="34" charset="0"/>
                <a:cs typeface="Arial" panose="020B0604020202020204" pitchFamily="34" charset="0"/>
              </a:rPr>
              <a:t>[D]</a:t>
            </a:r>
            <a:r>
              <a:rPr lang="en-US" sz="2800">
                <a:solidFill>
                  <a:schemeClr val="bg1">
                    <a:lumMod val="95000"/>
                  </a:schemeClr>
                </a:solidFill>
                <a:latin typeface="Arial" panose="020B0604020202020204" pitchFamily="34" charset="0"/>
                <a:cs typeface="Arial" panose="020B0604020202020204" pitchFamily="34" charset="0"/>
              </a:rPr>
              <a:t> </a:t>
            </a:r>
            <a:r>
              <a:rPr lang="en-US" sz="2800" i="1">
                <a:solidFill>
                  <a:schemeClr val="bg1">
                    <a:lumMod val="95000"/>
                  </a:schemeClr>
                </a:solidFill>
                <a:latin typeface="Arial" panose="020B0604020202020204" pitchFamily="34" charset="0"/>
                <a:cs typeface="Arial" panose="020B0604020202020204" pitchFamily="34" charset="0"/>
              </a:rPr>
              <a:t>Loi de la Liberté </a:t>
            </a:r>
            <a:r>
              <a:rPr lang="en-US" sz="2800">
                <a:solidFill>
                  <a:schemeClr val="bg1">
                    <a:lumMod val="95000"/>
                  </a:schemeClr>
                </a:solidFill>
                <a:latin typeface="Arial" panose="020B0604020202020204" pitchFamily="34" charset="0"/>
                <a:cs typeface="Arial" panose="020B0604020202020204" pitchFamily="34" charset="0"/>
              </a:rPr>
              <a:t>: La Parole de Dieu ; le gospel.</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Law of Freedom: The Word of God; the Gospel. </a:t>
            </a:r>
            <a:br>
              <a:rPr lang="en-US" sz="2800" i="1">
                <a:solidFill>
                  <a:schemeClr val="bg1">
                    <a:lumMod val="95000"/>
                  </a:schemeClr>
                </a:solidFill>
                <a:latin typeface="Arial" panose="020B0604020202020204" pitchFamily="34" charset="0"/>
                <a:cs typeface="Arial" panose="020B0604020202020204" pitchFamily="34" charset="0"/>
              </a:rPr>
            </a:br>
            <a:r>
              <a:rPr lang="en-US" sz="2800">
                <a:solidFill>
                  <a:schemeClr val="bg1">
                    <a:lumMod val="95000"/>
                  </a:schemeClr>
                </a:solidFill>
                <a:latin typeface="Arial" panose="020B0604020202020204" pitchFamily="34" charset="0"/>
                <a:cs typeface="Arial" panose="020B0604020202020204" pitchFamily="34" charset="0"/>
              </a:rPr>
              <a:t>Rom 3:7; Psalms 19:7</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b="1">
                <a:solidFill>
                  <a:srgbClr val="FF0000"/>
                </a:solidFill>
                <a:latin typeface="Arial" panose="020B0604020202020204" pitchFamily="34" charset="0"/>
                <a:cs typeface="Arial" panose="020B0604020202020204" pitchFamily="34" charset="0"/>
              </a:rPr>
              <a:t>[D]</a:t>
            </a:r>
            <a:r>
              <a:rPr lang="en-US" sz="2800">
                <a:solidFill>
                  <a:schemeClr val="bg1">
                    <a:lumMod val="95000"/>
                  </a:schemeClr>
                </a:solidFill>
                <a:latin typeface="Arial" panose="020B0604020202020204" pitchFamily="34" charset="0"/>
                <a:cs typeface="Arial" panose="020B0604020202020204" pitchFamily="34" charset="0"/>
              </a:rPr>
              <a:t> </a:t>
            </a:r>
            <a:r>
              <a:rPr lang="en-US" sz="2800" i="1">
                <a:solidFill>
                  <a:schemeClr val="bg1">
                    <a:lumMod val="95000"/>
                  </a:schemeClr>
                </a:solidFill>
                <a:latin typeface="Arial" panose="020B0604020202020204" pitchFamily="34" charset="0"/>
                <a:cs typeface="Arial" panose="020B0604020202020204" pitchFamily="34" charset="0"/>
              </a:rPr>
              <a:t>P</a:t>
            </a:r>
            <a:r>
              <a:rPr lang="en-US" sz="2800" i="1">
                <a:solidFill>
                  <a:schemeClr val="bg1">
                    <a:lumMod val="95000"/>
                  </a:schemeClr>
                </a:solidFill>
                <a:latin typeface="Arial" panose="020B0604020202020204" pitchFamily="34" charset="0"/>
                <a:cs typeface="Arial" panose="020B0604020202020204" pitchFamily="34" charset="0"/>
                <a:sym typeface="+mn-ea"/>
              </a:rPr>
              <a:t>ersévéré</a:t>
            </a:r>
            <a:r>
              <a:rPr lang="en-US" sz="2800">
                <a:solidFill>
                  <a:schemeClr val="bg1">
                    <a:lumMod val="95000"/>
                  </a:schemeClr>
                </a:solidFill>
                <a:latin typeface="Arial" panose="020B0604020202020204" pitchFamily="34" charset="0"/>
                <a:cs typeface="Arial" panose="020B0604020202020204" pitchFamily="34" charset="0"/>
                <a:sym typeface="+mn-ea"/>
              </a:rPr>
              <a:t> : Croire et demeurer en l’Évangile. Psaumes 1:1-3</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Persevere: To believe in and abide in the Gospel. Psalms 1:1-3</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nvSpPr>
        <p:spPr>
          <a:xfrm>
            <a:off x="749935" y="1371600"/>
            <a:ext cx="10603865" cy="5191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Que chacun soit prompt à ________, </a:t>
            </a:r>
            <a:br>
              <a:rPr lang="en-US" sz="2800">
                <a:solidFill>
                  <a:schemeClr val="bg1">
                    <a:lumMod val="95000"/>
                  </a:schemeClr>
                </a:solidFill>
                <a:latin typeface="Arial" panose="020B0604020202020204" pitchFamily="34" charset="0"/>
                <a:cs typeface="Arial" panose="020B0604020202020204" pitchFamily="34" charset="0"/>
              </a:rPr>
            </a:br>
            <a:r>
              <a:rPr lang="en-US" sz="2800">
                <a:solidFill>
                  <a:schemeClr val="bg1">
                    <a:lumMod val="95000"/>
                  </a:schemeClr>
                </a:solidFill>
                <a:latin typeface="Arial" panose="020B0604020202020204" pitchFamily="34" charset="0"/>
                <a:cs typeface="Arial" panose="020B0604020202020204" pitchFamily="34" charset="0"/>
              </a:rPr>
              <a:t>	lent à ___________, </a:t>
            </a:r>
            <a:br>
              <a:rPr lang="en-US" sz="2800">
                <a:solidFill>
                  <a:schemeClr val="bg1">
                    <a:lumMod val="95000"/>
                  </a:schemeClr>
                </a:solidFill>
                <a:latin typeface="Arial" panose="020B0604020202020204" pitchFamily="34" charset="0"/>
                <a:cs typeface="Arial" panose="020B0604020202020204" pitchFamily="34" charset="0"/>
              </a:rPr>
            </a:br>
            <a:r>
              <a:rPr lang="en-US" sz="2800">
                <a:solidFill>
                  <a:schemeClr val="bg1">
                    <a:lumMod val="95000"/>
                  </a:schemeClr>
                </a:solidFill>
                <a:latin typeface="Arial" panose="020B0604020202020204" pitchFamily="34" charset="0"/>
                <a:cs typeface="Arial" panose="020B0604020202020204" pitchFamily="34" charset="0"/>
              </a:rPr>
              <a:t>	lent à ___________.</a:t>
            </a:r>
            <a:br>
              <a:rPr lang="en-US" sz="2800">
                <a:solidFill>
                  <a:schemeClr val="bg1">
                    <a:lumMod val="95000"/>
                  </a:schemeClr>
                </a:solidFill>
                <a:latin typeface="Arial" panose="020B0604020202020204" pitchFamily="34" charset="0"/>
                <a:cs typeface="Arial" panose="020B0604020202020204" pitchFamily="34" charset="0"/>
              </a:rPr>
            </a:b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Quick to _________,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	slow to  ___________,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	slow to ____________ . </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latin typeface="Gabriola" panose="04040605051002020D02" charset="0"/>
                <a:cs typeface="Gabriola" panose="04040605051002020D02" charset="0"/>
                <a:sym typeface="+mn-ea"/>
              </a:rPr>
              <a:t>Test of Response to the Word </a:t>
            </a:r>
            <a:endParaRPr lang="en-US" cap="small">
              <a:solidFill>
                <a:schemeClr val="accent1">
                  <a:lumMod val="40000"/>
                  <a:lumOff val="60000"/>
                </a:schemeClr>
              </a:solidFill>
              <a:uFillTx/>
              <a:latin typeface="Times New Roman" panose="02020603050405020304" charset="0"/>
            </a:endParaRPr>
          </a:p>
        </p:txBody>
      </p:sp>
      <p:sp>
        <p:nvSpPr>
          <p:cNvPr id="6" name="Reflection"/>
          <p:cNvSpPr>
            <a:spLocks noGrp="1"/>
          </p:cNvSpPr>
          <p:nvPr/>
        </p:nvSpPr>
        <p:spPr>
          <a:xfrm>
            <a:off x="749935" y="5670550"/>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3" name="Reflection"/>
          <p:cNvSpPr>
            <a:spLocks noGrp="1"/>
          </p:cNvSpPr>
          <p:nvPr/>
        </p:nvSpPr>
        <p:spPr>
          <a:xfrm>
            <a:off x="274320" y="1280160"/>
            <a:ext cx="5225415" cy="52597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La voie de l'homme </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Fierté</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Pride</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Moi-même juste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Self righteous</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Faible connaissance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Weak knowledge</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Parlez vite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Talk quickly</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Colère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Anger</a:t>
            </a:r>
            <a:endParaRPr lang="en-US" sz="2800">
              <a:solidFill>
                <a:schemeClr val="accent1">
                  <a:lumMod val="50000"/>
                </a:schemeClr>
              </a:solidFill>
              <a:latin typeface="Arial" panose="020B0604020202020204" pitchFamily="34" charset="0"/>
              <a:cs typeface="Arial" panose="020B0604020202020204" pitchFamily="34" charset="0"/>
            </a:endParaRPr>
          </a:p>
        </p:txBody>
      </p:sp>
      <p:sp>
        <p:nvSpPr>
          <p:cNvPr id="4" name="Reflection"/>
          <p:cNvSpPr>
            <a:spLocks noGrp="1"/>
          </p:cNvSpPr>
          <p:nvPr/>
        </p:nvSpPr>
        <p:spPr>
          <a:xfrm>
            <a:off x="6651625" y="1280160"/>
            <a:ext cx="5225415" cy="52597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La voie de Dieu</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Humilité</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Humility</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Glorifiez Dieu</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Glorify God</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Demandez à Dieu la sagesse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Ask God for wisdom</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Ecoute vite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Listen quickly</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Une paix qui dépasse l'entendement</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Peace that passes understanding</a:t>
            </a:r>
            <a:endParaRPr lang="en-US" sz="2800">
              <a:solidFill>
                <a:schemeClr val="accent1">
                  <a:lumMod val="50000"/>
                </a:schemeClr>
              </a:solidFill>
              <a:latin typeface="Arial" panose="020B0604020202020204" pitchFamily="34" charset="0"/>
              <a:cs typeface="Arial" panose="020B0604020202020204" pitchFamily="34" charset="0"/>
            </a:endParaRPr>
          </a:p>
        </p:txBody>
      </p:sp>
      <p:sp>
        <p:nvSpPr>
          <p:cNvPr id="5" name="Reflection"/>
          <p:cNvSpPr>
            <a:spLocks noGrp="1"/>
          </p:cNvSpPr>
          <p:nvPr/>
        </p:nvSpPr>
        <p:spPr>
          <a:xfrm>
            <a:off x="274955" y="1343660"/>
            <a:ext cx="11602720" cy="5154295"/>
          </a:xfrm>
          <a:prstGeom prst="roundRect">
            <a:avLst>
              <a:gd name="adj" fmla="val 20113"/>
            </a:avLst>
          </a:prstGeom>
          <a:gradFill>
            <a:gsLst>
              <a:gs pos="0">
                <a:srgbClr val="FECF40"/>
              </a:gs>
              <a:gs pos="100000">
                <a:srgbClr val="846C21"/>
              </a:gs>
            </a:gsLst>
            <a:lin ang="5400000" scaled="0"/>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b="1">
                <a:solidFill>
                  <a:schemeClr val="tx1">
                    <a:lumMod val="95000"/>
                    <a:lumOff val="5000"/>
                  </a:schemeClr>
                </a:solidFill>
                <a:latin typeface="Arial" panose="020B0604020202020204" pitchFamily="34" charset="0"/>
                <a:cs typeface="Arial" panose="020B0604020202020204" pitchFamily="34" charset="0"/>
              </a:rPr>
              <a:t>James 1:19-20</a:t>
            </a:r>
            <a:endParaRPr lang="en-US" sz="3200">
              <a:solidFill>
                <a:schemeClr val="tx1">
                  <a:lumMod val="95000"/>
                  <a:lumOff val="5000"/>
                </a:schemeClr>
              </a:solidFill>
              <a:latin typeface="Arial" panose="020B0604020202020204" pitchFamily="34" charset="0"/>
              <a:cs typeface="Arial" panose="020B0604020202020204" pitchFamily="34" charset="0"/>
            </a:endParaRPr>
          </a:p>
          <a:p>
            <a:pPr marL="0" indent="0" algn="ctr">
              <a:lnSpc>
                <a:spcPct val="110000"/>
              </a:lnSpc>
              <a:buFont typeface="+mj-lt"/>
              <a:buNone/>
            </a:pPr>
            <a:r>
              <a:rPr lang="en-US" sz="3200">
                <a:solidFill>
                  <a:schemeClr val="tx1">
                    <a:lumMod val="95000"/>
                    <a:lumOff val="5000"/>
                  </a:schemeClr>
                </a:solidFill>
                <a:latin typeface="Arial" panose="020B0604020202020204" pitchFamily="34" charset="0"/>
                <a:cs typeface="Arial" panose="020B0604020202020204" pitchFamily="34" charset="0"/>
              </a:rPr>
              <a:t>Que chacun soit prompt à écouter, prêté à parler, prêté à se mettre en colère, car la colère de l'homme n'accomplit pas la justice de Dieu.</a:t>
            </a:r>
            <a:endParaRPr lang="en-US" sz="3200">
              <a:solidFill>
                <a:schemeClr val="tx1">
                  <a:lumMod val="95000"/>
                  <a:lumOff val="5000"/>
                </a:schemeClr>
              </a:solidFill>
              <a:latin typeface="Arial" panose="020B0604020202020204" pitchFamily="34" charset="0"/>
              <a:cs typeface="Arial" panose="020B0604020202020204" pitchFamily="34" charset="0"/>
            </a:endParaRPr>
          </a:p>
          <a:p>
            <a:pPr marL="0" indent="0" algn="ctr">
              <a:lnSpc>
                <a:spcPct val="110000"/>
              </a:lnSpc>
              <a:buFont typeface="+mj-lt"/>
              <a:buNone/>
            </a:pPr>
            <a:r>
              <a:rPr lang="en-US" sz="3200" i="1">
                <a:solidFill>
                  <a:schemeClr val="tx1">
                    <a:lumMod val="95000"/>
                    <a:lumOff val="5000"/>
                  </a:schemeClr>
                </a:solidFill>
                <a:latin typeface="Arial" panose="020B0604020202020204" pitchFamily="34" charset="0"/>
                <a:cs typeface="Arial" panose="020B0604020202020204" pitchFamily="34" charset="0"/>
              </a:rPr>
              <a:t>Everyone must be quick to hear, slow to speak, and slow to anger, for man’s anger does not accomplish God’s righteousness. </a:t>
            </a:r>
            <a:endParaRPr lang="en-US" sz="3200" i="1">
              <a:solidFill>
                <a:schemeClr val="tx1">
                  <a:lumMod val="95000"/>
                  <a:lumOff val="5000"/>
                </a:schemeClr>
              </a:solidFill>
              <a:latin typeface="Arial" panose="020B0604020202020204" pitchFamily="34" charset="0"/>
              <a:cs typeface="Arial" panose="020B0604020202020204" pitchFamily="34" charset="0"/>
            </a:endParaRPr>
          </a:p>
          <a:p>
            <a:pPr marL="0" indent="0" algn="ctr">
              <a:lnSpc>
                <a:spcPct val="110000"/>
              </a:lnSpc>
              <a:buFont typeface="+mj-lt"/>
              <a:buNone/>
            </a:pP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rPr>
              <a:t>Prov 17:27; Prov 18:13; Eph 4:31; Col 3:8</a:t>
            </a:r>
            <a:endPar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fade">
                                      <p:cBhvr>
                                        <p:cTn id="16" dur="500"/>
                                        <p:tgtEl>
                                          <p:spTgt spid="3">
                                            <p:bg/>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fade">
                                      <p:cBhvr>
                                        <p:cTn id="25" dur="500"/>
                                        <p:tgtEl>
                                          <p:spTgt spid="4">
                                            <p:bg/>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500"/>
                                        <p:tgtEl>
                                          <p:spTgt spid="3">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Effect transition="in" filter="fade">
                                      <p:cBhvr>
                                        <p:cTn id="59" dur="500"/>
                                        <p:tgtEl>
                                          <p:spTgt spid="4">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500"/>
                                        <p:tgtEl>
                                          <p:spTgt spid="3">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fade">
                                      <p:cBhvr>
                                        <p:cTn id="69" dur="500"/>
                                        <p:tgtEl>
                                          <p:spTgt spid="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Effect transition="in" filter="fade">
                                      <p:cBhvr>
                                        <p:cTn id="74" dur="500"/>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Effect transition="in" filter="fade">
                                      <p:cBhvr>
                                        <p:cTn id="79" dur="500"/>
                                        <p:tgtEl>
                                          <p:spTgt spid="4">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
                                            <p:bg/>
                                          </p:spTgt>
                                        </p:tgtEl>
                                        <p:attrNameLst>
                                          <p:attrName>style.visibility</p:attrName>
                                        </p:attrNameLst>
                                      </p:cBhvr>
                                      <p:to>
                                        <p:strVal val="visible"/>
                                      </p:to>
                                    </p:set>
                                    <p:animEffect transition="in" filter="fade">
                                      <p:cBhvr>
                                        <p:cTn id="84" dur="500"/>
                                        <p:tgtEl>
                                          <p:spTgt spid="5">
                                            <p:bg/>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
                                            <p:txEl>
                                              <p:pRg st="0" end="0"/>
                                            </p:txEl>
                                          </p:spTgt>
                                        </p:tgtEl>
                                        <p:attrNameLst>
                                          <p:attrName>style.visibility</p:attrName>
                                        </p:attrNameLst>
                                      </p:cBhvr>
                                      <p:to>
                                        <p:strVal val="visible"/>
                                      </p:to>
                                    </p:set>
                                    <p:animEffect transition="in" filter="fade">
                                      <p:cBhvr>
                                        <p:cTn id="87" dur="500"/>
                                        <p:tgtEl>
                                          <p:spTgt spid="5">
                                            <p:txEl>
                                              <p:pRg st="0" end="0"/>
                                            </p:txEl>
                                          </p:spTgt>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Effect transition="in" filter="fade">
                                      <p:cBhvr>
                                        <p:cTn id="91" dur="500"/>
                                        <p:tgtEl>
                                          <p:spTgt spid="5">
                                            <p:txEl>
                                              <p:pRg st="1" end="1"/>
                                            </p:txEl>
                                          </p:spTgt>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5">
                                            <p:txEl>
                                              <p:pRg st="2" end="2"/>
                                            </p:txEl>
                                          </p:spTgt>
                                        </p:tgtEl>
                                        <p:attrNameLst>
                                          <p:attrName>style.visibility</p:attrName>
                                        </p:attrNameLst>
                                      </p:cBhvr>
                                      <p:to>
                                        <p:strVal val="visible"/>
                                      </p:to>
                                    </p:set>
                                    <p:animEffect transition="in" filter="fade">
                                      <p:cBhvr>
                                        <p:cTn id="95" dur="500"/>
                                        <p:tgtEl>
                                          <p:spTgt spid="5">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
                                            <p:txEl>
                                              <p:pRg st="3" end="3"/>
                                            </p:txEl>
                                          </p:spTgt>
                                        </p:tgtEl>
                                        <p:attrNameLst>
                                          <p:attrName>style.visibility</p:attrName>
                                        </p:attrNameLst>
                                      </p:cBhvr>
                                      <p:to>
                                        <p:strVal val="visible"/>
                                      </p:to>
                                    </p:set>
                                    <p:animEffect transition="in" filter="fade">
                                      <p:cBhvr>
                                        <p:cTn id="10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P spid="3" grpId="0" animBg="1" uiExpand="1" build="p"/>
      <p:bldP spid="4" grpId="0" animBg="1" uiExpand="1" build="p"/>
      <p:bldP spid="5" grpId="0" animBg="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2763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Comment nous préparer à être sauvés dans les épreuves de Dieu?</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How do we prepare ourselves to be saved in God’s trials?</a:t>
            </a:r>
            <a:endParaRPr lang="en-US" sz="2800" i="1">
              <a:solidFill>
                <a:schemeClr val="bg1">
                  <a:lumMod val="95000"/>
                </a:schemeClr>
              </a:solidFill>
              <a:latin typeface="Arial" panose="020B0604020202020204" pitchFamily="34" charset="0"/>
              <a:cs typeface="Arial" panose="020B0604020202020204" pitchFamily="34" charset="0"/>
            </a:endParaRPr>
          </a:p>
          <a:p>
            <a:pPr marL="971550" lvl="1" indent="-514350" fontAlgn="auto">
              <a:lnSpc>
                <a:spcPct val="100000"/>
              </a:lnSpc>
              <a:spcBef>
                <a:spcPts val="1100"/>
              </a:spcBef>
              <a:buFont typeface="+mj-lt"/>
              <a:buAutoNum type="arabicPeriod"/>
            </a:pPr>
            <a:r>
              <a:rPr lang="en-US" sz="2800">
                <a:solidFill>
                  <a:schemeClr val="bg1">
                    <a:lumMod val="95000"/>
                  </a:schemeClr>
                </a:solidFill>
                <a:latin typeface="Arial" panose="020B0604020202020204" pitchFamily="34" charset="0"/>
                <a:cs typeface="Arial" panose="020B0604020202020204" pitchFamily="34" charset="0"/>
              </a:rPr>
              <a:t>Supprimer les mauvaises pensées</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Remove evil thoughts</a:t>
            </a:r>
            <a:endParaRPr lang="en-US" sz="2800" i="1">
              <a:solidFill>
                <a:schemeClr val="bg1">
                  <a:lumMod val="95000"/>
                </a:schemeClr>
              </a:solidFill>
              <a:latin typeface="Arial" panose="020B0604020202020204" pitchFamily="34" charset="0"/>
              <a:cs typeface="Arial" panose="020B0604020202020204" pitchFamily="34" charset="0"/>
            </a:endParaRPr>
          </a:p>
          <a:p>
            <a:pPr marL="971550" lvl="1" indent="-514350" fontAlgn="auto">
              <a:lnSpc>
                <a:spcPct val="100000"/>
              </a:lnSpc>
              <a:spcBef>
                <a:spcPts val="1100"/>
              </a:spcBef>
              <a:buFont typeface="+mj-lt"/>
              <a:buAutoNum type="arabicPeriod"/>
            </a:pPr>
            <a:r>
              <a:rPr lang="en-US" sz="2800">
                <a:solidFill>
                  <a:schemeClr val="bg1">
                    <a:lumMod val="95000"/>
                  </a:schemeClr>
                </a:solidFill>
                <a:latin typeface="Arial" panose="020B0604020202020204" pitchFamily="34" charset="0"/>
                <a:cs typeface="Arial" panose="020B0604020202020204" pitchFamily="34" charset="0"/>
              </a:rPr>
              <a:t>Supprimer les comportements pervers</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Remove evil behavior</a:t>
            </a:r>
            <a:endParaRPr lang="en-US" sz="2800" i="1">
              <a:solidFill>
                <a:schemeClr val="bg1">
                  <a:lumMod val="95000"/>
                </a:schemeClr>
              </a:solidFill>
              <a:latin typeface="Arial" panose="020B0604020202020204" pitchFamily="34" charset="0"/>
              <a:cs typeface="Arial" panose="020B0604020202020204" pitchFamily="34" charset="0"/>
            </a:endParaRPr>
          </a:p>
          <a:p>
            <a:pPr marL="971550" lvl="1" indent="-514350" fontAlgn="auto">
              <a:lnSpc>
                <a:spcPct val="100000"/>
              </a:lnSpc>
              <a:spcBef>
                <a:spcPts val="1100"/>
              </a:spcBef>
              <a:buFont typeface="+mj-lt"/>
              <a:buAutoNum type="arabicPeriod"/>
            </a:pPr>
            <a:r>
              <a:rPr lang="en-US" sz="2800">
                <a:solidFill>
                  <a:schemeClr val="bg1">
                    <a:lumMod val="95000"/>
                  </a:schemeClr>
                </a:solidFill>
                <a:latin typeface="Arial" panose="020B0604020202020204" pitchFamily="34" charset="0"/>
                <a:cs typeface="Arial" panose="020B0604020202020204" pitchFamily="34" charset="0"/>
              </a:rPr>
              <a:t>Recevez humblement la Parole de Dieu</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Humbly receive God’s Word</a:t>
            </a:r>
            <a:endParaRPr lang="en-US" sz="2800" i="1">
              <a:solidFill>
                <a:schemeClr val="bg1">
                  <a:lumMod val="95000"/>
                </a:schemeClr>
              </a:solidFill>
              <a:latin typeface="Arial" panose="020B0604020202020204" pitchFamily="34" charset="0"/>
              <a:cs typeface="Arial" panose="020B0604020202020204" pitchFamily="34" charset="0"/>
            </a:endParaRPr>
          </a:p>
          <a:p>
            <a:pPr marL="0" lvl="0" indent="0" defTabSz="914400" fontAlgn="auto">
              <a:lnSpc>
                <a:spcPct val="100000"/>
              </a:lnSpc>
              <a:spcBef>
                <a:spcPts val="1100"/>
              </a:spcBef>
              <a:buFont typeface="+mj-lt"/>
              <a:buNone/>
              <a:tabLst>
                <a:tab pos="10058400" algn="l"/>
              </a:tabLst>
            </a:pPr>
            <a:r>
              <a:rPr lang="en-US" sz="2400">
                <a:solidFill>
                  <a:schemeClr val="bg1">
                    <a:lumMod val="95000"/>
                  </a:schemeClr>
                </a:solidFill>
                <a:latin typeface="Arial" panose="020B0604020202020204" pitchFamily="34" charset="0"/>
                <a:cs typeface="Arial" panose="020B0604020202020204" pitchFamily="34" charset="0"/>
              </a:rPr>
              <a:t>Pouvons-nous accomplir l’œuvre de Dieu si nous avons de la colère dans </a:t>
            </a:r>
            <a:br>
              <a:rPr lang="en-US" sz="2400">
                <a:solidFill>
                  <a:schemeClr val="bg1">
                    <a:lumMod val="95000"/>
                  </a:schemeClr>
                </a:solidFill>
                <a:latin typeface="Arial" panose="020B0604020202020204" pitchFamily="34" charset="0"/>
                <a:cs typeface="Arial" panose="020B0604020202020204" pitchFamily="34" charset="0"/>
              </a:rPr>
            </a:br>
            <a:r>
              <a:rPr lang="en-US" sz="2400">
                <a:solidFill>
                  <a:schemeClr val="bg1">
                    <a:lumMod val="95000"/>
                  </a:schemeClr>
                </a:solidFill>
                <a:latin typeface="Arial" panose="020B0604020202020204" pitchFamily="34" charset="0"/>
                <a:cs typeface="Arial" panose="020B0604020202020204" pitchFamily="34" charset="0"/>
              </a:rPr>
              <a:t>notre cœur ?	O | N</a:t>
            </a:r>
            <a:br>
              <a:rPr lang="en-US" sz="2400">
                <a:solidFill>
                  <a:schemeClr val="bg1">
                    <a:lumMod val="95000"/>
                  </a:schemeClr>
                </a:solidFill>
                <a:latin typeface="Arial" panose="020B0604020202020204" pitchFamily="34" charset="0"/>
                <a:cs typeface="Arial" panose="020B0604020202020204" pitchFamily="34" charset="0"/>
              </a:rPr>
            </a:br>
            <a:r>
              <a:rPr lang="en-US" sz="2400" i="1">
                <a:solidFill>
                  <a:schemeClr val="bg1">
                    <a:lumMod val="95000"/>
                  </a:schemeClr>
                </a:solidFill>
                <a:latin typeface="Arial" panose="020B0604020202020204" pitchFamily="34" charset="0"/>
                <a:cs typeface="Arial" panose="020B0604020202020204" pitchFamily="34" charset="0"/>
                <a:sym typeface="+mn-ea"/>
              </a:rPr>
              <a:t>Can we do God’s work if we have anger in our hearts? 	Y | N</a:t>
            </a:r>
            <a:endParaRPr lang="en-US" sz="2400" i="1">
              <a:solidFill>
                <a:schemeClr val="bg1">
                  <a:lumMod val="95000"/>
                </a:schemeClr>
              </a:solidFill>
              <a:latin typeface="Arial" panose="020B0604020202020204" pitchFamily="34" charset="0"/>
              <a:cs typeface="Arial" panose="020B0604020202020204" pitchFamily="34" charset="0"/>
              <a:sym typeface="+mn-ea"/>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p:cNvSpPr>
            <a:spLocks noGrp="1"/>
          </p:cNvSpPr>
          <p:nvPr/>
        </p:nvSpPr>
        <p:spPr>
          <a:xfrm>
            <a:off x="432435" y="1371600"/>
            <a:ext cx="10921365" cy="5191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Soyez des _______ de la parole et pas seulement des _________</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Be</a:t>
            </a:r>
            <a:r>
              <a:rPr lang="en-US" sz="2800" i="1">
                <a:solidFill>
                  <a:schemeClr val="bg1">
                    <a:lumMod val="95000"/>
                  </a:schemeClr>
                </a:solidFill>
                <a:latin typeface="Arial" panose="020B0604020202020204" pitchFamily="34" charset="0"/>
                <a:cs typeface="Arial" panose="020B0604020202020204" pitchFamily="34" charset="0"/>
              </a:rPr>
              <a:t> _________ of the word and not ___________ only</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br>
              <a:rPr lang="en-US" sz="2800" i="1">
                <a:solidFill>
                  <a:schemeClr val="bg1">
                    <a:lumMod val="95000"/>
                  </a:schemeClr>
                </a:solidFill>
                <a:latin typeface="Arial" panose="020B0604020202020204" pitchFamily="34" charset="0"/>
                <a:cs typeface="Arial" panose="020B0604020202020204" pitchFamily="34" charset="0"/>
              </a:rPr>
            </a:br>
            <a:r>
              <a:rPr lang="en-US" sz="2800">
                <a:solidFill>
                  <a:schemeClr val="bg1">
                    <a:lumMod val="95000"/>
                  </a:schemeClr>
                </a:solidFill>
                <a:latin typeface="Arial" panose="020B0604020202020204" pitchFamily="34" charset="0"/>
                <a:cs typeface="Arial" panose="020B0604020202020204" pitchFamily="34" charset="0"/>
              </a:rPr>
              <a:t>Si nous entendons la parole, mais ne la mettons pas en pratique, nous nous trompons nous-mêmes.</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If we are hears of the word, but not doers, we are fooling ourselves</a:t>
            </a:r>
            <a:br>
              <a:rPr lang="en-US" sz="2800" i="1">
                <a:solidFill>
                  <a:schemeClr val="bg1">
                    <a:lumMod val="95000"/>
                  </a:schemeClr>
                </a:solidFill>
                <a:latin typeface="Arial" panose="020B0604020202020204" pitchFamily="34" charset="0"/>
                <a:cs typeface="Arial" panose="020B0604020202020204" pitchFamily="34" charset="0"/>
              </a:rPr>
            </a:b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Comment devons-nous gérer la « loi parfaite de la liberté » (la parole de Dieu)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How must we handle the “perfect law of freedom” (word of God)?</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endParaRPr lang="en-US" sz="2800"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latin typeface="Gabriola" panose="04040605051002020D02" charset="0"/>
                <a:cs typeface="Gabriola" panose="04040605051002020D02" charset="0"/>
                <a:sym typeface="+mn-ea"/>
              </a:rPr>
              <a:t>Test of Response to the Word </a:t>
            </a:r>
            <a:endParaRPr lang="en-US" cap="small">
              <a:solidFill>
                <a:schemeClr val="accent1">
                  <a:lumMod val="40000"/>
                  <a:lumOff val="60000"/>
                </a:schemeClr>
              </a:solidFill>
              <a:uFillTx/>
              <a:latin typeface="Times New Roman" panose="02020603050405020304" charset="0"/>
            </a:endParaRPr>
          </a:p>
        </p:txBody>
      </p:sp>
      <p:sp>
        <p:nvSpPr>
          <p:cNvPr id="6" name="Pause"/>
          <p:cNvSpPr>
            <a:spLocks noGrp="1"/>
          </p:cNvSpPr>
          <p:nvPr/>
        </p:nvSpPr>
        <p:spPr>
          <a:xfrm>
            <a:off x="749935" y="5670550"/>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3" name="Refl-Man's Way"/>
          <p:cNvSpPr>
            <a:spLocks noGrp="1"/>
          </p:cNvSpPr>
          <p:nvPr/>
        </p:nvSpPr>
        <p:spPr>
          <a:xfrm>
            <a:off x="337185" y="1280160"/>
            <a:ext cx="5225415" cy="52597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La voie de l'homme </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Regarde la Parole de Dieu</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Looks at God’s Word</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Se regarde</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Looks at himself</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sym typeface="+mn-ea"/>
              </a:rPr>
              <a:t>S'en va</a:t>
            </a:r>
            <a:br>
              <a:rPr lang="en-US" sz="2400">
                <a:solidFill>
                  <a:schemeClr val="accent1">
                    <a:lumMod val="50000"/>
                  </a:schemeClr>
                </a:solidFill>
                <a:latin typeface="Arial" panose="020B0604020202020204" pitchFamily="34" charset="0"/>
                <a:cs typeface="Arial" panose="020B0604020202020204" pitchFamily="34" charset="0"/>
                <a:sym typeface="+mn-ea"/>
              </a:rPr>
            </a:br>
            <a:r>
              <a:rPr lang="en-US" sz="2400" i="1">
                <a:solidFill>
                  <a:schemeClr val="accent1">
                    <a:lumMod val="50000"/>
                  </a:schemeClr>
                </a:solidFill>
                <a:latin typeface="Arial" panose="020B0604020202020204" pitchFamily="34" charset="0"/>
                <a:cs typeface="Arial" panose="020B0604020202020204" pitchFamily="34" charset="0"/>
                <a:sym typeface="+mn-ea"/>
              </a:rPr>
              <a:t>Goes away</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Oublie ses imperfections</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Forgets his imperfections</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a:t>
            </a:r>
            <a:endParaRPr lang="en-US" sz="2800">
              <a:solidFill>
                <a:schemeClr val="accent1">
                  <a:lumMod val="50000"/>
                </a:schemeClr>
              </a:solidFill>
              <a:latin typeface="Arial" panose="020B0604020202020204" pitchFamily="34" charset="0"/>
              <a:cs typeface="Arial" panose="020B0604020202020204" pitchFamily="34" charset="0"/>
            </a:endParaRPr>
          </a:p>
        </p:txBody>
      </p:sp>
      <p:sp>
        <p:nvSpPr>
          <p:cNvPr id="4" name="Refl-God's Way"/>
          <p:cNvSpPr>
            <a:spLocks noGrp="1"/>
          </p:cNvSpPr>
          <p:nvPr/>
        </p:nvSpPr>
        <p:spPr>
          <a:xfrm>
            <a:off x="6096635" y="1280160"/>
            <a:ext cx="5781040" cy="525970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sz="2800" b="1" i="1">
                <a:solidFill>
                  <a:schemeClr val="accent1">
                    <a:lumMod val="50000"/>
                  </a:schemeClr>
                </a:solidFill>
                <a:latin typeface="Arial" panose="020B0604020202020204" pitchFamily="34" charset="0"/>
                <a:cs typeface="Arial" panose="020B0604020202020204" pitchFamily="34" charset="0"/>
              </a:rPr>
              <a:t>La voie de Dieu</a:t>
            </a:r>
            <a:endParaRPr lang="en-US" sz="2800" b="1" i="1">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sym typeface="+mn-ea"/>
              </a:rPr>
              <a:t>Regarde attentivement la Parole de Dieu</a:t>
            </a:r>
            <a:br>
              <a:rPr lang="en-US" sz="2400">
                <a:solidFill>
                  <a:schemeClr val="accent1">
                    <a:lumMod val="50000"/>
                  </a:schemeClr>
                </a:solidFill>
                <a:latin typeface="Arial" panose="020B0604020202020204" pitchFamily="34" charset="0"/>
                <a:cs typeface="Arial" panose="020B0604020202020204" pitchFamily="34" charset="0"/>
                <a:sym typeface="+mn-ea"/>
              </a:rPr>
            </a:br>
            <a:r>
              <a:rPr lang="en-US" sz="2400" i="1">
                <a:solidFill>
                  <a:schemeClr val="accent1">
                    <a:lumMod val="50000"/>
                  </a:schemeClr>
                </a:solidFill>
                <a:latin typeface="Arial" panose="020B0604020202020204" pitchFamily="34" charset="0"/>
                <a:cs typeface="Arial" panose="020B0604020202020204" pitchFamily="34" charset="0"/>
                <a:sym typeface="+mn-ea"/>
              </a:rPr>
              <a:t>Looks intently at God’s Word</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sym typeface="+mn-ea"/>
              </a:rPr>
              <a:t>Se regarde attentivement</a:t>
            </a:r>
            <a:br>
              <a:rPr lang="en-US" sz="2400">
                <a:solidFill>
                  <a:schemeClr val="accent1">
                    <a:lumMod val="50000"/>
                  </a:schemeClr>
                </a:solidFill>
                <a:latin typeface="Arial" panose="020B0604020202020204" pitchFamily="34" charset="0"/>
                <a:cs typeface="Arial" panose="020B0604020202020204" pitchFamily="34" charset="0"/>
                <a:sym typeface="+mn-ea"/>
              </a:rPr>
            </a:br>
            <a:r>
              <a:rPr lang="en-US" sz="2400" i="1">
                <a:solidFill>
                  <a:schemeClr val="accent1">
                    <a:lumMod val="50000"/>
                  </a:schemeClr>
                </a:solidFill>
                <a:latin typeface="Arial" panose="020B0604020202020204" pitchFamily="34" charset="0"/>
                <a:cs typeface="Arial" panose="020B0604020202020204" pitchFamily="34" charset="0"/>
                <a:sym typeface="+mn-ea"/>
              </a:rPr>
              <a:t>Looks intently at himself</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Continue dans la Parole de Dieu</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Continues </a:t>
            </a:r>
            <a:r>
              <a:rPr lang="en-US" sz="2400" i="1">
                <a:solidFill>
                  <a:schemeClr val="accent1">
                    <a:lumMod val="50000"/>
                  </a:schemeClr>
                </a:solidFill>
                <a:latin typeface="Arial" panose="020B0604020202020204" pitchFamily="34" charset="0"/>
                <a:cs typeface="Arial" panose="020B0604020202020204" pitchFamily="34" charset="0"/>
              </a:rPr>
              <a:t>in God’s Word</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Fait de bonnes œuvres</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Does good works</a:t>
            </a:r>
            <a:endParaRPr lang="en-US" sz="2400">
              <a:solidFill>
                <a:schemeClr val="accent1">
                  <a:lumMod val="50000"/>
                </a:schemeClr>
              </a:solidFill>
              <a:latin typeface="Arial" panose="020B0604020202020204" pitchFamily="34" charset="0"/>
              <a:cs typeface="Arial" panose="020B0604020202020204" pitchFamily="34" charset="0"/>
            </a:endParaRPr>
          </a:p>
          <a:p>
            <a:pPr marL="0" indent="0">
              <a:lnSpc>
                <a:spcPct val="110000"/>
              </a:lnSpc>
              <a:buFont typeface="+mj-lt"/>
              <a:buNone/>
            </a:pPr>
            <a:r>
              <a:rPr lang="en-US" sz="2400">
                <a:solidFill>
                  <a:schemeClr val="accent1">
                    <a:lumMod val="50000"/>
                  </a:schemeClr>
                </a:solidFill>
                <a:latin typeface="Arial" panose="020B0604020202020204" pitchFamily="34" charset="0"/>
                <a:cs typeface="Arial" panose="020B0604020202020204" pitchFamily="34" charset="0"/>
              </a:rPr>
              <a:t>Béni dans son activité</a:t>
            </a:r>
            <a:br>
              <a:rPr lang="en-US" sz="2400">
                <a:solidFill>
                  <a:schemeClr val="accent1">
                    <a:lumMod val="50000"/>
                  </a:schemeClr>
                </a:solidFill>
                <a:latin typeface="Arial" panose="020B0604020202020204" pitchFamily="34" charset="0"/>
                <a:cs typeface="Arial" panose="020B0604020202020204" pitchFamily="34" charset="0"/>
              </a:rPr>
            </a:br>
            <a:r>
              <a:rPr lang="en-US" sz="2400" i="1">
                <a:solidFill>
                  <a:schemeClr val="accent1">
                    <a:lumMod val="50000"/>
                  </a:schemeClr>
                </a:solidFill>
                <a:latin typeface="Arial" panose="020B0604020202020204" pitchFamily="34" charset="0"/>
                <a:cs typeface="Arial" panose="020B0604020202020204" pitchFamily="34" charset="0"/>
              </a:rPr>
              <a:t>Blessed in his work</a:t>
            </a:r>
            <a:endParaRPr lang="en-US" sz="2800">
              <a:solidFill>
                <a:schemeClr val="accent1">
                  <a:lumMod val="50000"/>
                </a:schemeClr>
              </a:solidFill>
              <a:latin typeface="Arial" panose="020B0604020202020204" pitchFamily="34" charset="0"/>
              <a:cs typeface="Arial" panose="020B0604020202020204" pitchFamily="34" charset="0"/>
            </a:endParaRPr>
          </a:p>
        </p:txBody>
      </p:sp>
      <p:sp>
        <p:nvSpPr>
          <p:cNvPr id="5" name="Reflection" hidden="1"/>
          <p:cNvSpPr>
            <a:spLocks noGrp="1"/>
          </p:cNvSpPr>
          <p:nvPr/>
        </p:nvSpPr>
        <p:spPr>
          <a:xfrm>
            <a:off x="337185" y="1387475"/>
            <a:ext cx="11540490" cy="5027930"/>
          </a:xfrm>
          <a:prstGeom prst="roundRect">
            <a:avLst>
              <a:gd name="adj" fmla="val 20113"/>
            </a:avLst>
          </a:prstGeom>
          <a:gradFill>
            <a:gsLst>
              <a:gs pos="0">
                <a:srgbClr val="FECF40"/>
              </a:gs>
              <a:gs pos="100000">
                <a:srgbClr val="846C21"/>
              </a:gs>
            </a:gsLst>
            <a:lin ang="5400000" scaled="0"/>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mj-lt"/>
              <a:buNone/>
            </a:pPr>
            <a:r>
              <a:rPr lang="en-US" b="1">
                <a:solidFill>
                  <a:schemeClr val="tx1">
                    <a:lumMod val="95000"/>
                    <a:lumOff val="5000"/>
                  </a:schemeClr>
                </a:solidFill>
                <a:latin typeface="Arial" panose="020B0604020202020204" pitchFamily="34" charset="0"/>
                <a:cs typeface="Arial" panose="020B0604020202020204" pitchFamily="34" charset="0"/>
              </a:rPr>
              <a:t>James 1:25</a:t>
            </a:r>
            <a:endParaRPr lang="en-US" sz="3200">
              <a:solidFill>
                <a:schemeClr val="tx1">
                  <a:lumMod val="95000"/>
                  <a:lumOff val="5000"/>
                </a:schemeClr>
              </a:solidFill>
              <a:latin typeface="Arial" panose="020B0604020202020204" pitchFamily="34" charset="0"/>
              <a:cs typeface="Arial" panose="020B0604020202020204" pitchFamily="34" charset="0"/>
            </a:endParaRPr>
          </a:p>
          <a:p>
            <a:pPr marL="0" indent="0" algn="ctr">
              <a:lnSpc>
                <a:spcPct val="110000"/>
              </a:lnSpc>
              <a:buFont typeface="+mj-lt"/>
              <a:buNone/>
            </a:pPr>
            <a:r>
              <a:rPr lang="en-US" sz="2800">
                <a:solidFill>
                  <a:schemeClr val="tx1">
                    <a:lumMod val="95000"/>
                    <a:lumOff val="5000"/>
                  </a:schemeClr>
                </a:solidFill>
                <a:latin typeface="Arial" panose="020B0604020202020204" pitchFamily="34" charset="0"/>
                <a:cs typeface="Arial" panose="020B0604020202020204" pitchFamily="34" charset="0"/>
              </a:rPr>
              <a:t>Mais celui qui a plongé les regards dans la loi parfaite, la loi de la liberté, et qui a persévéré, celui qui n'a pas oublié ce qu'il a entendu mais qui se met au travail, celui-là sera heureux dans son activité. </a:t>
            </a:r>
            <a:endParaRPr lang="en-US" sz="2800">
              <a:solidFill>
                <a:schemeClr val="tx1">
                  <a:lumMod val="95000"/>
                  <a:lumOff val="5000"/>
                </a:schemeClr>
              </a:solidFill>
              <a:latin typeface="Arial" panose="020B0604020202020204" pitchFamily="34" charset="0"/>
              <a:cs typeface="Arial" panose="020B0604020202020204" pitchFamily="34" charset="0"/>
            </a:endParaRPr>
          </a:p>
          <a:p>
            <a:pPr marL="0" indent="0" algn="ctr">
              <a:lnSpc>
                <a:spcPct val="110000"/>
              </a:lnSpc>
              <a:buFont typeface="+mj-lt"/>
              <a:buNone/>
            </a:pPr>
            <a:br>
              <a:rPr lang="en-US" sz="300">
                <a:solidFill>
                  <a:schemeClr val="tx1">
                    <a:lumMod val="95000"/>
                    <a:lumOff val="5000"/>
                  </a:schemeClr>
                </a:solidFill>
                <a:latin typeface="Arial" panose="020B0604020202020204" pitchFamily="34" charset="0"/>
                <a:cs typeface="Arial" panose="020B0604020202020204" pitchFamily="34" charset="0"/>
              </a:rPr>
            </a:br>
            <a:r>
              <a:rPr lang="en-US" sz="2800" i="1">
                <a:solidFill>
                  <a:schemeClr val="tx1">
                    <a:lumMod val="95000"/>
                    <a:lumOff val="5000"/>
                  </a:schemeClr>
                </a:solidFill>
                <a:latin typeface="Arial" panose="020B0604020202020204" pitchFamily="34" charset="0"/>
                <a:cs typeface="Arial" panose="020B0604020202020204" pitchFamily="34" charset="0"/>
              </a:rPr>
              <a:t>But the one who looks intently into the perfect law of freedom and perseveres in it, and is not a forgetful hearer but one who does good works — this person will be blessed in what he does.  </a:t>
            </a:r>
            <a:br>
              <a:rPr lang="en-US" sz="2800" i="1">
                <a:solidFill>
                  <a:schemeClr val="tx1">
                    <a:lumMod val="95000"/>
                    <a:lumOff val="5000"/>
                  </a:schemeClr>
                </a:solidFill>
                <a:latin typeface="Arial" panose="020B0604020202020204" pitchFamily="34" charset="0"/>
                <a:cs typeface="Arial" panose="020B0604020202020204" pitchFamily="34" charset="0"/>
              </a:rPr>
            </a:br>
            <a:r>
              <a:rPr lang="en-US" sz="2400" b="1" i="1">
                <a:solidFill>
                  <a:schemeClr val="accent1">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Psalms 111:10; Psalms 119:130; Matt 7:7-8; Matt 7:24-27; </a:t>
            </a:r>
            <a:br>
              <a:rPr lang="en-US" sz="2400" b="1" i="1">
                <a:solidFill>
                  <a:schemeClr val="accent1">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2400" b="1" i="1">
                <a:solidFill>
                  <a:schemeClr val="accent1">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Gal 6:7-8; 1 John 2:3</a:t>
            </a:r>
            <a:endParaRPr lang="en-US" sz="2400" b="1" i="1">
              <a:solidFill>
                <a:schemeClr val="accent1">
                  <a:lumMod val="20000"/>
                  <a:lumOff val="80000"/>
                </a:schemeClr>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fade">
                                      <p:cBhvr>
                                        <p:cTn id="22" dur="500"/>
                                        <p:tgtEl>
                                          <p:spTgt spid="3">
                                            <p:bg/>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fade">
                                      <p:cBhvr>
                                        <p:cTn id="31" dur="500"/>
                                        <p:tgtEl>
                                          <p:spTgt spid="4">
                                            <p:bg/>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fad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fade">
                                      <p:cBhvr>
                                        <p:cTn id="65" dur="5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Effect transition="in" filter="fade">
                                      <p:cBhvr>
                                        <p:cTn id="75" dur="500"/>
                                        <p:tgtEl>
                                          <p:spTgt spid="4">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
                                            <p:txEl>
                                              <p:pRg st="5" end="5"/>
                                            </p:txEl>
                                          </p:spTgt>
                                        </p:tgtEl>
                                        <p:attrNameLst>
                                          <p:attrName>style.visibility</p:attrName>
                                        </p:attrNameLst>
                                      </p:cBhvr>
                                      <p:to>
                                        <p:strVal val="visible"/>
                                      </p:to>
                                    </p:set>
                                    <p:animEffect transition="in" filter="fade">
                                      <p:cBhvr>
                                        <p:cTn id="80" dur="5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Effect transition="in" filter="fade">
                                      <p:cBhvr>
                                        <p:cTn id="85" dur="500"/>
                                        <p:tgtEl>
                                          <p:spTgt spid="4">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
                                            <p:bg/>
                                          </p:spTgt>
                                        </p:tgtEl>
                                        <p:attrNameLst>
                                          <p:attrName>style.visibility</p:attrName>
                                        </p:attrNameLst>
                                      </p:cBhvr>
                                      <p:to>
                                        <p:strVal val="visible"/>
                                      </p:to>
                                    </p:set>
                                    <p:animEffect transition="in" filter="fade">
                                      <p:cBhvr>
                                        <p:cTn id="90" dur="500"/>
                                        <p:tgtEl>
                                          <p:spTgt spid="5">
                                            <p:bg/>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
                                            <p:txEl>
                                              <p:pRg st="0" end="0"/>
                                            </p:txEl>
                                          </p:spTgt>
                                        </p:tgtEl>
                                        <p:attrNameLst>
                                          <p:attrName>style.visibility</p:attrName>
                                        </p:attrNameLst>
                                      </p:cBhvr>
                                      <p:to>
                                        <p:strVal val="visible"/>
                                      </p:to>
                                    </p:set>
                                    <p:animEffect transition="in" filter="fade">
                                      <p:cBhvr>
                                        <p:cTn id="93" dur="500"/>
                                        <p:tgtEl>
                                          <p:spTgt spid="5">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
                                            <p:txEl>
                                              <p:pRg st="1" end="1"/>
                                            </p:txEl>
                                          </p:spTgt>
                                        </p:tgtEl>
                                        <p:attrNameLst>
                                          <p:attrName>style.visibility</p:attrName>
                                        </p:attrNameLst>
                                      </p:cBhvr>
                                      <p:to>
                                        <p:strVal val="visible"/>
                                      </p:to>
                                    </p:set>
                                    <p:animEffect transition="in" filter="fade">
                                      <p:cBhvr>
                                        <p:cTn id="98" dur="500"/>
                                        <p:tgtEl>
                                          <p:spTgt spid="5">
                                            <p:txEl>
                                              <p:pRg st="1" end="1"/>
                                            </p:txEl>
                                          </p:spTgt>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6">
                                            <p:txEl>
                                              <p:pRg st="0" end="0"/>
                                            </p:txEl>
                                          </p:spTgt>
                                        </p:tgtEl>
                                        <p:attrNameLst>
                                          <p:attrName>style.visibility</p:attrName>
                                        </p:attrNameLst>
                                      </p:cBhvr>
                                      <p:to>
                                        <p:strVal val="visible"/>
                                      </p:to>
                                    </p:set>
                                    <p:animEffect transition="in" filter="fade">
                                      <p:cBhvr>
                                        <p:cTn id="102" dur="500"/>
                                        <p:tgtEl>
                                          <p:spTgt spid="6">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2" end="2"/>
                                            </p:txEl>
                                          </p:spTgt>
                                        </p:tgtEl>
                                        <p:attrNameLst>
                                          <p:attrName>style.visibility</p:attrName>
                                        </p:attrNameLst>
                                      </p:cBhvr>
                                      <p:to>
                                        <p:strVal val="visible"/>
                                      </p:to>
                                    </p:set>
                                    <p:animEffect transition="in" filter="fade">
                                      <p:cBhvr>
                                        <p:cTn id="10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P spid="3" grpId="0" animBg="1" uiExpand="1" build="p"/>
      <p:bldP spid="4" grpId="0" animBg="1" uiExpand="1" build="p"/>
      <p:bldP spid="5" grpId="0" animBg="1"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00000"/>
              </a:lnSpc>
              <a:buFont typeface="+mj-lt"/>
              <a:buNone/>
              <a:tabLst>
                <a:tab pos="10058400" algn="l"/>
              </a:tabLst>
            </a:pPr>
            <a:r>
              <a:rPr lang="en-US" sz="2800">
                <a:solidFill>
                  <a:schemeClr val="bg1">
                    <a:lumMod val="95000"/>
                  </a:schemeClr>
                </a:solidFill>
                <a:latin typeface="Arial" panose="020B0604020202020204" pitchFamily="34" charset="0"/>
                <a:cs typeface="Arial" panose="020B0604020202020204" pitchFamily="34" charset="0"/>
              </a:rPr>
              <a:t>Une personne peut-elle être religieuse si elle ne peut pas </a:t>
            </a:r>
            <a:br>
              <a:rPr lang="en-US" sz="2800">
                <a:solidFill>
                  <a:schemeClr val="bg1">
                    <a:lumMod val="95000"/>
                  </a:schemeClr>
                </a:solidFill>
                <a:latin typeface="Arial" panose="020B0604020202020204" pitchFamily="34" charset="0"/>
                <a:cs typeface="Arial" panose="020B0604020202020204" pitchFamily="34" charset="0"/>
              </a:rPr>
            </a:br>
            <a:r>
              <a:rPr lang="en-US" sz="2800">
                <a:solidFill>
                  <a:schemeClr val="bg1">
                    <a:lumMod val="95000"/>
                  </a:schemeClr>
                </a:solidFill>
                <a:latin typeface="Arial" panose="020B0604020202020204" pitchFamily="34" charset="0"/>
                <a:cs typeface="Arial" panose="020B0604020202020204" pitchFamily="34" charset="0"/>
              </a:rPr>
              <a:t>contrôler sa langue ? 	Y| N</a:t>
            </a:r>
            <a:br>
              <a:rPr lang="en-US" sz="2800">
                <a:solidFill>
                  <a:schemeClr val="bg1">
                    <a:lumMod val="95000"/>
                  </a:schemeClr>
                </a:solidFill>
                <a:latin typeface="Arial" panose="020B0604020202020204" pitchFamily="34" charset="0"/>
                <a:cs typeface="Arial" panose="020B0604020202020204" pitchFamily="34" charset="0"/>
              </a:rPr>
            </a:b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Can a person be religious if he cannot control his tongue? 	Y | N</a:t>
            </a:r>
            <a:br>
              <a:rPr lang="en-US" sz="2800" i="1">
                <a:solidFill>
                  <a:schemeClr val="bg1">
                    <a:lumMod val="95000"/>
                  </a:schemeClr>
                </a:solidFill>
                <a:latin typeface="Arial" panose="020B0604020202020204" pitchFamily="34" charset="0"/>
                <a:cs typeface="Arial" panose="020B0604020202020204" pitchFamily="34" charset="0"/>
              </a:rPr>
            </a:b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Je, mtu anaweza kuwa mdini ikiwa hawezi kuudhibiti </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ulimi wake? 	Y | N</a:t>
            </a:r>
            <a:endParaRPr lang="en-US" sz="2800" i="1">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br>
              <a:rPr lang="en-US" sz="2800" i="1">
                <a:solidFill>
                  <a:schemeClr val="bg1">
                    <a:lumMod val="95000"/>
                  </a:schemeClr>
                </a:solidFill>
                <a:latin typeface="Arial" panose="020B0604020202020204" pitchFamily="34" charset="0"/>
                <a:cs typeface="Arial" panose="020B0604020202020204" pitchFamily="34" charset="0"/>
              </a:rPr>
            </a:br>
            <a:endParaRPr lang="en-US" sz="2800"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Qu’est-ce que la religion pure et sans souillure (v27)?</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What is pure and undefiled religion (v27)?</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Dini iliyo safi na isiyo na unajisi ni ipi (v27)?</a:t>
            </a:r>
            <a:endParaRPr lang="en-US" sz="2800" i="1">
              <a:solidFill>
                <a:schemeClr val="bg1">
                  <a:lumMod val="95000"/>
                </a:schemeClr>
              </a:solidFill>
              <a:latin typeface="Arial" panose="020B0604020202020204" pitchFamily="34" charset="0"/>
              <a:cs typeface="Arial" panose="020B0604020202020204" pitchFamily="34" charset="0"/>
            </a:endParaRPr>
          </a:p>
          <a:p>
            <a:pPr marL="457200" lvl="1" indent="0">
              <a:lnSpc>
                <a:spcPct val="100000"/>
              </a:lnSpc>
              <a:buFont typeface="+mj-lt"/>
              <a:buNone/>
            </a:pPr>
            <a:br>
              <a:rPr lang="en-US" sz="2485" i="1">
                <a:solidFill>
                  <a:schemeClr val="bg1">
                    <a:lumMod val="95000"/>
                  </a:schemeClr>
                </a:solidFill>
                <a:latin typeface="Arial" panose="020B0604020202020204" pitchFamily="34" charset="0"/>
                <a:cs typeface="Arial" panose="020B0604020202020204" pitchFamily="34" charset="0"/>
              </a:rPr>
            </a:br>
            <a:r>
              <a:rPr lang="en-US" sz="2800" i="1" u="sng">
                <a:solidFill>
                  <a:schemeClr val="bg1">
                    <a:lumMod val="95000"/>
                  </a:schemeClr>
                </a:solidFill>
                <a:latin typeface="Arial" panose="020B0604020202020204" pitchFamily="34" charset="0"/>
                <a:cs typeface="Arial" panose="020B0604020202020204" pitchFamily="34" charset="0"/>
              </a:rPr>
              <a:t>La religion pure et sans tache consiste à prendre soin des veuves et des orphelins et </a:t>
            </a:r>
            <a:r>
              <a:rPr lang="en-US" sz="2800" i="1" u="sng">
                <a:solidFill>
                  <a:schemeClr val="bg1">
                    <a:lumMod val="95000"/>
                  </a:schemeClr>
                </a:solidFill>
                <a:latin typeface="Calibri Light" panose="020F0302020204030204" charset="0"/>
                <a:cs typeface="Calibri Light" panose="020F0302020204030204" charset="0"/>
              </a:rPr>
              <a:t>à</a:t>
            </a:r>
            <a:r>
              <a:rPr lang="en-US" sz="2800" i="1" u="sng">
                <a:solidFill>
                  <a:schemeClr val="bg1">
                    <a:lumMod val="95000"/>
                  </a:schemeClr>
                </a:solidFill>
                <a:latin typeface="Arial" panose="020B0604020202020204" pitchFamily="34" charset="0"/>
                <a:cs typeface="Arial" panose="020B0604020202020204" pitchFamily="34" charset="0"/>
              </a:rPr>
              <a:t> ne pas se laisser souiller du monde</a:t>
            </a:r>
            <a:br>
              <a:rPr lang="en-US" sz="2800" i="1" u="sng">
                <a:solidFill>
                  <a:schemeClr val="bg1">
                    <a:lumMod val="95000"/>
                  </a:schemeClr>
                </a:solidFill>
                <a:latin typeface="Arial" panose="020B0604020202020204" pitchFamily="34" charset="0"/>
                <a:cs typeface="Arial" panose="020B0604020202020204" pitchFamily="34" charset="0"/>
              </a:rPr>
            </a:br>
            <a:r>
              <a:rPr lang="en-US" sz="2800" i="1" u="sng">
                <a:solidFill>
                  <a:schemeClr val="bg1">
                    <a:lumMod val="95000"/>
                  </a:schemeClr>
                </a:solidFill>
                <a:latin typeface="Arial" panose="020B0604020202020204" pitchFamily="34" charset="0"/>
                <a:cs typeface="Arial" panose="020B0604020202020204" pitchFamily="34" charset="0"/>
                <a:sym typeface="+mn-ea"/>
              </a:rPr>
              <a:t>Pure and undefiled religion is to take care of widows and orphans and be undefiled by the world</a:t>
            </a:r>
            <a:br>
              <a:rPr lang="en-US" sz="2800" i="1" u="sng">
                <a:solidFill>
                  <a:schemeClr val="bg1">
                    <a:lumMod val="95000"/>
                  </a:schemeClr>
                </a:solidFill>
                <a:latin typeface="Arial" panose="020B0604020202020204" pitchFamily="34" charset="0"/>
                <a:cs typeface="Arial" panose="020B0604020202020204" pitchFamily="34" charset="0"/>
                <a:sym typeface="+mn-ea"/>
              </a:rPr>
            </a:br>
            <a:r>
              <a:rPr lang="en-US" sz="2800" i="1" u="sng">
                <a:solidFill>
                  <a:schemeClr val="bg1">
                    <a:lumMod val="95000"/>
                  </a:schemeClr>
                </a:solidFill>
                <a:latin typeface="Arial" panose="020B0604020202020204" pitchFamily="34" charset="0"/>
                <a:cs typeface="Arial" panose="020B0604020202020204" pitchFamily="34" charset="0"/>
                <a:sym typeface="+mn-ea"/>
              </a:rPr>
              <a:t>Dini iliyo safi na isiyo na hitilafu mbele ya Mungu Baba ni hii: Kuwasaidia yatima na wajane katika shida zao, na kujilinda mwenyewe usichafuliwe na ulimwengu hu.</a:t>
            </a:r>
            <a:br>
              <a:rPr lang="en-US" sz="2800" i="1">
                <a:solidFill>
                  <a:schemeClr val="bg1">
                    <a:lumMod val="95000"/>
                  </a:schemeClr>
                </a:solidFill>
                <a:latin typeface="Arial" panose="020B0604020202020204" pitchFamily="34" charset="0"/>
                <a:cs typeface="Arial" panose="020B0604020202020204" pitchFamily="34" charset="0"/>
                <a:sym typeface="+mn-ea"/>
              </a:rPr>
            </a:br>
            <a:br>
              <a:rPr lang="en-US" sz="2485" i="1">
                <a:solidFill>
                  <a:schemeClr val="bg1">
                    <a:lumMod val="95000"/>
                  </a:schemeClr>
                </a:solidFill>
                <a:latin typeface="Arial" panose="020B0604020202020204" pitchFamily="34" charset="0"/>
                <a:cs typeface="Arial" panose="020B0604020202020204" pitchFamily="34" charset="0"/>
              </a:rPr>
            </a:br>
            <a:endParaRPr lang="en-US" sz="2485"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Pourquoi Jacques énumère-t-il ces éléments ? Pourquoi n’énumère-t-il pas les péchés tels que le meurtre, l’adultère, le vol, etc.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Why does James list these items? Why does he not list sins such as murder, adultery, stealing, etc?</a:t>
            </a:r>
            <a:endParaRPr lang="en-US" sz="2800"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Introduction: 	</a:t>
            </a:r>
            <a:r>
              <a:rPr lang="en-US" b="0" cap="none">
                <a:latin typeface="Gabriola" panose="04040605051002020D02" charset="0"/>
                <a:cs typeface="Gabriola" panose="04040605051002020D02" charset="0"/>
                <a:sym typeface="+mn-ea"/>
              </a:rPr>
              <a:t>Author</a:t>
            </a:r>
            <a:endParaRPr lang="en-US" cap="small">
              <a:solidFill>
                <a:schemeClr val="accent1">
                  <a:lumMod val="40000"/>
                  <a:lumOff val="60000"/>
                </a:schemeClr>
              </a:solidFill>
              <a:uFillTx/>
              <a:latin typeface="Times New Roman" panose="02020603050405020304" charset="0"/>
            </a:endParaRPr>
          </a:p>
        </p:txBody>
      </p:sp>
      <p:sp>
        <p:nvSpPr>
          <p:cNvPr id="3" name="Content Placeholder 2"/>
          <p:cNvSpPr>
            <a:spLocks noGrp="1"/>
          </p:cNvSpPr>
          <p:nvPr>
            <p:ph idx="1"/>
          </p:nvPr>
        </p:nvSpPr>
        <p:spPr/>
        <p:txBody>
          <a:bodyPr>
            <a:noAutofit/>
          </a:bodyPr>
          <a:p>
            <a:pPr>
              <a:lnSpc>
                <a:spcPct val="100000"/>
              </a:lnSpc>
            </a:pPr>
            <a:r>
              <a:rPr lang="en-US" sz="3200">
                <a:latin typeface="Arial" panose="020B0604020202020204" pitchFamily="34" charset="0"/>
                <a:cs typeface="Arial" panose="020B0604020202020204" pitchFamily="34" charset="0"/>
              </a:rPr>
              <a:t>Il fut martyrisé en 62 après JC, selon Flavius Josèphe</a:t>
            </a:r>
            <a:br>
              <a:rPr lang="en-US" sz="3200">
                <a:latin typeface="Arial" panose="020B0604020202020204" pitchFamily="34" charset="0"/>
                <a:cs typeface="Arial" panose="020B0604020202020204" pitchFamily="34" charset="0"/>
              </a:rPr>
            </a:br>
            <a:r>
              <a:rPr lang="en-US" sz="3200" i="1">
                <a:latin typeface="Arial" panose="020B0604020202020204" pitchFamily="34" charset="0"/>
                <a:cs typeface="Arial" panose="020B0604020202020204" pitchFamily="34" charset="0"/>
              </a:rPr>
              <a:t>He was martyred in 62AD, according to Flavius Josephus</a:t>
            </a:r>
            <a:endParaRPr lang="en-US" sz="3200" i="1">
              <a:latin typeface="Arial" panose="020B0604020202020204" pitchFamily="34" charset="0"/>
              <a:cs typeface="Arial" panose="020B0604020202020204" pitchFamily="34" charset="0"/>
            </a:endParaRPr>
          </a:p>
          <a:p>
            <a:pPr>
              <a:lnSpc>
                <a:spcPct val="100000"/>
              </a:lnSpc>
            </a:pPr>
            <a:r>
              <a:rPr lang="en-US" sz="3200">
                <a:latin typeface="Arial" panose="020B0604020202020204" pitchFamily="34" charset="0"/>
                <a:cs typeface="Arial" panose="020B0604020202020204" pitchFamily="34" charset="0"/>
              </a:rPr>
              <a:t>Jacques n'était pas l'un des 12 disciples, mais il avait vu Jésus après sa résurrection (1 Cor 15:7)</a:t>
            </a:r>
            <a:br>
              <a:rPr lang="en-US" sz="3200">
                <a:latin typeface="Arial" panose="020B0604020202020204" pitchFamily="34" charset="0"/>
                <a:cs typeface="Arial" panose="020B0604020202020204" pitchFamily="34" charset="0"/>
              </a:rPr>
            </a:br>
            <a:r>
              <a:rPr lang="en-US" sz="3200" i="1">
                <a:latin typeface="Arial" panose="020B0604020202020204" pitchFamily="34" charset="0"/>
                <a:cs typeface="Arial" panose="020B0604020202020204" pitchFamily="34" charset="0"/>
              </a:rPr>
              <a:t>James was not one of the 12 disciples, but he had seen Jesus after His resurrection (1 Cor 15:7)</a:t>
            </a:r>
            <a:endParaRPr lang="en-US" sz="3200" i="1">
              <a:latin typeface="Arial" panose="020B0604020202020204" pitchFamily="34" charset="0"/>
              <a:cs typeface="Arial" panose="020B0604020202020204" pitchFamily="34" charset="0"/>
            </a:endParaRPr>
          </a:p>
          <a:p>
            <a:pPr marL="0" indent="0">
              <a:lnSpc>
                <a:spcPct val="100000"/>
              </a:lnSpc>
              <a:buNone/>
            </a:pPr>
            <a:endParaRPr lang="en-US" sz="3200" i="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342900" y="1122045"/>
            <a:ext cx="11467465" cy="5403850"/>
          </a:xfrm>
          <a:prstGeom prst="roundRect">
            <a:avLst/>
          </a:prstGeom>
          <a:gradFill>
            <a:gsLst>
              <a:gs pos="0">
                <a:srgbClr val="FECF40"/>
              </a:gs>
              <a:gs pos="100000">
                <a:srgbClr val="846C21"/>
              </a:gs>
            </a:gsLst>
            <a:lin ang="5400000" scaled="0"/>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b="1">
                <a:solidFill>
                  <a:schemeClr val="tx1"/>
                </a:solidFill>
                <a:latin typeface="Arial" panose="020B0604020202020204" pitchFamily="34" charset="0"/>
                <a:cs typeface="Arial" panose="020B0604020202020204" pitchFamily="34" charset="0"/>
              </a:rPr>
              <a:t>Psalms 68:5</a:t>
            </a:r>
            <a:endParaRPr lang="en-US" sz="2800">
              <a:solidFill>
                <a:schemeClr val="tx1"/>
              </a:solidFill>
              <a:latin typeface="Arial" panose="020B0604020202020204" pitchFamily="34" charset="0"/>
              <a:cs typeface="Arial" panose="020B0604020202020204" pitchFamily="34" charset="0"/>
            </a:endParaRPr>
          </a:p>
          <a:p>
            <a:pPr marL="0" indent="0">
              <a:lnSpc>
                <a:spcPct val="100000"/>
              </a:lnSpc>
              <a:buFont typeface="+mj-lt"/>
              <a:buNone/>
            </a:pPr>
            <a:r>
              <a:rPr lang="en-US" sz="2400">
                <a:solidFill>
                  <a:schemeClr val="tx1"/>
                </a:solidFill>
                <a:latin typeface="Arial" panose="020B0604020202020204" pitchFamily="34" charset="0"/>
                <a:cs typeface="Arial" panose="020B0604020202020204" pitchFamily="34" charset="0"/>
              </a:rPr>
              <a:t>​Le père des orphelins, le défenseur des veuves, c’est Dieu dans sa sainte demeure.</a:t>
            </a:r>
            <a:br>
              <a:rPr lang="en-US" sz="2400">
                <a:solidFill>
                  <a:schemeClr val="tx1"/>
                </a:solidFill>
                <a:latin typeface="Arial" panose="020B0604020202020204" pitchFamily="34" charset="0"/>
                <a:cs typeface="Arial" panose="020B0604020202020204" pitchFamily="34" charset="0"/>
              </a:rPr>
            </a:br>
            <a:r>
              <a:rPr lang="en-US" sz="2400" i="1">
                <a:solidFill>
                  <a:schemeClr val="tx1"/>
                </a:solidFill>
                <a:latin typeface="Arial" panose="020B0604020202020204" pitchFamily="34" charset="0"/>
                <a:cs typeface="Arial" panose="020B0604020202020204" pitchFamily="34" charset="0"/>
              </a:rPr>
              <a:t>God in His holy dwelling is a father of the fatherless and a champion of widows. </a:t>
            </a:r>
            <a:endParaRPr lang="en-US" sz="2400" i="1">
              <a:solidFill>
                <a:schemeClr val="tx1"/>
              </a:solidFill>
              <a:latin typeface="Arial" panose="020B0604020202020204" pitchFamily="34" charset="0"/>
              <a:cs typeface="Arial" panose="020B0604020202020204" pitchFamily="34" charset="0"/>
            </a:endParaRPr>
          </a:p>
          <a:p>
            <a:pPr marL="0" indent="0">
              <a:lnSpc>
                <a:spcPct val="100000"/>
              </a:lnSpc>
              <a:buFont typeface="+mj-lt"/>
              <a:buNone/>
            </a:pPr>
            <a:endParaRPr lang="en-US" sz="1600">
              <a:solidFill>
                <a:schemeClr val="tx1"/>
              </a:solidFill>
              <a:latin typeface="Arial" panose="020B0604020202020204" pitchFamily="34" charset="0"/>
              <a:cs typeface="Arial" panose="020B0604020202020204" pitchFamily="34" charset="0"/>
            </a:endParaRPr>
          </a:p>
          <a:p>
            <a:pPr marL="0" indent="0" algn="ctr">
              <a:lnSpc>
                <a:spcPct val="100000"/>
              </a:lnSpc>
              <a:buFont typeface="+mj-lt"/>
              <a:buNone/>
            </a:pPr>
            <a:r>
              <a:rPr lang="en-US" sz="2800" b="1">
                <a:solidFill>
                  <a:schemeClr val="tx1"/>
                </a:solidFill>
                <a:latin typeface="Arial" panose="020B0604020202020204" pitchFamily="34" charset="0"/>
                <a:cs typeface="Arial" panose="020B0604020202020204" pitchFamily="34" charset="0"/>
              </a:rPr>
              <a:t>Isaiah 1:16-17</a:t>
            </a:r>
            <a:endParaRPr lang="en-US" sz="2800" b="1">
              <a:solidFill>
                <a:schemeClr val="tx1"/>
              </a:solidFill>
              <a:latin typeface="Arial" panose="020B0604020202020204" pitchFamily="34" charset="0"/>
              <a:cs typeface="Arial" panose="020B0604020202020204" pitchFamily="34" charset="0"/>
            </a:endParaRPr>
          </a:p>
          <a:p>
            <a:pPr marL="0" indent="0">
              <a:lnSpc>
                <a:spcPct val="100000"/>
              </a:lnSpc>
              <a:buFont typeface="+mj-lt"/>
              <a:buNone/>
            </a:pPr>
            <a:r>
              <a:rPr lang="en-US" sz="2400">
                <a:solidFill>
                  <a:schemeClr val="tx1"/>
                </a:solidFill>
                <a:latin typeface="Arial" panose="020B0604020202020204" pitchFamily="34" charset="0"/>
                <a:cs typeface="Arial" panose="020B0604020202020204" pitchFamily="34" charset="0"/>
              </a:rPr>
              <a:t>Lavez-vous, purifiez-vous, mettez un terme à la méchanceté de vos agissements, cessez de faire le mal! Apprenez à faire le bien, recherchez la justice, protégez l'opprimé, faites droit à l'orphelin, défendez la veuve!</a:t>
            </a:r>
            <a:br>
              <a:rPr lang="en-US" sz="2400">
                <a:solidFill>
                  <a:schemeClr val="tx1"/>
                </a:solidFill>
                <a:latin typeface="Arial" panose="020B0604020202020204" pitchFamily="34" charset="0"/>
                <a:cs typeface="Arial" panose="020B0604020202020204" pitchFamily="34" charset="0"/>
              </a:rPr>
            </a:br>
            <a:r>
              <a:rPr lang="en-US" sz="2400" i="1">
                <a:solidFill>
                  <a:schemeClr val="tx1"/>
                </a:solidFill>
                <a:latin typeface="Arial" panose="020B0604020202020204" pitchFamily="34" charset="0"/>
                <a:cs typeface="Arial" panose="020B0604020202020204" pitchFamily="34" charset="0"/>
              </a:rPr>
              <a:t>“Wash yourselves. Cleanse yourselves. Remove your evil deeds from My sight. Stop doing evil. Learn to do what is good. Seek justice. Correct the oppressor. Defend the rights of the fatherless. Plead the widow’s cause.</a:t>
            </a:r>
            <a:endParaRPr lang="en-US" sz="2400" i="1">
              <a:solidFill>
                <a:schemeClr val="tx1"/>
              </a:solidFill>
              <a:latin typeface="Arial" panose="020B0604020202020204" pitchFamily="34" charset="0"/>
              <a:cs typeface="Arial" panose="020B0604020202020204" pitchFamily="34" charset="0"/>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4294967295" end="4294967295"/>
                                            </p:txEl>
                                          </p:spTgt>
                                        </p:tgtEl>
                                        <p:attrNameLst>
                                          <p:attrName>style.visibility</p:attrName>
                                        </p:attrNameLst>
                                      </p:cBhvr>
                                      <p:to>
                                        <p:strVal val="visible"/>
                                      </p:to>
                                    </p:set>
                                    <p:animEffect transition="in" filter="fade">
                                      <p:cBhvr>
                                        <p:cTn id="7" dur="500"/>
                                        <p:tgtEl>
                                          <p:spTgt spid="7">
                                            <p:txEl>
                                              <p:pRg st="4294967295" end="429496729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 hidden="1"/>
          <p:cNvSpPr>
            <a:spLocks noGrp="1"/>
          </p:cNvSpPr>
          <p:nvPr/>
        </p:nvSpPr>
        <p:spPr>
          <a:xfrm>
            <a:off x="432435" y="1371600"/>
            <a:ext cx="10921365" cy="5191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a:solidFill>
                  <a:schemeClr val="bg1">
                    <a:lumMod val="95000"/>
                  </a:schemeClr>
                </a:solidFill>
                <a:latin typeface="Arial" panose="020B0604020202020204" pitchFamily="34" charset="0"/>
                <a:cs typeface="Arial" panose="020B0604020202020204" pitchFamily="34" charset="0"/>
              </a:rPr>
              <a:t>.</a:t>
            </a:r>
            <a:endParaRPr lang="en-US" i="1">
              <a:solidFill>
                <a:schemeClr val="bg1">
                  <a:lumMod val="95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Autofit/>
          </a:bodyPr>
          <a:p>
            <a:pPr defTabSz="914400">
              <a:tabLst>
                <a:tab pos="10972800" algn="r"/>
              </a:tabLst>
            </a:pPr>
            <a:r>
              <a:rPr lang="en-US" sz="5400">
                <a:sym typeface="+mn-ea"/>
              </a:rPr>
              <a:t>James 1:19-27	</a:t>
            </a:r>
            <a:r>
              <a:rPr lang="en-US" sz="5400" b="0" cap="none">
                <a:latin typeface="Gabriola" panose="04040605051002020D02" charset="0"/>
                <a:cs typeface="Gabriola" panose="04040605051002020D02" charset="0"/>
                <a:sym typeface="+mn-ea"/>
              </a:rPr>
              <a:t>Test of Response to the Word </a:t>
            </a:r>
            <a:endParaRPr lang="en-US" sz="5400" b="0" cap="none">
              <a:solidFill>
                <a:schemeClr val="accent1">
                  <a:lumMod val="40000"/>
                  <a:lumOff val="60000"/>
                </a:schemeClr>
              </a:solidFill>
              <a:uFillTx/>
              <a:latin typeface="Gabriola" panose="04040605051002020D02" charset="0"/>
              <a:cs typeface="Gabriola" panose="04040605051002020D02" charset="0"/>
              <a:sym typeface="+mn-ea"/>
            </a:endParaRPr>
          </a:p>
        </p:txBody>
      </p:sp>
      <p:sp>
        <p:nvSpPr>
          <p:cNvPr id="6" name="Pause" hidden="1"/>
          <p:cNvSpPr>
            <a:spLocks noGrp="1"/>
          </p:cNvSpPr>
          <p:nvPr/>
        </p:nvSpPr>
        <p:spPr>
          <a:xfrm>
            <a:off x="749935" y="5670550"/>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i="1">
                <a:solidFill>
                  <a:schemeClr val="bg1">
                    <a:lumMod val="95000"/>
                  </a:schemeClr>
                </a:solidFill>
                <a:latin typeface="Arial" panose="020B0604020202020204" pitchFamily="34" charset="0"/>
                <a:cs typeface="Arial" panose="020B0604020202020204" pitchFamily="34" charset="0"/>
              </a:rPr>
              <a:t>...</a:t>
            </a:r>
            <a:endParaRPr lang="en-US" i="1">
              <a:solidFill>
                <a:schemeClr val="bg1">
                  <a:lumMod val="95000"/>
                </a:schemeClr>
              </a:solidFill>
              <a:latin typeface="Arial" panose="020B0604020202020204" pitchFamily="34" charset="0"/>
              <a:cs typeface="Arial" panose="020B0604020202020204" pitchFamily="34" charset="0"/>
            </a:endParaRPr>
          </a:p>
        </p:txBody>
      </p:sp>
      <p:sp>
        <p:nvSpPr>
          <p:cNvPr id="11" name="Commands I-IV"/>
          <p:cNvSpPr/>
          <p:nvPr/>
        </p:nvSpPr>
        <p:spPr>
          <a:xfrm>
            <a:off x="325755" y="1097280"/>
            <a:ext cx="5484495" cy="5212080"/>
          </a:xfrm>
          <a:prstGeom prst="round2SameRect">
            <a:avLst>
              <a:gd name="adj1" fmla="val 39265"/>
              <a:gd name="adj2" fmla="val 0"/>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lIns="0" tIns="182880" rIns="0" rtlCol="0" anchor="t" anchorCtr="0"/>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other gods but Me</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graven images</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taking the Lord’s name in vain</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Keep the Sabbath holy</a:t>
            </a:r>
            <a:endParaRPr lang="en-US" sz="3400">
              <a:solidFill>
                <a:schemeClr val="accent1">
                  <a:lumMod val="50000"/>
                </a:schemeClr>
              </a:solidFill>
              <a:effectLst>
                <a:outerShdw blurRad="50800" dist="38100" dir="2700000" algn="tl" rotWithShape="0">
                  <a:prstClr val="black">
                    <a:alpha val="40000"/>
                  </a:prstClr>
                </a:outerShdw>
              </a:effectLst>
            </a:endParaRPr>
          </a:p>
        </p:txBody>
      </p:sp>
      <p:sp>
        <p:nvSpPr>
          <p:cNvPr id="13" name="Commands V-X"/>
          <p:cNvSpPr/>
          <p:nvPr/>
        </p:nvSpPr>
        <p:spPr>
          <a:xfrm>
            <a:off x="6351270" y="1097280"/>
            <a:ext cx="5486400" cy="5212080"/>
          </a:xfrm>
          <a:prstGeom prst="round2SameRect">
            <a:avLst>
              <a:gd name="adj1" fmla="val 39956"/>
              <a:gd name="adj2" fmla="val 0"/>
            </a:avLst>
          </a:prstGeom>
          <a:solidFill>
            <a:schemeClr val="accent1">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lIns="0" tIns="182880" rIns="0" rtlCol="0" anchor="t" anchorCtr="0"/>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Honor parents</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murder</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adultery</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stealing</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lying</a:t>
            </a:r>
            <a:endParaRPr lang="en-US" sz="3400">
              <a:solidFill>
                <a:schemeClr val="accent1">
                  <a:lumMod val="50000"/>
                </a:schemeClr>
              </a:solidFill>
              <a:effectLst>
                <a:outerShdw blurRad="50800" dist="38100" dir="2700000" algn="tl" rotWithShape="0">
                  <a:prstClr val="black">
                    <a:alpha val="40000"/>
                  </a:prstClr>
                </a:outerShdw>
              </a:effectLst>
            </a:endParaRPr>
          </a:p>
          <a:p>
            <a:pPr indent="0" algn="ctr" fontAlgn="auto">
              <a:spcBef>
                <a:spcPts val="1200"/>
              </a:spcBef>
            </a:pPr>
            <a:r>
              <a:rPr lang="en-US" sz="3400">
                <a:solidFill>
                  <a:schemeClr val="accent1">
                    <a:lumMod val="50000"/>
                  </a:schemeClr>
                </a:solidFill>
                <a:effectLst>
                  <a:outerShdw blurRad="50800" dist="38100" dir="2700000" algn="tl" rotWithShape="0">
                    <a:prstClr val="black">
                      <a:alpha val="40000"/>
                    </a:prstClr>
                  </a:outerShdw>
                </a:effectLst>
              </a:rPr>
              <a:t>No coveting</a:t>
            </a:r>
            <a:endParaRPr lang="en-US" sz="3400">
              <a:solidFill>
                <a:schemeClr val="accent1">
                  <a:lumMod val="50000"/>
                </a:schemeClr>
              </a:solidFill>
              <a:effectLst>
                <a:outerShdw blurRad="50800" dist="38100" dir="2700000" algn="tl" rotWithShape="0">
                  <a:prstClr val="black">
                    <a:alpha val="40000"/>
                  </a:prstClr>
                </a:outerShdw>
              </a:effectLst>
            </a:endParaRPr>
          </a:p>
        </p:txBody>
      </p:sp>
      <p:sp>
        <p:nvSpPr>
          <p:cNvPr id="18" name="Widows&amp;Orphans"/>
          <p:cNvSpPr/>
          <p:nvPr/>
        </p:nvSpPr>
        <p:spPr>
          <a:xfrm flipH="1">
            <a:off x="4687570" y="1371600"/>
            <a:ext cx="2817495" cy="196850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a:t>Widows &amp; Orphans</a:t>
            </a:r>
            <a:endParaRPr lang="en-US" sz="3200"/>
          </a:p>
        </p:txBody>
      </p:sp>
      <p:sp>
        <p:nvSpPr>
          <p:cNvPr id="19" name="Unstained"/>
          <p:cNvSpPr/>
          <p:nvPr/>
        </p:nvSpPr>
        <p:spPr>
          <a:xfrm>
            <a:off x="4862830" y="3966845"/>
            <a:ext cx="2642235" cy="1968500"/>
          </a:xfrm>
          <a:prstGeom prst="snip2Diag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3200"/>
              <a:t>Unstained by the world</a:t>
            </a:r>
            <a:endParaRPr lang="en-US" sz="3200"/>
          </a:p>
        </p:txBody>
      </p:sp>
      <p:sp>
        <p:nvSpPr>
          <p:cNvPr id="4" name="Matt25"/>
          <p:cNvSpPr/>
          <p:nvPr/>
        </p:nvSpPr>
        <p:spPr>
          <a:xfrm flipH="1">
            <a:off x="287655" y="1097915"/>
            <a:ext cx="11511280" cy="5568315"/>
          </a:xfrm>
          <a:prstGeom prst="roundRect">
            <a:avLst/>
          </a:prstGeom>
          <a:gradFill>
            <a:gsLst>
              <a:gs pos="0">
                <a:srgbClr val="FECF40"/>
              </a:gs>
              <a:gs pos="100000">
                <a:srgbClr val="846C21"/>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800" b="1">
                <a:solidFill>
                  <a:schemeClr val="tx1"/>
                </a:solidFill>
                <a:effectLst/>
                <a:latin typeface="Arial" panose="020B0604020202020204" pitchFamily="34" charset="0"/>
                <a:cs typeface="Arial" panose="020B0604020202020204" pitchFamily="34" charset="0"/>
              </a:rPr>
              <a:t>Matt 25:37-40 </a:t>
            </a:r>
            <a:endParaRPr lang="en-US" sz="2800" b="1">
              <a:solidFill>
                <a:schemeClr val="tx1"/>
              </a:solidFill>
              <a:effectLst/>
              <a:latin typeface="Arial" panose="020B0604020202020204" pitchFamily="34" charset="0"/>
              <a:cs typeface="Arial" panose="020B0604020202020204" pitchFamily="34" charset="0"/>
            </a:endParaRPr>
          </a:p>
          <a:p>
            <a:pPr algn="ctr"/>
            <a:r>
              <a:rPr lang="en-US" sz="2400">
                <a:solidFill>
                  <a:schemeClr val="tx1"/>
                </a:solidFill>
                <a:effectLst/>
                <a:latin typeface="Arial" panose="020B0604020202020204" pitchFamily="34" charset="0"/>
                <a:cs typeface="Arial" panose="020B0604020202020204" pitchFamily="34" charset="0"/>
              </a:rPr>
              <a:t>Les justes lui répondront: ‘Seigneur, quand t'avons-nous vu affamé et t'avons-nous donné à manger, ou assoiffé et t'avons-nous donné à boire? Quand t'avons-nous vu étranger et t'avons-nous accueilli, ou nu et t'avons-nous habillé? Quand t'avons-nous vu malade ou en prison et sommes-nous allés vers toi?’ Et le roi leur répondra: ‘Je vous le dis en vérité, toutes les fois que vous avez fait cela à l'un de ces plus petits de mes frères, c'est à moi que vous l'avez fait.’ </a:t>
            </a:r>
            <a:endParaRPr lang="en-US" sz="3200">
              <a:solidFill>
                <a:schemeClr val="tx1"/>
              </a:solidFill>
              <a:effectLst/>
              <a:latin typeface="Arial" panose="020B0604020202020204" pitchFamily="34" charset="0"/>
              <a:cs typeface="Arial" panose="020B0604020202020204" pitchFamily="34" charset="0"/>
            </a:endParaRPr>
          </a:p>
          <a:p>
            <a:pPr algn="ctr"/>
            <a:br>
              <a:rPr lang="en-US" sz="1600" i="1">
                <a:solidFill>
                  <a:schemeClr val="tx1"/>
                </a:solidFill>
                <a:effectLst/>
                <a:latin typeface="Arial" panose="020B0604020202020204" pitchFamily="34" charset="0"/>
                <a:cs typeface="Arial" panose="020B0604020202020204" pitchFamily="34" charset="0"/>
              </a:rPr>
            </a:br>
            <a:r>
              <a:rPr lang="en-US" sz="2400" i="1">
                <a:solidFill>
                  <a:schemeClr val="tx1"/>
                </a:solidFill>
                <a:effectLst/>
                <a:latin typeface="Arial" panose="020B0604020202020204" pitchFamily="34" charset="0"/>
                <a:cs typeface="Arial" panose="020B0604020202020204" pitchFamily="34" charset="0"/>
              </a:rPr>
              <a:t>Then the righteous will answer Him, ‘Lord, when did we see You hungry and feed You, or thirsty and give You something to drink? When did we see You a stranger and take You in, or without clothes and clothe You? When did we see You sick, or in prison, and visit You? ’ </a:t>
            </a:r>
            <a:endParaRPr lang="en-US" sz="2400" i="1">
              <a:solidFill>
                <a:schemeClr val="tx1"/>
              </a:solidFill>
              <a:effectLst/>
              <a:latin typeface="Arial" panose="020B0604020202020204" pitchFamily="34" charset="0"/>
              <a:cs typeface="Arial" panose="020B0604020202020204" pitchFamily="34" charset="0"/>
            </a:endParaRPr>
          </a:p>
          <a:p>
            <a:pPr algn="ctr"/>
            <a:r>
              <a:rPr lang="en-US" sz="2400" i="1">
                <a:solidFill>
                  <a:schemeClr val="tx1"/>
                </a:solidFill>
                <a:effectLst/>
                <a:latin typeface="Arial" panose="020B0604020202020204" pitchFamily="34" charset="0"/>
                <a:cs typeface="Arial" panose="020B0604020202020204" pitchFamily="34" charset="0"/>
              </a:rPr>
              <a:t>“And the King will answer them, ‘I assure you: Whatever you did for one of the least of these brothers of Mine, you did for Me.</a:t>
            </a:r>
            <a:endParaRPr lang="en-US" sz="2400" i="1">
              <a:solidFill>
                <a:schemeClr val="tx1"/>
              </a:solidFill>
              <a:effectLst/>
              <a:latin typeface="Arial" panose="020B0604020202020204" pitchFamily="34" charset="0"/>
              <a:cs typeface="Arial" panose="020B0604020202020204" pitchFamily="34" charset="0"/>
            </a:endParaRPr>
          </a:p>
        </p:txBody>
      </p:sp>
      <p:sp>
        <p:nvSpPr>
          <p:cNvPr id="5" name="Verses"/>
          <p:cNvSpPr/>
          <p:nvPr>
            <p:custDataLst>
              <p:tags r:id="rId1"/>
            </p:custDataLst>
          </p:nvPr>
        </p:nvSpPr>
        <p:spPr>
          <a:xfrm flipH="1">
            <a:off x="46355" y="4987925"/>
            <a:ext cx="11993880" cy="1805305"/>
          </a:xfrm>
          <a:prstGeom prst="roundRect">
            <a:avLst/>
          </a:prstGeom>
          <a:gradFill>
            <a:gsLst>
              <a:gs pos="0">
                <a:srgbClr val="FECF40"/>
              </a:gs>
              <a:gs pos="50000">
                <a:srgbClr val="846C21"/>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10000"/>
              </a:lnSpc>
              <a:spcBef>
                <a:spcPts val="1000"/>
              </a:spcBef>
              <a:buClrTx/>
              <a:buSzTx/>
              <a:buFont typeface="+mj-lt"/>
            </a:pP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rPr>
              <a:t>Quelques versets sur les veuves et les orphelins</a:t>
            </a:r>
            <a:b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rPr>
            </a:br>
            <a:r>
              <a:rPr lang="en-US" sz="2400" b="1" i="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rPr>
              <a:t>Verses about widows and orphans</a:t>
            </a:r>
            <a:endPar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endParaRPr>
          </a:p>
          <a:p>
            <a:pPr algn="ctr">
              <a:lnSpc>
                <a:spcPct val="110000"/>
              </a:lnSpc>
              <a:spcBef>
                <a:spcPts val="1000"/>
              </a:spcBef>
              <a:buClrTx/>
              <a:buSzTx/>
              <a:buFont typeface="+mj-lt"/>
            </a:pPr>
            <a:r>
              <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rPr>
              <a:t>Psalms 111:10; Psalms 119:130; Matt 7:7-8; Matt 7:24-27; Gal 6:7-8; 1 John 2:3</a:t>
            </a:r>
            <a:endParaRPr lang="en-US" sz="2400" b="1">
              <a:solidFill>
                <a:schemeClr val="accent1">
                  <a:lumMod val="20000"/>
                  <a:lumOff val="80000"/>
                </a:schemeClr>
              </a:solidFill>
              <a:effectLst>
                <a:outerShdw blurRad="50800" dist="38100" dir="2700000" algn="tl" rotWithShape="0">
                  <a:prstClr val="black">
                    <a:alpha val="40000"/>
                  </a:prstClr>
                </a:outerShdw>
              </a:effectLst>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grpId="1" nodeType="clickEffect">
                                  <p:stCondLst>
                                    <p:cond delay="0"/>
                                  </p:stCondLst>
                                  <p:childTnLst>
                                    <p:anim calcmode="lin" valueType="num">
                                      <p:cBhvr additive="base">
                                        <p:cTn id="30" dur="500"/>
                                        <p:tgtEl>
                                          <p:spTgt spid="4"/>
                                        </p:tgtEl>
                                        <p:attrNameLst>
                                          <p:attrName>ppt_y</p:attrName>
                                        </p:attrNameLst>
                                      </p:cBhvr>
                                      <p:tavLst>
                                        <p:tav tm="0">
                                          <p:val>
                                            <p:strVal val="#ppt_y"/>
                                          </p:val>
                                        </p:tav>
                                        <p:tav tm="100000">
                                          <p:val>
                                            <p:strVal val="#ppt_y+#ppt_h*1.125000"/>
                                          </p:val>
                                        </p:tav>
                                      </p:tavLst>
                                    </p:anim>
                                    <p:animEffect transition="out" filter="wipe(down)">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xit" presetSubtype="4" fill="hold" grpId="1" nodeType="clickEffect">
                                  <p:stCondLst>
                                    <p:cond delay="0"/>
                                  </p:stCondLst>
                                  <p:childTnLst>
                                    <p:anim calcmode="lin" valueType="num">
                                      <p:cBhvr additive="base">
                                        <p:cTn id="41" dur="500"/>
                                        <p:tgtEl>
                                          <p:spTgt spid="5"/>
                                        </p:tgtEl>
                                        <p:attrNameLst>
                                          <p:attrName>ppt_y</p:attrName>
                                        </p:attrNameLst>
                                      </p:cBhvr>
                                      <p:tavLst>
                                        <p:tav tm="0">
                                          <p:val>
                                            <p:strVal val="#ppt_y"/>
                                          </p:val>
                                        </p:tav>
                                        <p:tav tm="100000">
                                          <p:val>
                                            <p:strVal val="#ppt_y+#ppt_h*1.125000"/>
                                          </p:val>
                                        </p:tav>
                                      </p:tavLst>
                                    </p:anim>
                                    <p:animEffect transition="out" filter="wipe(down)">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P spid="18" grpId="0" animBg="1"/>
      <p:bldP spid="19" grpId="0" animBg="1"/>
      <p:bldP spid="4" grpId="0" bldLvl="0" animBg="1"/>
      <p:bldP spid="4" grpId="1" bldLvl="0" animBg="1"/>
      <p:bldP spid="5" grpId="0" bldLvl="0" animBg="1"/>
      <p:bldP spid="5" grpId="1"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eflection"/>
          <p:cNvSpPr>
            <a:spLocks noGrp="1"/>
          </p:cNvSpPr>
          <p:nvPr>
            <p:custDataLst>
              <p:tags r:id="rId1"/>
            </p:custDataLst>
          </p:nvPr>
        </p:nvSpPr>
        <p:spPr>
          <a:xfrm>
            <a:off x="749935" y="1371600"/>
            <a:ext cx="11060430" cy="51542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485">
                <a:solidFill>
                  <a:schemeClr val="bg1">
                    <a:lumMod val="95000"/>
                  </a:schemeClr>
                </a:solidFill>
                <a:latin typeface="Arial" panose="020B0604020202020204" pitchFamily="34" charset="0"/>
                <a:cs typeface="Arial" panose="020B0604020202020204" pitchFamily="34" charset="0"/>
              </a:rPr>
              <a:t>Pourquoi Jacques énumère-t-il ces éléments ? Pourquoi n’énumère-t-il pas les péchés tels que le meurtre, l’adultère, le vol, etc. ?</a:t>
            </a:r>
            <a:br>
              <a:rPr lang="en-US" sz="2485">
                <a:solidFill>
                  <a:schemeClr val="bg1">
                    <a:lumMod val="95000"/>
                  </a:schemeClr>
                </a:solidFill>
                <a:latin typeface="Arial" panose="020B0604020202020204" pitchFamily="34" charset="0"/>
                <a:cs typeface="Arial" panose="020B0604020202020204" pitchFamily="34" charset="0"/>
              </a:rPr>
            </a:br>
            <a:br>
              <a:rPr lang="en-US" sz="1000">
                <a:solidFill>
                  <a:schemeClr val="bg1">
                    <a:lumMod val="95000"/>
                  </a:schemeClr>
                </a:solidFill>
                <a:latin typeface="Arial" panose="020B0604020202020204" pitchFamily="34" charset="0"/>
                <a:cs typeface="Arial" panose="020B0604020202020204" pitchFamily="34" charset="0"/>
              </a:rPr>
            </a:br>
            <a:r>
              <a:rPr lang="en-US" sz="2485" i="1">
                <a:solidFill>
                  <a:schemeClr val="bg1">
                    <a:lumMod val="95000"/>
                  </a:schemeClr>
                </a:solidFill>
                <a:latin typeface="Arial" panose="020B0604020202020204" pitchFamily="34" charset="0"/>
                <a:cs typeface="Arial" panose="020B0604020202020204" pitchFamily="34" charset="0"/>
              </a:rPr>
              <a:t>Why does James list these items? Why does he not list sins such as murder, adultery, stealing, etc?</a:t>
            </a:r>
            <a:br>
              <a:rPr lang="en-US" sz="2485" i="1">
                <a:solidFill>
                  <a:schemeClr val="bg1">
                    <a:lumMod val="95000"/>
                  </a:schemeClr>
                </a:solidFill>
                <a:latin typeface="Arial" panose="020B0604020202020204" pitchFamily="34" charset="0"/>
                <a:cs typeface="Arial" panose="020B0604020202020204" pitchFamily="34" charset="0"/>
              </a:rPr>
            </a:br>
            <a:br>
              <a:rPr lang="en-US" sz="1200" i="1">
                <a:solidFill>
                  <a:schemeClr val="bg1">
                    <a:lumMod val="95000"/>
                  </a:schemeClr>
                </a:solidFill>
                <a:latin typeface="Arial" panose="020B0604020202020204" pitchFamily="34" charset="0"/>
                <a:cs typeface="Arial" panose="020B0604020202020204" pitchFamily="34" charset="0"/>
              </a:rPr>
            </a:br>
            <a:r>
              <a:rPr lang="en-US" sz="2485" i="1">
                <a:solidFill>
                  <a:schemeClr val="bg1">
                    <a:lumMod val="95000"/>
                  </a:schemeClr>
                </a:solidFill>
                <a:latin typeface="Arial" panose="020B0604020202020204" pitchFamily="34" charset="0"/>
                <a:cs typeface="Arial" panose="020B0604020202020204" pitchFamily="34" charset="0"/>
              </a:rPr>
              <a:t>Kwa nini Yakobo anaorodhesha vitu hivi? Kwa nini haorodheshi dhambi kama vile kuua, uzinzi, wizi n.k?</a:t>
            </a:r>
            <a:br>
              <a:rPr lang="en-US" sz="2485" i="1">
                <a:solidFill>
                  <a:schemeClr val="bg1">
                    <a:lumMod val="95000"/>
                  </a:schemeClr>
                </a:solidFill>
                <a:latin typeface="Arial" panose="020B0604020202020204" pitchFamily="34" charset="0"/>
                <a:cs typeface="Arial" panose="020B0604020202020204" pitchFamily="34" charset="0"/>
              </a:rPr>
            </a:br>
            <a:endParaRPr lang="en-US" sz="1200" i="1">
              <a:solidFill>
                <a:schemeClr val="bg1">
                  <a:lumMod val="95000"/>
                </a:schemeClr>
              </a:solidFill>
              <a:latin typeface="Arial" panose="020B0604020202020204" pitchFamily="34" charset="0"/>
              <a:cs typeface="Arial" panose="020B0604020202020204" pitchFamily="34" charset="0"/>
            </a:endParaRPr>
          </a:p>
          <a:p>
            <a:pPr marL="457200" lvl="1" indent="0">
              <a:lnSpc>
                <a:spcPct val="100000"/>
              </a:lnSpc>
              <a:buFont typeface="+mj-lt"/>
              <a:buNone/>
            </a:pPr>
            <a:r>
              <a:rPr lang="en-US" sz="2400" u="sng">
                <a:solidFill>
                  <a:schemeClr val="bg1">
                    <a:lumMod val="95000"/>
                  </a:schemeClr>
                </a:solidFill>
                <a:latin typeface="Arial" panose="020B0604020202020204" pitchFamily="34" charset="0"/>
                <a:cs typeface="Arial" panose="020B0604020202020204" pitchFamily="34" charset="0"/>
              </a:rPr>
              <a:t>Lorsque nous servons les plus petits de ces frères et sœurs, nous servons Jésus. Lorsque nous nous gardons purs du monde, nous obéissons à Jésus.</a:t>
            </a:r>
            <a:br>
              <a:rPr lang="en-US" sz="700" u="sng">
                <a:solidFill>
                  <a:schemeClr val="bg1">
                    <a:lumMod val="95000"/>
                  </a:schemeClr>
                </a:solidFill>
                <a:latin typeface="Arial" panose="020B0604020202020204" pitchFamily="34" charset="0"/>
                <a:cs typeface="Arial" panose="020B0604020202020204" pitchFamily="34" charset="0"/>
              </a:rPr>
            </a:br>
            <a:br>
              <a:rPr lang="en-US" sz="700" i="1">
                <a:solidFill>
                  <a:schemeClr val="bg1">
                    <a:lumMod val="95000"/>
                  </a:schemeClr>
                </a:solidFill>
                <a:latin typeface="Arial" panose="020B0604020202020204" pitchFamily="34" charset="0"/>
                <a:cs typeface="Arial" panose="020B0604020202020204" pitchFamily="34" charset="0"/>
              </a:rPr>
            </a:br>
            <a:r>
              <a:rPr lang="en-US" sz="2400" i="1" u="sng">
                <a:solidFill>
                  <a:schemeClr val="bg1">
                    <a:lumMod val="95000"/>
                  </a:schemeClr>
                </a:solidFill>
                <a:latin typeface="Arial" panose="020B0604020202020204" pitchFamily="34" charset="0"/>
                <a:cs typeface="Arial" panose="020B0604020202020204" pitchFamily="34" charset="0"/>
                <a:sym typeface="+mn-ea"/>
              </a:rPr>
              <a:t>When we serve the least of these Brothers and Sisters, we are serving Jesus. </a:t>
            </a:r>
            <a:br>
              <a:rPr lang="en-US" sz="2400" i="1" u="sng">
                <a:solidFill>
                  <a:schemeClr val="bg1">
                    <a:lumMod val="95000"/>
                  </a:schemeClr>
                </a:solidFill>
                <a:latin typeface="Arial" panose="020B0604020202020204" pitchFamily="34" charset="0"/>
                <a:cs typeface="Arial" panose="020B0604020202020204" pitchFamily="34" charset="0"/>
                <a:sym typeface="+mn-ea"/>
              </a:rPr>
            </a:br>
            <a:r>
              <a:rPr lang="en-US" sz="2400" u="sng">
                <a:solidFill>
                  <a:schemeClr val="bg1">
                    <a:lumMod val="95000"/>
                  </a:schemeClr>
                </a:solidFill>
                <a:latin typeface="Arial" panose="020B0604020202020204" pitchFamily="34" charset="0"/>
                <a:cs typeface="Arial" panose="020B0604020202020204" pitchFamily="34" charset="0"/>
                <a:sym typeface="+mn-ea"/>
              </a:rPr>
              <a:t>When we keep ourselves clean from the world, we are obeying Jesus</a:t>
            </a:r>
            <a:br>
              <a:rPr lang="en-US" sz="2400" u="sng">
                <a:solidFill>
                  <a:schemeClr val="bg1">
                    <a:lumMod val="95000"/>
                  </a:schemeClr>
                </a:solidFill>
                <a:latin typeface="Arial" panose="020B0604020202020204" pitchFamily="34" charset="0"/>
                <a:cs typeface="Arial" panose="020B0604020202020204" pitchFamily="34" charset="0"/>
                <a:sym typeface="+mn-ea"/>
              </a:rPr>
            </a:br>
            <a:br>
              <a:rPr lang="en-US" sz="600" u="sng">
                <a:solidFill>
                  <a:schemeClr val="bg1">
                    <a:lumMod val="95000"/>
                  </a:schemeClr>
                </a:solidFill>
                <a:latin typeface="Arial" panose="020B0604020202020204" pitchFamily="34" charset="0"/>
                <a:cs typeface="Arial" panose="020B0604020202020204" pitchFamily="34" charset="0"/>
                <a:sym typeface="+mn-ea"/>
              </a:rPr>
            </a:br>
            <a:r>
              <a:rPr lang="en-US" sz="2400" u="sng">
                <a:solidFill>
                  <a:schemeClr val="bg1">
                    <a:lumMod val="95000"/>
                  </a:schemeClr>
                </a:solidFill>
                <a:latin typeface="Arial" panose="020B0604020202020204" pitchFamily="34" charset="0"/>
                <a:cs typeface="Arial" panose="020B0604020202020204" pitchFamily="34" charset="0"/>
                <a:sym typeface="+mn-ea"/>
              </a:rPr>
              <a:t>Tunapomtumikia mdogo kabisa wa hawa Kaka na Dada, tunamtumikia Yesu. Tunapojiweka safi kutoka kwa ulimwengu, tunamtii Yesu</a:t>
            </a:r>
            <a:br>
              <a:rPr lang="en-US" sz="2400" i="1">
                <a:solidFill>
                  <a:schemeClr val="bg1">
                    <a:lumMod val="95000"/>
                  </a:schemeClr>
                </a:solidFill>
                <a:latin typeface="Arial" panose="020B0604020202020204" pitchFamily="34" charset="0"/>
                <a:cs typeface="Arial" panose="020B0604020202020204" pitchFamily="34" charset="0"/>
                <a:sym typeface="+mn-ea"/>
              </a:rPr>
            </a:br>
            <a:endParaRPr lang="en-US" sz="2400" i="1">
              <a:solidFill>
                <a:schemeClr val="bg1">
                  <a:lumMod val="95000"/>
                </a:schemeClr>
              </a:solidFill>
              <a:latin typeface="Arial" panose="020B0604020202020204" pitchFamily="34" charset="0"/>
              <a:cs typeface="Arial" panose="020B0604020202020204" pitchFamily="34" charset="0"/>
              <a:sym typeface="+mn-ea"/>
            </a:endParaRPr>
          </a:p>
        </p:txBody>
      </p:sp>
      <p:sp>
        <p:nvSpPr>
          <p:cNvPr id="2" name="Title"/>
          <p:cNvSpPr>
            <a:spLocks noGrp="1"/>
          </p:cNvSpPr>
          <p:nvPr>
            <p:ph type="title"/>
            <p:custDataLst>
              <p:tags r:id="rId2"/>
            </p:custDataLst>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renchPassage"/>
          <p:cNvSpPr>
            <a:spLocks noGrp="1"/>
          </p:cNvSpPr>
          <p:nvPr>
            <p:ph idx="1"/>
          </p:nvPr>
        </p:nvSpPr>
        <p:spPr>
          <a:xfrm>
            <a:off x="274320" y="1188720"/>
            <a:ext cx="5394960" cy="4898390"/>
          </a:xfrm>
        </p:spPr>
        <p:txBody>
          <a:bodyPr>
            <a:noAutofit/>
          </a:bodyPr>
          <a:p>
            <a:pPr marL="0" indent="0">
              <a:lnSpc>
                <a:spcPct val="100000"/>
              </a:lnSpc>
              <a:buFont typeface="+mj-lt"/>
              <a:buNone/>
            </a:pPr>
            <a:r>
              <a:rPr lang="en-US" sz="2400">
                <a:solidFill>
                  <a:schemeClr val="accent3">
                    <a:lumMod val="40000"/>
                    <a:lumOff val="60000"/>
                  </a:schemeClr>
                </a:solidFill>
                <a:latin typeface="Arial" panose="020B0604020202020204" pitchFamily="34" charset="0"/>
                <a:cs typeface="Arial" panose="020B0604020202020204" pitchFamily="34" charset="0"/>
              </a:rPr>
              <a:t>[+] 27 La religion pure et sans tache devant Dieu notre Père consiste à s'occuper des orphelins et des veuves dans leur détresse et à ne pas se laisser souiller par le monde.</a:t>
            </a:r>
            <a:endParaRPr lang="en-US" sz="2400">
              <a:solidFill>
                <a:schemeClr val="accent3">
                  <a:lumMod val="40000"/>
                  <a:lumOff val="60000"/>
                </a:schemeClr>
              </a:solidFill>
              <a:latin typeface="Arial" panose="020B0604020202020204" pitchFamily="34" charset="0"/>
              <a:cs typeface="Arial" panose="020B0604020202020204" pitchFamily="34" charset="0"/>
            </a:endParaRPr>
          </a:p>
        </p:txBody>
      </p:sp>
      <p:sp>
        <p:nvSpPr>
          <p:cNvPr id="5" name="EnglishPassage"/>
          <p:cNvSpPr>
            <a:spLocks noGrp="1"/>
          </p:cNvSpPr>
          <p:nvPr/>
        </p:nvSpPr>
        <p:spPr>
          <a:xfrm>
            <a:off x="6096635" y="1188720"/>
            <a:ext cx="5394960" cy="4898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400">
                <a:solidFill>
                  <a:schemeClr val="accent3">
                    <a:lumMod val="40000"/>
                    <a:lumOff val="60000"/>
                  </a:schemeClr>
                </a:solidFill>
                <a:latin typeface="Arial" panose="020B0604020202020204" pitchFamily="34" charset="0"/>
                <a:cs typeface="Arial" panose="020B0604020202020204" pitchFamily="34" charset="0"/>
              </a:rPr>
              <a:t>[+] 27 Pure and undefiled religion before our God and Father is this: to look after orphans and widows in their distress and to keep oneself unstained by the world. </a:t>
            </a:r>
            <a:endParaRPr lang="en-US" sz="2400">
              <a:solidFill>
                <a:schemeClr val="accent3">
                  <a:lumMod val="40000"/>
                  <a:lumOff val="60000"/>
                </a:schemeClr>
              </a:solidFill>
              <a:latin typeface="Arial" panose="020B0604020202020204" pitchFamily="34" charset="0"/>
              <a:cs typeface="Arial" panose="020B0604020202020204" pitchFamily="34" charset="0"/>
            </a:endParaRPr>
          </a:p>
        </p:txBody>
      </p:sp>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
        <p:nvSpPr>
          <p:cNvPr id="7" name="Reflection"/>
          <p:cNvSpPr>
            <a:spLocks noGrp="1"/>
          </p:cNvSpPr>
          <p:nvPr>
            <p:custDataLst>
              <p:tags r:id="rId1"/>
            </p:custDataLst>
          </p:nvPr>
        </p:nvSpPr>
        <p:spPr>
          <a:xfrm>
            <a:off x="274955" y="3291205"/>
            <a:ext cx="11535410" cy="32581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600">
                <a:solidFill>
                  <a:schemeClr val="bg1">
                    <a:lumMod val="95000"/>
                  </a:schemeClr>
                </a:solidFill>
                <a:latin typeface="Arial" panose="020B0604020202020204" pitchFamily="34" charset="0"/>
                <a:cs typeface="Arial" panose="020B0604020202020204" pitchFamily="34" charset="0"/>
              </a:rPr>
              <a:t>Vous engagerez-vous à pratiquer une religion pure devant Dieu et les hommes ?</a:t>
            </a:r>
            <a:br>
              <a:rPr lang="en-US" sz="2600" i="1">
                <a:solidFill>
                  <a:schemeClr val="bg1">
                    <a:lumMod val="95000"/>
                  </a:schemeClr>
                </a:solidFill>
                <a:latin typeface="Arial" panose="020B0604020202020204" pitchFamily="34" charset="0"/>
                <a:cs typeface="Arial" panose="020B0604020202020204" pitchFamily="34" charset="0"/>
              </a:rPr>
            </a:br>
            <a:r>
              <a:rPr lang="en-US" sz="2600" i="1">
                <a:solidFill>
                  <a:schemeClr val="bg1">
                    <a:lumMod val="95000"/>
                  </a:schemeClr>
                </a:solidFill>
                <a:latin typeface="Arial" panose="020B0604020202020204" pitchFamily="34" charset="0"/>
                <a:cs typeface="Arial" panose="020B0604020202020204" pitchFamily="34" charset="0"/>
              </a:rPr>
              <a:t>Will you commit to pure religion before God and man?</a:t>
            </a:r>
            <a:br>
              <a:rPr lang="en-US" sz="2600" i="1">
                <a:solidFill>
                  <a:schemeClr val="bg1">
                    <a:lumMod val="95000"/>
                  </a:schemeClr>
                </a:solidFill>
                <a:latin typeface="Arial" panose="020B0604020202020204" pitchFamily="34" charset="0"/>
                <a:cs typeface="Arial" panose="020B0604020202020204" pitchFamily="34" charset="0"/>
              </a:rPr>
            </a:br>
            <a:r>
              <a:rPr lang="en-US" sz="2600" i="1">
                <a:solidFill>
                  <a:schemeClr val="bg1">
                    <a:lumMod val="95000"/>
                  </a:schemeClr>
                </a:solidFill>
                <a:latin typeface="Arial" panose="020B0604020202020204" pitchFamily="34" charset="0"/>
                <a:cs typeface="Arial" panose="020B0604020202020204" pitchFamily="34" charset="0"/>
              </a:rPr>
              <a:t>Je, utajitoa kwenye dini safi mbele ya Mungu na wanadamu?</a:t>
            </a:r>
            <a:br>
              <a:rPr lang="en-US" sz="2600">
                <a:solidFill>
                  <a:schemeClr val="bg1">
                    <a:lumMod val="95000"/>
                  </a:schemeClr>
                </a:solidFill>
                <a:latin typeface="Arial" panose="020B0604020202020204" pitchFamily="34" charset="0"/>
                <a:cs typeface="Arial" panose="020B0604020202020204" pitchFamily="34" charset="0"/>
              </a:rPr>
            </a:br>
            <a:endParaRPr lang="en-US" sz="26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600">
                <a:solidFill>
                  <a:schemeClr val="bg1">
                    <a:lumMod val="95000"/>
                  </a:schemeClr>
                </a:solidFill>
                <a:latin typeface="Arial" panose="020B0604020202020204" pitchFamily="34" charset="0"/>
                <a:cs typeface="Arial" panose="020B0604020202020204" pitchFamily="34" charset="0"/>
              </a:rPr>
              <a:t>Vous engagerez-vous à ne pas être souillé par le monde ?</a:t>
            </a:r>
            <a:br>
              <a:rPr lang="en-US" sz="2600">
                <a:solidFill>
                  <a:schemeClr val="bg1">
                    <a:lumMod val="95000"/>
                  </a:schemeClr>
                </a:solidFill>
                <a:latin typeface="Arial" panose="020B0604020202020204" pitchFamily="34" charset="0"/>
                <a:cs typeface="Arial" panose="020B0604020202020204" pitchFamily="34" charset="0"/>
              </a:rPr>
            </a:br>
            <a:r>
              <a:rPr lang="en-US" sz="2600" i="1">
                <a:solidFill>
                  <a:schemeClr val="bg1">
                    <a:lumMod val="95000"/>
                  </a:schemeClr>
                </a:solidFill>
                <a:latin typeface="Arial" panose="020B0604020202020204" pitchFamily="34" charset="0"/>
                <a:cs typeface="Arial" panose="020B0604020202020204" pitchFamily="34" charset="0"/>
              </a:rPr>
              <a:t>Will you commit to keeping yourself unstained by the world?</a:t>
            </a:r>
            <a:br>
              <a:rPr lang="en-US" sz="2600" i="1">
                <a:solidFill>
                  <a:schemeClr val="bg1">
                    <a:lumMod val="95000"/>
                  </a:schemeClr>
                </a:solidFill>
                <a:latin typeface="Arial" panose="020B0604020202020204" pitchFamily="34" charset="0"/>
                <a:cs typeface="Arial" panose="020B0604020202020204" pitchFamily="34" charset="0"/>
              </a:rPr>
            </a:br>
            <a:r>
              <a:rPr lang="en-US" sz="2600" i="1">
                <a:solidFill>
                  <a:schemeClr val="bg1">
                    <a:lumMod val="95000"/>
                  </a:schemeClr>
                </a:solidFill>
                <a:latin typeface="Arial" panose="020B0604020202020204" pitchFamily="34" charset="0"/>
                <a:cs typeface="Arial" panose="020B0604020202020204" pitchFamily="34" charset="0"/>
              </a:rPr>
              <a:t>Je, utajitolea kujiweka bila doa na ulimwengu?</a:t>
            </a:r>
            <a:endParaRPr lang="en-US" sz="26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7"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
        <p:nvSpPr>
          <p:cNvPr id="4" name="Pause"/>
          <p:cNvSpPr>
            <a:spLocks noGrp="1"/>
          </p:cNvSpPr>
          <p:nvPr/>
        </p:nvSpPr>
        <p:spPr>
          <a:xfrm>
            <a:off x="749935" y="5744845"/>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7" name="Reflection"/>
          <p:cNvSpPr>
            <a:spLocks noGrp="1"/>
          </p:cNvSpPr>
          <p:nvPr>
            <p:custDataLst>
              <p:tags r:id="rId1"/>
            </p:custDataLst>
          </p:nvPr>
        </p:nvSpPr>
        <p:spPr>
          <a:xfrm>
            <a:off x="318135" y="1425575"/>
            <a:ext cx="11492230" cy="5100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Vous engagerez-vous à regarder attentivement la Parole de Dieu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Will you commit to looking intently at God’s word?</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Je, utajitolea kulitazama neno la Mungu kwa makini?</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Vous engagerez-vous à vous regarder attentivement vous-même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Will you commit to looking intently at yourself?</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Je, utajitolea kujitazama kwa makini?</a:t>
            </a:r>
            <a:endParaRPr lang="en-US" sz="2800">
              <a:solidFill>
                <a:schemeClr val="bg1">
                  <a:lumMod val="95000"/>
                </a:schemeClr>
              </a:solidFill>
              <a:latin typeface="Arial" panose="020B0604020202020204" pitchFamily="34" charset="0"/>
              <a:cs typeface="Arial" panose="020B0604020202020204" pitchFamily="34" charset="0"/>
            </a:endParaRPr>
          </a:p>
          <a:p>
            <a:pPr marL="0" indent="0">
              <a:lnSpc>
                <a:spcPct val="100000"/>
              </a:lnSpc>
              <a:buFont typeface="+mj-lt"/>
              <a:buNone/>
            </a:pPr>
            <a:r>
              <a:rPr lang="en-US" sz="2800">
                <a:solidFill>
                  <a:schemeClr val="bg1">
                    <a:lumMod val="95000"/>
                  </a:schemeClr>
                </a:solidFill>
                <a:latin typeface="Arial" panose="020B0604020202020204" pitchFamily="34" charset="0"/>
                <a:cs typeface="Arial" panose="020B0604020202020204" pitchFamily="34" charset="0"/>
              </a:rPr>
              <a:t>Vous engagerez-vous à faire de bonnes œuvres devant Dieu et les hommes ?</a:t>
            </a:r>
            <a:br>
              <a:rPr lang="en-US" sz="2800">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Will you commit to doing good works before God and man?</a:t>
            </a:r>
            <a:br>
              <a:rPr lang="en-US" sz="2800" i="1">
                <a:solidFill>
                  <a:schemeClr val="bg1">
                    <a:lumMod val="95000"/>
                  </a:schemeClr>
                </a:solidFill>
                <a:latin typeface="Arial" panose="020B0604020202020204" pitchFamily="34" charset="0"/>
                <a:cs typeface="Arial" panose="020B0604020202020204" pitchFamily="34" charset="0"/>
              </a:rPr>
            </a:br>
            <a:r>
              <a:rPr lang="en-US" sz="2800" i="1">
                <a:solidFill>
                  <a:schemeClr val="bg1">
                    <a:lumMod val="95000"/>
                  </a:schemeClr>
                </a:solidFill>
                <a:latin typeface="Arial" panose="020B0604020202020204" pitchFamily="34" charset="0"/>
                <a:cs typeface="Arial" panose="020B0604020202020204" pitchFamily="34" charset="0"/>
              </a:rPr>
              <a:t>Je, utajitolea kufanya matendo mema mbele za Mungu na wanadamu?</a:t>
            </a:r>
            <a:endParaRPr lang="en-US" sz="2800" i="1">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James 1:19-27	</a:t>
            </a:r>
            <a:r>
              <a:rPr lang="en-US" b="0" cap="none">
                <a:solidFill>
                  <a:schemeClr val="accent1">
                    <a:lumMod val="40000"/>
                    <a:lumOff val="60000"/>
                  </a:schemeClr>
                </a:solidFill>
                <a:uFillTx/>
                <a:latin typeface="Gabriola" panose="04040605051002020D02" charset="0"/>
                <a:cs typeface="Gabriola" panose="04040605051002020D02" charset="0"/>
                <a:sym typeface="+mn-ea"/>
              </a:rPr>
              <a:t>Test of Response to the Word </a:t>
            </a:r>
            <a:endParaRPr lang="en-US" b="0" cap="none">
              <a:solidFill>
                <a:schemeClr val="accent1">
                  <a:lumMod val="40000"/>
                  <a:lumOff val="60000"/>
                </a:schemeClr>
              </a:solidFill>
              <a:uFillTx/>
              <a:latin typeface="Gabriola" panose="04040605051002020D02" charset="0"/>
              <a:cs typeface="Gabriola" panose="04040605051002020D02" charset="0"/>
              <a:sym typeface="+mn-ea"/>
            </a:endParaRPr>
          </a:p>
        </p:txBody>
      </p:sp>
      <p:sp>
        <p:nvSpPr>
          <p:cNvPr id="4" name="Pause"/>
          <p:cNvSpPr>
            <a:spLocks noGrp="1"/>
          </p:cNvSpPr>
          <p:nvPr/>
        </p:nvSpPr>
        <p:spPr>
          <a:xfrm>
            <a:off x="749935" y="5744845"/>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
        <p:nvSpPr>
          <p:cNvPr id="7" name="Reflection"/>
          <p:cNvSpPr>
            <a:spLocks noGrp="1"/>
          </p:cNvSpPr>
          <p:nvPr>
            <p:custDataLst>
              <p:tags r:id="rId1"/>
            </p:custDataLst>
          </p:nvPr>
        </p:nvSpPr>
        <p:spPr>
          <a:xfrm>
            <a:off x="318135" y="1425575"/>
            <a:ext cx="11492230" cy="5100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mj-lt"/>
              <a:buNone/>
            </a:pPr>
            <a:r>
              <a:rPr lang="en-US" sz="3200">
                <a:sym typeface="+mn-ea"/>
              </a:rPr>
              <a:t>[+]»Ceux qui me disent: ‘Seigneur, Seigneur!’ n'entreront pas tous dans le royaume des cieux, mais seulement celui qui fait la volonté de mon Père céleste. Beaucoup me diront ce jour-là: ‘Seigneur, Seigneur, n'avons-nous pas prophétisé en ton nom? N'avons-nous pas chassé des démons en ton nom? N'avons-nous pas fait beaucoup de miracles en ton nom?’ </a:t>
            </a:r>
            <a:br>
              <a:rPr lang="en-US" sz="3200">
                <a:sym typeface="+mn-ea"/>
              </a:rPr>
            </a:br>
            <a:r>
              <a:rPr lang="en-US" sz="3200">
                <a:sym typeface="+mn-ea"/>
              </a:rPr>
              <a:t>Alors je leur dirai ouvertement: ‘Je ne vous ai jamais connus. Eloignez-vous de moi, vous qui commettez le mal!’ </a:t>
            </a:r>
            <a:endParaRPr lang="en-US" sz="3200"/>
          </a:p>
          <a:p>
            <a:pPr marL="0" indent="0" algn="ctr">
              <a:buNone/>
            </a:pPr>
            <a:r>
              <a:rPr lang="en-US" sz="3200">
                <a:sym typeface="+mn-ea"/>
              </a:rPr>
              <a:t>Matthew 7:21-23</a:t>
            </a:r>
            <a:endParaRPr lang="en-US" sz="3200" i="1">
              <a:solidFill>
                <a:schemeClr val="bg1">
                  <a:lumMod val="95000"/>
                </a:schemeClr>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7" name="Picture 6" descr="PrayingHands01(1900x1080)"/>
          <p:cNvPicPr>
            <a:picLocks noChangeAspect="1"/>
          </p:cNvPicPr>
          <p:nvPr/>
        </p:nvPicPr>
        <p:blipFill>
          <a:blip r:embed="rId1"/>
          <a:stretch>
            <a:fillRect/>
          </a:stretch>
        </p:blipFill>
        <p:spPr>
          <a:xfrm>
            <a:off x="0" y="0"/>
            <a:ext cx="12192635" cy="6866255"/>
          </a:xfrm>
          <a:prstGeom prst="rect">
            <a:avLst/>
          </a:prstGeom>
        </p:spPr>
      </p:pic>
      <p:sp>
        <p:nvSpPr>
          <p:cNvPr id="11" name="Text Box 11"/>
          <p:cNvSpPr txBox="1"/>
          <p:nvPr/>
        </p:nvSpPr>
        <p:spPr>
          <a:xfrm>
            <a:off x="-635" y="0"/>
            <a:ext cx="12192635" cy="2289810"/>
          </a:xfrm>
          <a:prstGeom prst="rect">
            <a:avLst/>
          </a:prstGeom>
          <a:solidFill>
            <a:schemeClr val="bg1">
              <a:alpha val="80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r>
              <a:rPr lang="en-US" altLang="zh-CN" sz="8800" kern="100">
                <a:solidFill>
                  <a:srgbClr val="3B3838"/>
                </a:solidFill>
                <a:effectLst>
                  <a:outerShdw blurRad="50800" dist="38100" dir="2700000" algn="tl">
                    <a:srgbClr val="000000">
                      <a:alpha val="40000"/>
                    </a:srgbClr>
                  </a:outerShdw>
                </a:effectLst>
                <a:latin typeface="Times New Roman" panose="02020603050405020304" charset="0"/>
                <a:ea typeface="SimSun" panose="02010600030101010101" pitchFamily="2" charset="-122"/>
                <a:cs typeface="Times New Roman" panose="02020603050405020304" charset="0"/>
                <a:sym typeface="Times New Roman" panose="02020603050405020304"/>
              </a:rPr>
              <a:t>JAMES</a:t>
            </a:r>
            <a:endParaRPr lang="en-US" altLang="zh-CN" sz="8800" kern="100">
              <a:solidFill>
                <a:srgbClr val="3B3838"/>
              </a:solidFill>
              <a:effectLst>
                <a:outerShdw blurRad="50800" dist="38100" dir="2700000" algn="tl">
                  <a:srgbClr val="000000">
                    <a:alpha val="40000"/>
                  </a:srgbClr>
                </a:outerShdw>
              </a:effectLst>
              <a:latin typeface="Times New Roman" panose="02020603050405020304" charset="0"/>
              <a:ea typeface="SimSun" panose="02010600030101010101" pitchFamily="2" charset="-122"/>
              <a:cs typeface="Times New Roman" panose="02020603050405020304" charset="0"/>
              <a:sym typeface="Times New Roman" panose="02020603050405020304"/>
            </a:endParaRPr>
          </a:p>
          <a:p>
            <a:pPr algn="ctr"/>
            <a:r>
              <a:rPr lang="en-US" altLang="zh-CN" sz="3600" i="1" kern="100" cap="small">
                <a:solidFill>
                  <a:schemeClr val="accent1">
                    <a:lumMod val="50000"/>
                  </a:schemeClr>
                </a:solidFill>
                <a:effectLst>
                  <a:outerShdw blurRad="50800" dist="38100" dir="2700000" algn="tl">
                    <a:srgbClr val="000000">
                      <a:alpha val="40000"/>
                    </a:srgbClr>
                  </a:outerShdw>
                </a:effectLst>
                <a:uFillTx/>
                <a:latin typeface="Times New Roman" panose="02020603050405020304" charset="0"/>
                <a:ea typeface="SimSun" panose="02010600030101010101" pitchFamily="2" charset="-122"/>
                <a:cs typeface="Times New Roman" panose="02020603050405020304" charset="0"/>
                <a:sym typeface="Times New Roman" panose="02020603050405020304"/>
              </a:rPr>
              <a:t>Tests of the Faithful</a:t>
            </a:r>
            <a:endParaRPr lang="en-US" altLang="zh-CN" sz="3600" i="1" kern="100">
              <a:solidFill>
                <a:schemeClr val="accent1">
                  <a:lumMod val="50000"/>
                </a:schemeClr>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endParaRPr>
          </a:p>
          <a:p>
            <a:r>
              <a:rPr lang="en-US" altLang="zh-CN" sz="1050" kern="100">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latin typeface="Calibri" panose="020F0502020204030204"/>
              <a:ea typeface="SimSun" panose="02010600030101010101" pitchFamily="2" charset="-122"/>
              <a:cs typeface="Times New Roman" panose="02020603050405020304"/>
              <a:sym typeface="Times New Roman" panose="02020603050405020304"/>
            </a:endParaRPr>
          </a:p>
        </p:txBody>
      </p:sp>
      <p:sp>
        <p:nvSpPr>
          <p:cNvPr id="8" name="Text Box 11"/>
          <p:cNvSpPr txBox="1"/>
          <p:nvPr/>
        </p:nvSpPr>
        <p:spPr>
          <a:xfrm>
            <a:off x="-635" y="6031865"/>
            <a:ext cx="12192635" cy="826135"/>
          </a:xfrm>
          <a:prstGeom prst="rect">
            <a:avLst/>
          </a:prstGeom>
          <a:solidFill>
            <a:schemeClr val="bg1">
              <a:alpha val="80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36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Christian Mission for the Deaf</a:t>
            </a:r>
            <a:endParaRPr lang="en-US" altLang="zh-CN" sz="3600" kern="100">
              <a:solidFill>
                <a:schemeClr val="accent1">
                  <a:lumMod val="20000"/>
                  <a:lumOff val="80000"/>
                </a:schemeClr>
              </a:solidFill>
              <a:effectLst>
                <a:outerShdw blurRad="50800" dist="38100" dir="2700000" algn="tl">
                  <a:srgbClr val="000000">
                    <a:alpha val="40000"/>
                  </a:srgbClr>
                </a:outerShdw>
              </a:effectLst>
              <a:latin typeface="Palatino Linotype" panose="02040502050505030304" charset="0"/>
              <a:ea typeface="SimSun" panose="02010600030101010101" pitchFamily="2" charset="-122"/>
              <a:cs typeface="Palatino Linotype" panose="02040502050505030304" charset="0"/>
              <a:sym typeface="Times New Roman" panose="02020603050405020304"/>
            </a:endParaRPr>
          </a:p>
          <a:p>
            <a:r>
              <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rPr>
              <a:t> </a:t>
            </a:r>
            <a:endParaRPr lang="en-US" altLang="zh-CN" sz="1050" kern="100">
              <a:solidFill>
                <a:schemeClr val="accent1">
                  <a:lumMod val="20000"/>
                  <a:lumOff val="80000"/>
                </a:schemeClr>
              </a:solidFill>
              <a:latin typeface="Calibri" panose="020F0502020204030204"/>
              <a:ea typeface="SimSun" panose="02010600030101010101" pitchFamily="2" charset="-122"/>
              <a:cs typeface="Times New Roman" panose="02020603050405020304"/>
              <a:sym typeface="Times New Roman" panose="02020603050405020304"/>
            </a:endParaRPr>
          </a:p>
        </p:txBody>
      </p:sp>
      <p:sp>
        <p:nvSpPr>
          <p:cNvPr id="9" name="Text Box 8"/>
          <p:cNvSpPr txBox="1"/>
          <p:nvPr/>
        </p:nvSpPr>
        <p:spPr>
          <a:xfrm>
            <a:off x="651510" y="12065"/>
            <a:ext cx="4477385" cy="915035"/>
          </a:xfrm>
          <a:prstGeom prst="rect">
            <a:avLst/>
          </a:prstGeom>
          <a:noFill/>
        </p:spPr>
        <p:txBody>
          <a:bodyPr wrap="square" rtlCol="0" anchor="t">
            <a:noAutofit/>
          </a:bodyPr>
          <a:p>
            <a:pPr algn="ctr"/>
            <a:r>
              <a:rPr lang="en-US" altLang="zh-CN" sz="4800" i="1" kern="100">
                <a:solidFill>
                  <a:srgbClr val="3B3838"/>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rPr>
              <a:t>The Epistle of</a:t>
            </a:r>
            <a:endParaRPr lang="en-US" altLang="zh-CN" sz="4800" i="1" kern="100">
              <a:solidFill>
                <a:srgbClr val="3B3838"/>
              </a:solidFill>
              <a:effectLst>
                <a:outerShdw blurRad="50800" dist="38100" dir="2700000" algn="tl">
                  <a:srgbClr val="000000">
                    <a:alpha val="40000"/>
                  </a:srgbClr>
                </a:outerShdw>
              </a:effectLst>
              <a:latin typeface="Gabriola" panose="04040605051002020D02"/>
              <a:ea typeface="SimSun" panose="02010600030101010101" pitchFamily="2" charset="-122"/>
              <a:cs typeface="Gabriola" panose="04040605051002020D02"/>
              <a:sym typeface="Times New Roman" panose="02020603050405020304"/>
            </a:endParaRPr>
          </a:p>
        </p:txBody>
      </p:sp>
      <p:sp>
        <p:nvSpPr>
          <p:cNvPr id="4" name="Text Box 11"/>
          <p:cNvSpPr txBox="1"/>
          <p:nvPr>
            <p:custDataLst>
              <p:tags r:id="rId2"/>
            </p:custDataLst>
          </p:nvPr>
        </p:nvSpPr>
        <p:spPr>
          <a:xfrm>
            <a:off x="126365" y="2289175"/>
            <a:ext cx="12192635" cy="3742690"/>
          </a:xfrm>
          <a:prstGeom prst="rect">
            <a:avLst/>
          </a:prstGeom>
          <a:solidFill>
            <a:schemeClr val="bg1">
              <a:alpha val="47000"/>
            </a:schemeClr>
          </a:soli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60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Chapter 1</a:t>
            </a:r>
            <a:endParaRPr lang="en-US" altLang="zh-CN" sz="60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endParaRPr>
          </a:p>
          <a:p>
            <a:pPr algn="ctr"/>
            <a:r>
              <a:rPr lang="en-US" altLang="zh-CN" sz="60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rPr>
              <a:t>- End -</a:t>
            </a:r>
            <a:endParaRPr lang="en-US" altLang="zh-CN" sz="6000" kern="100" cap="small">
              <a:solidFill>
                <a:schemeClr val="accent1">
                  <a:lumMod val="20000"/>
                  <a:lumOff val="80000"/>
                </a:schemeClr>
              </a:solidFill>
              <a:effectLst>
                <a:outerShdw blurRad="50800" dist="38100" dir="2700000" algn="tl">
                  <a:srgbClr val="000000">
                    <a:alpha val="40000"/>
                  </a:srgbClr>
                </a:outerShdw>
              </a:effectLst>
              <a:uFillTx/>
              <a:latin typeface="Palatino Linotype" panose="02040502050505030304" charset="0"/>
              <a:ea typeface="SimSun" panose="02010600030101010101" pitchFamily="2" charset="-122"/>
              <a:cs typeface="Palatino Linotype" panose="02040502050505030304" charset="0"/>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p:cNvSpPr>
            <a:spLocks noGrp="1"/>
          </p:cNvSpPr>
          <p:nvPr>
            <p:ph type="ctrTitle"/>
          </p:nvPr>
        </p:nvSpPr>
        <p:spPr>
          <a:xfrm>
            <a:off x="130810" y="153670"/>
            <a:ext cx="5618480" cy="6543675"/>
          </a:xfrm>
          <a:gradFill>
            <a:gsLst>
              <a:gs pos="0">
                <a:schemeClr val="accent1">
                  <a:lumMod val="5000"/>
                  <a:lumOff val="95000"/>
                </a:schemeClr>
              </a:gs>
              <a:gs pos="100000">
                <a:schemeClr val="accent1">
                  <a:lumMod val="30000"/>
                  <a:lumOff val="70000"/>
                  <a:alpha val="0"/>
                </a:schemeClr>
              </a:gs>
            </a:gsLst>
            <a:lin ang="19740000" scaled="0"/>
          </a:gradFill>
        </p:spPr>
        <p:txBody>
          <a:bodyPr anchor="t" anchorCtr="0"/>
          <a:p>
            <a:br>
              <a:rPr lang="en-US"/>
            </a:br>
            <a:r>
              <a:rPr lang="en-US">
                <a:effectLst>
                  <a:outerShdw blurRad="50800" dist="38100" dir="2700000" algn="tl" rotWithShape="0">
                    <a:prstClr val="black">
                      <a:alpha val="40000"/>
                    </a:prstClr>
                  </a:outerShdw>
                </a:effectLst>
              </a:rPr>
              <a:t>Introduction</a:t>
            </a:r>
            <a:endParaRPr lang="en-US" i="1" cap="none">
              <a:solidFill>
                <a:schemeClr val="accent1">
                  <a:lumMod val="40000"/>
                  <a:lumOff val="60000"/>
                </a:schemeClr>
              </a:solidFill>
              <a:uFillTx/>
              <a:latin typeface="Gabriola" panose="04040605051002020D02" charset="0"/>
              <a:cs typeface="Gabriola" panose="04040605051002020D02" charset="0"/>
            </a:endParaRPr>
          </a:p>
        </p:txBody>
      </p:sp>
      <p:grpSp>
        <p:nvGrpSpPr>
          <p:cNvPr id="8" name="CircleImage"/>
          <p:cNvGrpSpPr/>
          <p:nvPr/>
        </p:nvGrpSpPr>
        <p:grpSpPr>
          <a:xfrm>
            <a:off x="6873240" y="1291908"/>
            <a:ext cx="4204335" cy="4204335"/>
            <a:chOff x="11565" y="2035"/>
            <a:chExt cx="6621" cy="6621"/>
          </a:xfrm>
        </p:grpSpPr>
        <p:sp>
          <p:nvSpPr>
            <p:cNvPr id="7" name="Oval 6"/>
            <p:cNvSpPr/>
            <p:nvPr/>
          </p:nvSpPr>
          <p:spPr>
            <a:xfrm>
              <a:off x="11565" y="2035"/>
              <a:ext cx="6621" cy="6621"/>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pic>
          <p:nvPicPr>
            <p:cNvPr id="6" name="Picture 5" descr="C:\Biz\CMD\20240812 - CBC Panzi\Teaching\Resources\PrayingHandsCircle.pngPrayingHandsCircle"/>
            <p:cNvPicPr>
              <a:picLocks noChangeAspect="1"/>
            </p:cNvPicPr>
            <p:nvPr/>
          </p:nvPicPr>
          <p:blipFill>
            <a:blip r:embed="rId1"/>
            <a:srcRect l="-8" t="8" r="8" b="8"/>
            <a:stretch>
              <a:fillRect/>
            </a:stretch>
          </p:blipFill>
          <p:spPr>
            <a:xfrm>
              <a:off x="11685" y="2155"/>
              <a:ext cx="6381" cy="6381"/>
            </a:xfrm>
            <a:prstGeom prst="rect">
              <a:avLst/>
            </a:prstGeom>
          </p:spPr>
        </p:pic>
      </p:grpSp>
      <p:sp>
        <p:nvSpPr>
          <p:cNvPr id="10" name="Text Box 9"/>
          <p:cNvSpPr txBox="1"/>
          <p:nvPr/>
        </p:nvSpPr>
        <p:spPr>
          <a:xfrm>
            <a:off x="130810" y="3244850"/>
            <a:ext cx="5618480" cy="1216025"/>
          </a:xfrm>
          <a:prstGeom prst="rect">
            <a:avLst/>
          </a:prstGeom>
          <a:noFill/>
        </p:spPr>
        <p:txBody>
          <a:bodyPr wrap="square" rtlCol="0" anchor="t">
            <a:noAutofit/>
          </a:bodyPr>
          <a:p>
            <a:pPr algn="ctr"/>
            <a:r>
              <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rPr>
              <a:t>Outline</a:t>
            </a:r>
            <a:endParaRPr lang="en-US" sz="6000" b="1" i="1">
              <a:solidFill>
                <a:schemeClr val="accent1">
                  <a:lumMod val="40000"/>
                  <a:lumOff val="60000"/>
                </a:schemeClr>
              </a:solidFill>
              <a:effectLst>
                <a:outerShdw blurRad="50800" dist="38100" dir="2700000" algn="tl" rotWithShape="0">
                  <a:prstClr val="black">
                    <a:alpha val="40000"/>
                  </a:prstClr>
                </a:outerShdw>
              </a:effectLst>
              <a:uFillTx/>
              <a:latin typeface="Gabriola" panose="04040605051002020D02" charset="0"/>
              <a:cs typeface="Gabriola" panose="04040605051002020D02"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Introduction:	</a:t>
            </a:r>
            <a:r>
              <a:rPr lang="en-US" b="0" cap="none">
                <a:solidFill>
                  <a:schemeClr val="accent1">
                    <a:lumMod val="40000"/>
                    <a:lumOff val="60000"/>
                  </a:schemeClr>
                </a:solidFill>
                <a:uFillTx/>
                <a:latin typeface="Gabriola" panose="04040605051002020D02" charset="0"/>
                <a:cs typeface="Gabriola" panose="04040605051002020D02" charset="0"/>
                <a:sym typeface="+mn-ea"/>
              </a:rPr>
              <a:t>Outline</a:t>
            </a:r>
            <a:endParaRPr lang="en-US" cap="small">
              <a:solidFill>
                <a:schemeClr val="accent1">
                  <a:lumMod val="40000"/>
                  <a:lumOff val="60000"/>
                </a:schemeClr>
              </a:solidFill>
              <a:uFillTx/>
              <a:latin typeface="Times New Roman" panose="02020603050405020304" charset="0"/>
            </a:endParaRPr>
          </a:p>
        </p:txBody>
      </p:sp>
      <p:sp>
        <p:nvSpPr>
          <p:cNvPr id="3" name="Content Placeholder 2"/>
          <p:cNvSpPr>
            <a:spLocks noGrp="1"/>
          </p:cNvSpPr>
          <p:nvPr>
            <p:ph idx="1"/>
          </p:nvPr>
        </p:nvSpPr>
        <p:spPr/>
        <p:txBody>
          <a:bodyPr>
            <a:noAutofit/>
          </a:bodyPr>
          <a:p>
            <a:pPr marL="514350" indent="-514350">
              <a:lnSpc>
                <a:spcPct val="100000"/>
              </a:lnSpc>
              <a:buAutoNum type="arabicPeriod"/>
            </a:pPr>
            <a:r>
              <a:rPr lang="en-US" sz="3000">
                <a:latin typeface="Arial" panose="020B0604020202020204" pitchFamily="34" charset="0"/>
                <a:cs typeface="Arial" panose="020B0604020202020204" pitchFamily="34" charset="0"/>
              </a:rPr>
              <a:t>L’épreuve de la persévérance dans la souffrance (1:2-12)</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Perseverance in Suffering</a:t>
            </a:r>
            <a:endParaRPr lang="en-US" sz="3000" i="1">
              <a:latin typeface="Arial" panose="020B0604020202020204" pitchFamily="34" charset="0"/>
              <a:cs typeface="Arial" panose="020B0604020202020204" pitchFamily="34" charset="0"/>
            </a:endParaRPr>
          </a:p>
          <a:p>
            <a:pPr marL="514350" indent="-514350">
              <a:lnSpc>
                <a:spcPct val="100000"/>
              </a:lnSpc>
              <a:buAutoNum type="arabicPeriod"/>
            </a:pPr>
            <a:r>
              <a:rPr lang="en-US" sz="3000">
                <a:latin typeface="Arial" panose="020B0604020202020204" pitchFamily="34" charset="0"/>
                <a:cs typeface="Arial" panose="020B0604020202020204" pitchFamily="34" charset="0"/>
              </a:rPr>
              <a:t>L’épreuve du blâme dans la tentation (1:13-18)</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Blame in Temptation</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a:pPr>
            <a:r>
              <a:rPr lang="en-US" sz="3000">
                <a:latin typeface="Arial" panose="020B0604020202020204" pitchFamily="34" charset="0"/>
                <a:cs typeface="Arial" panose="020B0604020202020204" pitchFamily="34" charset="0"/>
              </a:rPr>
              <a:t>Le test de la réponse à la Parole (1:19-27)</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Response to the Word</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a:pPr>
            <a:r>
              <a:rPr lang="en-US" sz="3000">
                <a:latin typeface="Arial" panose="020B0604020202020204" pitchFamily="34" charset="0"/>
                <a:cs typeface="Arial" panose="020B0604020202020204" pitchFamily="34" charset="0"/>
              </a:rPr>
              <a:t>L’épreuve de l’amour impartial (2:1-13)</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Impartial Love</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a:pPr>
            <a:r>
              <a:rPr lang="en-US" sz="3000">
                <a:latin typeface="Arial" panose="020B0604020202020204" pitchFamily="34" charset="0"/>
                <a:cs typeface="Arial" panose="020B0604020202020204" pitchFamily="34" charset="0"/>
              </a:rPr>
              <a:t>Le test des œuvres justes (2:14-26)</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Righteous Works</a:t>
            </a:r>
            <a:endParaRPr lang="en-US" sz="3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Introduction:	</a:t>
            </a:r>
            <a:r>
              <a:rPr lang="en-US" b="0" cap="none">
                <a:solidFill>
                  <a:schemeClr val="accent1">
                    <a:lumMod val="40000"/>
                    <a:lumOff val="60000"/>
                  </a:schemeClr>
                </a:solidFill>
                <a:uFillTx/>
                <a:latin typeface="Gabriola" panose="04040605051002020D02" charset="0"/>
                <a:cs typeface="Gabriola" panose="04040605051002020D02" charset="0"/>
                <a:sym typeface="+mn-ea"/>
              </a:rPr>
              <a:t>Outline</a:t>
            </a:r>
            <a:endParaRPr lang="en-US" cap="small">
              <a:solidFill>
                <a:schemeClr val="accent1">
                  <a:lumMod val="40000"/>
                  <a:lumOff val="60000"/>
                </a:schemeClr>
              </a:solidFill>
              <a:uFillTx/>
              <a:latin typeface="Times New Roman" panose="02020603050405020304" charset="0"/>
            </a:endParaRPr>
          </a:p>
        </p:txBody>
      </p:sp>
      <p:sp>
        <p:nvSpPr>
          <p:cNvPr id="3" name="Content Placeholder 2"/>
          <p:cNvSpPr>
            <a:spLocks noGrp="1"/>
          </p:cNvSpPr>
          <p:nvPr>
            <p:ph idx="1"/>
          </p:nvPr>
        </p:nvSpPr>
        <p:spPr/>
        <p:txBody>
          <a:bodyPr>
            <a:noAutofit/>
          </a:bodyPr>
          <a:p>
            <a:pPr marL="514350" indent="-514350">
              <a:lnSpc>
                <a:spcPct val="100000"/>
              </a:lnSpc>
              <a:buFont typeface="+mj-lt"/>
              <a:buAutoNum type="arabicPeriod" startAt="6"/>
            </a:pPr>
            <a:r>
              <a:rPr lang="en-US" sz="3000">
                <a:latin typeface="Arial" panose="020B0604020202020204" pitchFamily="34" charset="0"/>
                <a:cs typeface="Arial" panose="020B0604020202020204" pitchFamily="34" charset="0"/>
              </a:rPr>
              <a:t>L’épreuve de la langue (3:1-12)</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the Tongue</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6"/>
            </a:pPr>
            <a:r>
              <a:rPr lang="en-US" sz="3000">
                <a:latin typeface="Arial" panose="020B0604020202020204" pitchFamily="34" charset="0"/>
                <a:cs typeface="Arial" panose="020B0604020202020204" pitchFamily="34" charset="0"/>
              </a:rPr>
              <a:t>L’épreuve de l’humble sagesse (3:13-18)</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Humble Wisdom</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6"/>
            </a:pPr>
            <a:r>
              <a:rPr lang="en-US" sz="3000">
                <a:latin typeface="Arial" panose="020B0604020202020204" pitchFamily="34" charset="0"/>
                <a:cs typeface="Arial" panose="020B0604020202020204" pitchFamily="34" charset="0"/>
              </a:rPr>
              <a:t>Le test de l’indulgence mondaine (4:1-12)</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Worldly Indulgence</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6"/>
            </a:pPr>
            <a:r>
              <a:rPr lang="en-US" sz="3000">
                <a:latin typeface="Arial" panose="020B0604020202020204" pitchFamily="34" charset="0"/>
                <a:cs typeface="Arial" panose="020B0604020202020204" pitchFamily="34" charset="0"/>
              </a:rPr>
              <a:t>L’épreuve de la dépendance (4:13-17)</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Dependence</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6"/>
            </a:pPr>
            <a:r>
              <a:rPr lang="en-US" sz="3000">
                <a:latin typeface="Arial" panose="020B0604020202020204" pitchFamily="34" charset="0"/>
                <a:cs typeface="Arial" panose="020B0604020202020204" pitchFamily="34" charset="0"/>
              </a:rPr>
              <a:t>L’épreuve de l’endurance du patient (5:1-11)</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Patient Endurance</a:t>
            </a:r>
            <a:endParaRPr lang="en-US" sz="3000" i="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fontScale="90000"/>
          </a:bodyPr>
          <a:p>
            <a:pPr defTabSz="914400">
              <a:tabLst>
                <a:tab pos="10972800" algn="r"/>
              </a:tabLst>
            </a:pPr>
            <a:r>
              <a:rPr lang="en-US">
                <a:sym typeface="+mn-ea"/>
              </a:rPr>
              <a:t>Introduction:	</a:t>
            </a:r>
            <a:r>
              <a:rPr lang="en-US" b="0" cap="none">
                <a:solidFill>
                  <a:schemeClr val="accent1">
                    <a:lumMod val="40000"/>
                    <a:lumOff val="60000"/>
                  </a:schemeClr>
                </a:solidFill>
                <a:uFillTx/>
                <a:latin typeface="Gabriola" panose="04040605051002020D02" charset="0"/>
                <a:cs typeface="Gabriola" panose="04040605051002020D02" charset="0"/>
                <a:sym typeface="+mn-ea"/>
              </a:rPr>
              <a:t>Outline</a:t>
            </a:r>
            <a:endParaRPr lang="en-US" cap="small">
              <a:solidFill>
                <a:schemeClr val="accent1">
                  <a:lumMod val="40000"/>
                  <a:lumOff val="60000"/>
                </a:schemeClr>
              </a:solidFill>
              <a:uFillTx/>
              <a:latin typeface="Times New Roman" panose="02020603050405020304" charset="0"/>
            </a:endParaRPr>
          </a:p>
        </p:txBody>
      </p:sp>
      <p:sp>
        <p:nvSpPr>
          <p:cNvPr id="3" name="Content Placeholder 2"/>
          <p:cNvSpPr>
            <a:spLocks noGrp="1"/>
          </p:cNvSpPr>
          <p:nvPr>
            <p:ph idx="1"/>
          </p:nvPr>
        </p:nvSpPr>
        <p:spPr/>
        <p:txBody>
          <a:bodyPr>
            <a:noAutofit/>
          </a:bodyPr>
          <a:p>
            <a:pPr marL="514350" indent="-514350">
              <a:lnSpc>
                <a:spcPct val="100000"/>
              </a:lnSpc>
              <a:buFont typeface="+mj-lt"/>
              <a:buAutoNum type="arabicPeriod" startAt="11"/>
            </a:pPr>
            <a:r>
              <a:rPr lang="en-US" sz="3000">
                <a:latin typeface="Arial" panose="020B0604020202020204" pitchFamily="34" charset="0"/>
                <a:cs typeface="Arial" panose="020B0604020202020204" pitchFamily="34" charset="0"/>
              </a:rPr>
              <a:t>Le test de la véracité (5:12)</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Truthfulness</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11"/>
            </a:pPr>
            <a:r>
              <a:rPr lang="en-US" sz="3000">
                <a:latin typeface="Arial" panose="020B0604020202020204" pitchFamily="34" charset="0"/>
                <a:cs typeface="Arial" panose="020B0604020202020204" pitchFamily="34" charset="0"/>
              </a:rPr>
              <a:t>Le test de la prière (5:13-18)</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Prayerfulness</a:t>
            </a:r>
            <a:endParaRPr lang="en-US" sz="3000">
              <a:latin typeface="Arial" panose="020B0604020202020204" pitchFamily="34" charset="0"/>
              <a:cs typeface="Arial" panose="020B0604020202020204" pitchFamily="34" charset="0"/>
            </a:endParaRPr>
          </a:p>
          <a:p>
            <a:pPr marL="514350" indent="-514350">
              <a:lnSpc>
                <a:spcPct val="100000"/>
              </a:lnSpc>
              <a:buAutoNum type="arabicPeriod" startAt="11"/>
            </a:pPr>
            <a:r>
              <a:rPr lang="en-US" sz="3000">
                <a:latin typeface="Arial" panose="020B0604020202020204" pitchFamily="34" charset="0"/>
                <a:cs typeface="Arial" panose="020B0604020202020204" pitchFamily="34" charset="0"/>
              </a:rPr>
              <a:t>Le test de la vraie foi (5:19, 20)</a:t>
            </a:r>
            <a:br>
              <a:rPr lang="en-US" sz="3000">
                <a:latin typeface="Arial" panose="020B0604020202020204" pitchFamily="34" charset="0"/>
                <a:cs typeface="Arial" panose="020B0604020202020204" pitchFamily="34" charset="0"/>
              </a:rPr>
            </a:br>
            <a:r>
              <a:rPr lang="en-US" sz="3000" i="1">
                <a:latin typeface="Arial" panose="020B0604020202020204" pitchFamily="34" charset="0"/>
                <a:cs typeface="Arial" panose="020B0604020202020204" pitchFamily="34" charset="0"/>
              </a:rPr>
              <a:t>The Test of True Faith</a:t>
            </a:r>
            <a:endParaRPr lang="en-US" sz="3000" i="1">
              <a:latin typeface="Arial" panose="020B0604020202020204" pitchFamily="34" charset="0"/>
              <a:cs typeface="Arial" panose="020B0604020202020204" pitchFamily="34" charset="0"/>
            </a:endParaRPr>
          </a:p>
        </p:txBody>
      </p:sp>
      <p:sp>
        <p:nvSpPr>
          <p:cNvPr id="4" name="Reflection"/>
          <p:cNvSpPr>
            <a:spLocks noGrp="1"/>
          </p:cNvSpPr>
          <p:nvPr/>
        </p:nvSpPr>
        <p:spPr>
          <a:xfrm>
            <a:off x="749935" y="5734050"/>
            <a:ext cx="10603865" cy="995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mj-lt"/>
              <a:buNone/>
            </a:pPr>
            <a:r>
              <a:rPr lang="en-US" sz="2800" i="1">
                <a:solidFill>
                  <a:schemeClr val="bg1">
                    <a:lumMod val="95000"/>
                  </a:schemeClr>
                </a:solidFill>
                <a:latin typeface="Arial" panose="020B0604020202020204" pitchFamily="34" charset="0"/>
                <a:cs typeface="Arial" panose="020B0604020202020204" pitchFamily="34" charset="0"/>
              </a:rPr>
              <a:t>...</a:t>
            </a:r>
            <a:endParaRPr lang="en-US" sz="280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Calligraph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lligraphy">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lligraph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lligraphy">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noFill/>
        <a:noFill/>
        <a:no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25979</Words>
  <Application>WPS Presentation</Application>
  <PresentationFormat>Widescreen</PresentationFormat>
  <Paragraphs>470</Paragraphs>
  <Slides>56</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56</vt:i4>
      </vt:variant>
    </vt:vector>
  </HeadingPairs>
  <TitlesOfParts>
    <vt:vector size="72" baseType="lpstr">
      <vt:lpstr>Arial</vt:lpstr>
      <vt:lpstr>SimSun</vt:lpstr>
      <vt:lpstr>Wingdings</vt:lpstr>
      <vt:lpstr>Times New Roman</vt:lpstr>
      <vt:lpstr>Palatino Linotype</vt:lpstr>
      <vt:lpstr>Times New Roman</vt:lpstr>
      <vt:lpstr>Calibri</vt:lpstr>
      <vt:lpstr>Gabriola</vt:lpstr>
      <vt:lpstr>Gabriola</vt:lpstr>
      <vt:lpstr>Microsoft YaHei</vt:lpstr>
      <vt:lpstr>Arial Unicode MS</vt:lpstr>
      <vt:lpstr>Tahoma</vt:lpstr>
      <vt:lpstr>Calibri Light</vt:lpstr>
      <vt:lpstr>Calibri</vt:lpstr>
      <vt:lpstr>Calligraphy</vt:lpstr>
      <vt:lpstr>1_Calligraphy</vt:lpstr>
      <vt:lpstr>PowerPoint 演示文稿</vt:lpstr>
      <vt:lpstr>PowerPoint 演示文稿</vt:lpstr>
      <vt:lpstr> Introduction</vt:lpstr>
      <vt:lpstr>Introduction: 	Author</vt:lpstr>
      <vt:lpstr>Introduction: 	Author</vt:lpstr>
      <vt:lpstr> Introduction</vt:lpstr>
      <vt:lpstr>Introduction:	Outline</vt:lpstr>
      <vt:lpstr>Introduction:	Outline</vt:lpstr>
      <vt:lpstr>Introduction:	Outline</vt:lpstr>
      <vt:lpstr> James 1:1   </vt:lpstr>
      <vt:lpstr>James 1:1	Salutations</vt:lpstr>
      <vt:lpstr>James 1:1	Salutations</vt:lpstr>
      <vt:lpstr> James 1:2-12</vt:lpstr>
      <vt:lpstr>James 1:2-12	Test of Suffering</vt:lpstr>
      <vt:lpstr>James 1:2-12	Test of Suffering</vt:lpstr>
      <vt:lpstr>James 1:2-12	Test of Suffering</vt:lpstr>
      <vt:lpstr>James 1:2-12	Test of Suffering</vt:lpstr>
      <vt:lpstr>James 1:2-12	Test of Suffering</vt:lpstr>
      <vt:lpstr>James 1:2-12	Test of Suffering</vt:lpstr>
      <vt:lpstr>James 1:2-12	Test of Suffering</vt:lpstr>
      <vt:lpstr>James 1:2-12	Test of Suffering</vt:lpstr>
      <vt:lpstr>James 1:2-12	Test of Suffering</vt:lpstr>
      <vt:lpstr>James 1:2-12	Test of Suffering</vt:lpstr>
      <vt:lpstr>James 1:2-12	Test of Suffering</vt:lpstr>
      <vt:lpstr> James 1:13-18</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James 1:13-18	Test of Blame in Temptation</vt:lpstr>
      <vt:lpstr> James 1:19-27</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James 1:19-27	Test of Response to the Word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Corona Gardens</cp:lastModifiedBy>
  <cp:revision>177</cp:revision>
  <dcterms:created xsi:type="dcterms:W3CDTF">2024-05-20T17:22:00Z</dcterms:created>
  <dcterms:modified xsi:type="dcterms:W3CDTF">2024-09-03T17:02:02Z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63C830C59CFB42448B2F5A4B2A1C1C4E_11</vt:lpwstr>
  </property>
  <property fmtid="{D5CDD505-2E9C-101B-9397-08002B2CF9AE}" pid="3" name="KSOProductBuildVer">
    <vt:lpwstr>1033-12.2.0.17119</vt:lpwstr>
  </property>
</Properties>
</file>