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6"/>
  </p:handoutMasterIdLst>
  <p:sldIdLst>
    <p:sldId id="323" r:id="rId3"/>
    <p:sldId id="585" r:id="rId5"/>
    <p:sldId id="321" r:id="rId6"/>
    <p:sldId id="313" r:id="rId7"/>
    <p:sldId id="314" r:id="rId8"/>
    <p:sldId id="258" r:id="rId9"/>
    <p:sldId id="259" r:id="rId10"/>
    <p:sldId id="261" r:id="rId11"/>
    <p:sldId id="260" r:id="rId12"/>
    <p:sldId id="256" r:id="rId13"/>
    <p:sldId id="315" r:id="rId14"/>
    <p:sldId id="316" r:id="rId15"/>
    <p:sldId id="317" r:id="rId16"/>
    <p:sldId id="318" r:id="rId17"/>
    <p:sldId id="319" r:id="rId18"/>
    <p:sldId id="320" r:id="rId19"/>
    <p:sldId id="292" r:id="rId20"/>
    <p:sldId id="312" r:id="rId21"/>
    <p:sldId id="293" r:id="rId22"/>
    <p:sldId id="332" r:id="rId23"/>
    <p:sldId id="325" r:id="rId24"/>
    <p:sldId id="372" r:id="rId25"/>
    <p:sldId id="330" r:id="rId26"/>
    <p:sldId id="353" r:id="rId27"/>
    <p:sldId id="331" r:id="rId28"/>
    <p:sldId id="460" r:id="rId29"/>
    <p:sldId id="461" r:id="rId30"/>
    <p:sldId id="462" r:id="rId31"/>
    <p:sldId id="463" r:id="rId32"/>
    <p:sldId id="464" r:id="rId33"/>
    <p:sldId id="324" r:id="rId34"/>
    <p:sldId id="707" r:id="rId35"/>
    <p:sldId id="708" r:id="rId36"/>
    <p:sldId id="329" r:id="rId37"/>
    <p:sldId id="326" r:id="rId38"/>
    <p:sldId id="709" r:id="rId39"/>
    <p:sldId id="713" r:id="rId40"/>
    <p:sldId id="715" r:id="rId41"/>
    <p:sldId id="328" r:id="rId42"/>
    <p:sldId id="718" r:id="rId43"/>
    <p:sldId id="333" r:id="rId44"/>
    <p:sldId id="306" r:id="rId45"/>
    <p:sldId id="356" r:id="rId46"/>
    <p:sldId id="355" r:id="rId47"/>
    <p:sldId id="357" r:id="rId48"/>
    <p:sldId id="354" r:id="rId49"/>
    <p:sldId id="358" r:id="rId50"/>
    <p:sldId id="360" r:id="rId51"/>
    <p:sldId id="400" r:id="rId52"/>
    <p:sldId id="311" r:id="rId53"/>
    <p:sldId id="369" r:id="rId54"/>
    <p:sldId id="371" r:id="rId55"/>
    <p:sldId id="370" r:id="rId56"/>
    <p:sldId id="393" r:id="rId57"/>
    <p:sldId id="395" r:id="rId58"/>
    <p:sldId id="396" r:id="rId59"/>
    <p:sldId id="397" r:id="rId60"/>
    <p:sldId id="399" r:id="rId61"/>
    <p:sldId id="401" r:id="rId62"/>
    <p:sldId id="412" r:id="rId63"/>
    <p:sldId id="413" r:id="rId64"/>
    <p:sldId id="414" r:id="rId65"/>
    <p:sldId id="415" r:id="rId66"/>
    <p:sldId id="416" r:id="rId67"/>
    <p:sldId id="419" r:id="rId68"/>
    <p:sldId id="420" r:id="rId69"/>
    <p:sldId id="424" r:id="rId70"/>
    <p:sldId id="421" r:id="rId71"/>
    <p:sldId id="467" r:id="rId72"/>
    <p:sldId id="466" r:id="rId73"/>
    <p:sldId id="469" r:id="rId74"/>
    <p:sldId id="471" r:id="rId75"/>
    <p:sldId id="474" r:id="rId76"/>
    <p:sldId id="475" r:id="rId77"/>
    <p:sldId id="472" r:id="rId78"/>
    <p:sldId id="473" r:id="rId79"/>
    <p:sldId id="476" r:id="rId80"/>
    <p:sldId id="509" r:id="rId81"/>
    <p:sldId id="510" r:id="rId82"/>
    <p:sldId id="511" r:id="rId83"/>
    <p:sldId id="512" r:id="rId84"/>
    <p:sldId id="513" r:id="rId85"/>
    <p:sldId id="514" r:id="rId86"/>
    <p:sldId id="515" r:id="rId87"/>
    <p:sldId id="516" r:id="rId88"/>
    <p:sldId id="518" r:id="rId89"/>
    <p:sldId id="520" r:id="rId90"/>
    <p:sldId id="521" r:id="rId91"/>
    <p:sldId id="526" r:id="rId92"/>
    <p:sldId id="525" r:id="rId93"/>
    <p:sldId id="527" r:id="rId94"/>
    <p:sldId id="528" r:id="rId95"/>
    <p:sldId id="531" r:id="rId96"/>
    <p:sldId id="529" r:id="rId97"/>
    <p:sldId id="530" r:id="rId98"/>
    <p:sldId id="536" r:id="rId99"/>
    <p:sldId id="537" r:id="rId100"/>
    <p:sldId id="538" r:id="rId101"/>
    <p:sldId id="548" r:id="rId102"/>
    <p:sldId id="540" r:id="rId103"/>
    <p:sldId id="539" r:id="rId104"/>
    <p:sldId id="542" r:id="rId105"/>
    <p:sldId id="543" r:id="rId106"/>
    <p:sldId id="544" r:id="rId107"/>
    <p:sldId id="545" r:id="rId108"/>
    <p:sldId id="558" r:id="rId109"/>
    <p:sldId id="565" r:id="rId110"/>
    <p:sldId id="559" r:id="rId111"/>
    <p:sldId id="560" r:id="rId112"/>
    <p:sldId id="564" r:id="rId113"/>
    <p:sldId id="561" r:id="rId114"/>
    <p:sldId id="566" r:id="rId115"/>
    <p:sldId id="569" r:id="rId116"/>
    <p:sldId id="570" r:id="rId117"/>
    <p:sldId id="571" r:id="rId118"/>
    <p:sldId id="572" r:id="rId119"/>
    <p:sldId id="573" r:id="rId120"/>
    <p:sldId id="578" r:id="rId121"/>
    <p:sldId id="579" r:id="rId122"/>
    <p:sldId id="582" r:id="rId123"/>
    <p:sldId id="583" r:id="rId124"/>
    <p:sldId id="465"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4fb541-43b0-463f-a201-bf72081d79cb}">
          <p14:sldIdLst>
            <p14:sldId id="323"/>
            <p14:sldId id="585"/>
          </p14:sldIdLst>
        </p14:section>
        <p14:section name="Hebrew Calendar" id="{16ec3684-fcd7-4c10-bf66-0df949cb48c2}">
          <p14:sldIdLst>
            <p14:sldId id="321"/>
            <p14:sldId id="313"/>
            <p14:sldId id="314"/>
            <p14:sldId id="258"/>
            <p14:sldId id="259"/>
            <p14:sldId id="261"/>
            <p14:sldId id="260"/>
            <p14:sldId id="256"/>
            <p14:sldId id="315"/>
            <p14:sldId id="316"/>
            <p14:sldId id="317"/>
            <p14:sldId id="318"/>
            <p14:sldId id="319"/>
          </p14:sldIdLst>
        </p14:section>
        <p14:section name="Sabbath" id="{bd4a1cae-bb33-44f2-a445-c145250639e8}">
          <p14:sldIdLst>
            <p14:sldId id="320"/>
            <p14:sldId id="292"/>
            <p14:sldId id="312"/>
            <p14:sldId id="293"/>
          </p14:sldIdLst>
        </p14:section>
        <p14:section name="Passover" id="{c29807e8-3e98-4d56-a31e-d5fe88749e6e}">
          <p14:sldIdLst>
            <p14:sldId id="332"/>
            <p14:sldId id="325"/>
            <p14:sldId id="372"/>
            <p14:sldId id="330"/>
            <p14:sldId id="353"/>
            <p14:sldId id="331"/>
            <p14:sldId id="460"/>
            <p14:sldId id="461"/>
            <p14:sldId id="462"/>
            <p14:sldId id="463"/>
            <p14:sldId id="464"/>
            <p14:sldId id="324"/>
            <p14:sldId id="707"/>
            <p14:sldId id="708"/>
            <p14:sldId id="329"/>
            <p14:sldId id="326"/>
            <p14:sldId id="709"/>
            <p14:sldId id="713"/>
            <p14:sldId id="715"/>
            <p14:sldId id="328"/>
            <p14:sldId id="718"/>
          </p14:sldIdLst>
        </p14:section>
        <p14:section name="Unleavened Bread" id="{443ffb82-1cc5-4820-bb79-517d0216c663}">
          <p14:sldIdLst>
            <p14:sldId id="333"/>
            <p14:sldId id="306"/>
            <p14:sldId id="356"/>
            <p14:sldId id="355"/>
            <p14:sldId id="357"/>
            <p14:sldId id="354"/>
            <p14:sldId id="358"/>
            <p14:sldId id="360"/>
          </p14:sldIdLst>
        </p14:section>
        <p14:section name="FirstFruits" id="{a0693c95-10c3-469f-bc40-8a93350f6b85}">
          <p14:sldIdLst>
            <p14:sldId id="400"/>
            <p14:sldId id="311"/>
            <p14:sldId id="369"/>
            <p14:sldId id="371"/>
            <p14:sldId id="370"/>
            <p14:sldId id="393"/>
            <p14:sldId id="395"/>
            <p14:sldId id="396"/>
            <p14:sldId id="397"/>
            <p14:sldId id="399"/>
            <p14:sldId id="401"/>
          </p14:sldIdLst>
        </p14:section>
        <p14:section name="Weeks" id="{ed3f9833-bf60-4b7c-be92-e520ac0923c7}">
          <p14:sldIdLst>
            <p14:sldId id="412"/>
            <p14:sldId id="413"/>
            <p14:sldId id="414"/>
            <p14:sldId id="415"/>
            <p14:sldId id="416"/>
            <p14:sldId id="419"/>
            <p14:sldId id="420"/>
            <p14:sldId id="424"/>
            <p14:sldId id="421"/>
          </p14:sldIdLst>
        </p14:section>
        <p14:section name="Fall: Trumpets" id="{c0448c87-65d2-4046-8854-fb43f91149d5}">
          <p14:sldIdLst>
            <p14:sldId id="467"/>
            <p14:sldId id="466"/>
            <p14:sldId id="469"/>
            <p14:sldId id="471"/>
            <p14:sldId id="474"/>
            <p14:sldId id="475"/>
            <p14:sldId id="472"/>
            <p14:sldId id="473"/>
            <p14:sldId id="476"/>
            <p14:sldId id="509"/>
            <p14:sldId id="510"/>
          </p14:sldIdLst>
        </p14:section>
        <p14:section name="Atonement" id="{6a53b162-6ae4-4462-adfa-e15bfc609319}">
          <p14:sldIdLst>
            <p14:sldId id="511"/>
            <p14:sldId id="512"/>
            <p14:sldId id="513"/>
            <p14:sldId id="514"/>
            <p14:sldId id="515"/>
            <p14:sldId id="516"/>
            <p14:sldId id="518"/>
            <p14:sldId id="520"/>
            <p14:sldId id="521"/>
            <p14:sldId id="526"/>
            <p14:sldId id="525"/>
            <p14:sldId id="527"/>
            <p14:sldId id="528"/>
            <p14:sldId id="531"/>
            <p14:sldId id="529"/>
            <p14:sldId id="530"/>
          </p14:sldIdLst>
        </p14:section>
        <p14:section name="Tabernacles" id="{c0e13c84-adc7-4cc4-b214-9dc6dce9955d}">
          <p14:sldIdLst>
            <p14:sldId id="536"/>
            <p14:sldId id="537"/>
            <p14:sldId id="538"/>
            <p14:sldId id="548"/>
            <p14:sldId id="540"/>
            <p14:sldId id="539"/>
            <p14:sldId id="542"/>
            <p14:sldId id="543"/>
            <p14:sldId id="544"/>
            <p14:sldId id="545"/>
            <p14:sldId id="558"/>
            <p14:sldId id="565"/>
            <p14:sldId id="559"/>
            <p14:sldId id="560"/>
            <p14:sldId id="564"/>
            <p14:sldId id="561"/>
            <p14:sldId id="566"/>
          </p14:sldIdLst>
        </p14:section>
        <p14:section name="Purim" id="{9f611735-6217-4e23-bb9f-6c54fc7f4c1b}">
          <p14:sldIdLst>
            <p14:sldId id="569"/>
            <p14:sldId id="570"/>
            <p14:sldId id="571"/>
            <p14:sldId id="572"/>
            <p14:sldId id="573"/>
          </p14:sldIdLst>
        </p14:section>
        <p14:section name="Hanukkah" id="{438f79f2-b4fb-48c3-a295-e76dbba1a0b9}">
          <p14:sldIdLst>
            <p14:sldId id="578"/>
            <p14:sldId id="579"/>
            <p14:sldId id="582"/>
            <p14:sldId id="583"/>
          </p14:sldIdLst>
        </p14:section>
        <p14:section name="END" id="{1f7b9f05-ba42-4915-a5f7-292f9d7cb484}">
          <p14:sldIdLst>
            <p14:sldId id="465"/>
          </p14:sldIdLst>
        </p14:section>
      </p14:sectionLst>
    </p:ext>
    <p:ext uri="{EFAFB233-063F-42B5-8137-9DF3F51BA10A}">
      <p15:sldGuideLst xmlns:p15="http://schemas.microsoft.com/office/powerpoint/2012/main">
        <p15:guide id="1" orient="horz" pos="2139" userDrawn="1">
          <p15:clr>
            <a:srgbClr val="A4A3A4"/>
          </p15:clr>
        </p15:guide>
        <p15:guide id="2" pos="38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FE0"/>
    <a:srgbClr val="AAA90B"/>
    <a:srgbClr val="006020"/>
    <a:srgbClr val="EEF6E9"/>
    <a:srgbClr val="BDD7EE"/>
    <a:srgbClr val="DCEBF7"/>
    <a:srgbClr val="8FAADC"/>
    <a:srgbClr val="FCF30E"/>
    <a:srgbClr val="FFB7B7"/>
    <a:srgbClr val="FEF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39"/>
        <p:guide pos="38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handoutMaster" Target="handoutMasters/handoutMaster1.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829435" y="459105"/>
            <a:ext cx="3199130" cy="179959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8610" y="2374265"/>
            <a:ext cx="6176010" cy="6162675"/>
          </a:xfrm>
          <a:prstGeom prst="rect">
            <a:avLst/>
          </a:prstGeom>
          <a:ln>
            <a:noFill/>
          </a:ln>
        </p:spPr>
        <p:style>
          <a:lnRef idx="2">
            <a:schemeClr val="accent1"/>
          </a:lnRef>
          <a:fillRef idx="0">
            <a:srgbClr val="FFFFFF"/>
          </a:fillRef>
          <a:effectRef idx="0">
            <a:srgbClr val="FFFFFF"/>
          </a:effectRef>
          <a:fontRef idx="none"/>
        </p:style>
        <p:txBody>
          <a:bodyPr vert="horz" lIns="91440" tIns="45720" rIns="91440" bIns="45720" rtlCol="0" anchor="t" anchorCtr="0">
            <a:normAutofit/>
          </a:bodyPr>
          <a:lstStyle>
            <a:lvl1pPr marL="0" marR="0" lvl="0"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1pPr>
            <a:lvl2pPr marL="457200" marR="0" lvl="1"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2pPr>
            <a:lvl3pPr marL="914400" marR="0" lvl="2"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3pPr>
            <a:lvl4pPr marL="1371600" marR="0" lvl="3"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4pPr>
            <a:lvl5pPr marL="1828800" marR="0" lvl="4"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5pPr>
          </a:lstStyle>
          <a:p>
            <a:pPr lvl="0"/>
            <a:r>
              <a:rPr>
                <a:sym typeface="+mn-ea"/>
              </a:rPr>
              <a:t>Click to edit Master text styles</a:t>
            </a:r>
            <a:endParaRPr>
              <a:sym typeface="+mn-ea"/>
            </a:endParaRPr>
          </a:p>
          <a:p>
            <a:pPr lvl="1"/>
            <a:r>
              <a:rPr>
                <a:sym typeface="+mn-ea"/>
              </a:rPr>
              <a:t>Second level</a:t>
            </a:r>
            <a:endParaRPr>
              <a:sym typeface="+mn-ea"/>
            </a:endParaRPr>
          </a:p>
          <a:p>
            <a:pPr lvl="2"/>
            <a:r>
              <a:rPr>
                <a:sym typeface="+mn-ea"/>
              </a:rPr>
              <a:t>Third level</a:t>
            </a:r>
            <a:endParaRPr>
              <a:sym typeface="+mn-ea"/>
            </a:endParaRPr>
          </a:p>
          <a:p>
            <a:pPr lvl="3"/>
            <a:r>
              <a:rPr>
                <a:sym typeface="+mn-ea"/>
              </a:rPr>
              <a:t>Fourth level</a:t>
            </a:r>
            <a:endParaRPr>
              <a:sym typeface="+mn-ea"/>
            </a:endParaRPr>
          </a:p>
          <a:p>
            <a:pPr lvl="4"/>
            <a:r>
              <a:rPr>
                <a:sym typeface="+mn-ea"/>
              </a:rPr>
              <a:t>Fifth level</a:t>
            </a:r>
            <a:endParaRPr>
              <a:sym typeface="+mn-ea"/>
            </a:endParaRPr>
          </a:p>
        </p:txBody>
      </p:sp>
      <p:sp>
        <p:nvSpPr>
          <p:cNvPr id="7" name="Slide Number Placeholder 6"/>
          <p:cNvSpPr>
            <a:spLocks noGrp="1"/>
          </p:cNvSpPr>
          <p:nvPr>
            <p:ph type="sldNum" sz="quarter" idx="5"/>
          </p:nvPr>
        </p:nvSpPr>
        <p:spPr>
          <a:xfrm>
            <a:off x="3512503" y="8685213"/>
            <a:ext cx="2971800" cy="458787"/>
          </a:xfrm>
          <a:prstGeom prst="rect">
            <a:avLst/>
          </a:prstGeom>
        </p:spPr>
        <p:txBody>
          <a:bodyPr vert="horz" lIns="91440" tIns="45720" rIns="91440" bIns="45720" rtlCol="0" anchor="b"/>
          <a:lstStyle>
            <a:lvl1pPr algn="r">
              <a:defRPr sz="1200"/>
            </a:lvl1pPr>
          </a:lstStyle>
          <a:p>
            <a:r>
              <a:rPr lang="en-US" b="1" smtClean="0"/>
              <a:t>Page </a:t>
            </a:r>
            <a:fld id="{9A0DB2DC-4C9A-4742-B13C-FB6460FD3503}" type="slidenum">
              <a:rPr lang="en-US" b="1" smtClean="0"/>
            </a:fld>
            <a:endParaRPr lang="en-US"/>
          </a:p>
        </p:txBody>
      </p:sp>
      <p:sp>
        <p:nvSpPr>
          <p:cNvPr id="8" name="Footer Placeholder 7"/>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90000"/>
      </a:lnSpc>
      <a:defRPr sz="900" kern="1200">
        <a:solidFill>
          <a:schemeClr val="tx1"/>
        </a:solidFill>
        <a:latin typeface="+mn-lt"/>
        <a:ea typeface="+mn-ea"/>
        <a:cs typeface="+mn-cs"/>
      </a:defRPr>
    </a:lvl1pPr>
    <a:lvl2pPr marL="457200" algn="l" defTabSz="914400" rtl="0" eaLnBrk="1" latinLnBrk="0" hangingPunct="1">
      <a:lnSpc>
        <a:spcPct val="90000"/>
      </a:lnSpc>
      <a:defRPr sz="900" kern="1200">
        <a:solidFill>
          <a:schemeClr val="tx1"/>
        </a:solidFill>
        <a:latin typeface="+mn-lt"/>
        <a:ea typeface="+mn-ea"/>
        <a:cs typeface="+mn-cs"/>
      </a:defRPr>
    </a:lvl2pPr>
    <a:lvl3pPr marL="914400" algn="l" defTabSz="914400" rtl="0" eaLnBrk="1" latinLnBrk="0" hangingPunct="1">
      <a:lnSpc>
        <a:spcPct val="90000"/>
      </a:lnSpc>
      <a:defRPr sz="900" kern="1200">
        <a:solidFill>
          <a:schemeClr val="tx1"/>
        </a:solidFill>
        <a:latin typeface="+mn-lt"/>
        <a:ea typeface="+mn-ea"/>
        <a:cs typeface="+mn-cs"/>
      </a:defRPr>
    </a:lvl3pPr>
    <a:lvl4pPr marL="1371600" algn="l" defTabSz="914400" rtl="0" eaLnBrk="1" latinLnBrk="0" hangingPunct="1">
      <a:lnSpc>
        <a:spcPct val="90000"/>
      </a:lnSpc>
      <a:defRPr sz="900" kern="1200">
        <a:solidFill>
          <a:schemeClr val="tx1"/>
        </a:solidFill>
        <a:latin typeface="+mn-lt"/>
        <a:ea typeface="+mn-ea"/>
        <a:cs typeface="+mn-cs"/>
      </a:defRPr>
    </a:lvl4pPr>
    <a:lvl5pPr marL="1828800" algn="l" defTabSz="914400" rtl="0" eaLnBrk="1" latinLnBrk="0" hangingPunct="1">
      <a:lnSpc>
        <a:spcPct val="90000"/>
      </a:lnSpc>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ctr"/>
            <a:r>
              <a:rPr lang="en-US" sz="1600" b="1" i="1">
                <a:latin typeface="Palatino Linotype" panose="02040502050505030304" charset="0"/>
                <a:cs typeface="Palatino Linotype" panose="02040502050505030304" charset="0"/>
              </a:rPr>
              <a:t>Une étude des sept fêtes du Seigneur dans Lévitique 23 et comment elles désignent le Messie</a:t>
            </a:r>
            <a:endParaRPr lang="en-US" sz="1600" b="1" i="1">
              <a:latin typeface="Palatino Linotype" panose="02040502050505030304" charset="0"/>
              <a:cs typeface="Palatino Linotype" panose="02040502050505030304" charset="0"/>
            </a:endParaRPr>
          </a:p>
          <a:p>
            <a:endParaRPr lang="en-US" sz="1600" b="1"/>
          </a:p>
          <a:p>
            <a:r>
              <a:rPr lang="en-US" sz="1600" b="1"/>
              <a:t>Introduction</a:t>
            </a:r>
            <a:endParaRPr lang="en-US" sz="1600"/>
          </a:p>
          <a:p>
            <a:endParaRPr lang="en-US"/>
          </a:p>
          <a:p>
            <a:r>
              <a:rPr lang="en-US"/>
              <a:t>Après avoir reçu la Loi du Seigneur sur le mont Sinaï, Moïse reçut une série d'instructions concernant les fêtes saintes (jours saints) que les enfants d'Israël devaient célébrer. Ces fêtes sont énumérées dans Lévitique 23 et toutes indiquent un accomplissement spécial de la part du Messie. Cette étude examinera chacune des fêtes et attirera notre attention sur la manière dont le Seigneur a accompli (et accomplira) chaque fête.</a:t>
            </a:r>
            <a:endParaRPr lang="en-US"/>
          </a:p>
          <a:p>
            <a:endParaRPr lang="en-US"/>
          </a:p>
          <a:p>
            <a:endParaRPr lang="en-US"/>
          </a:p>
          <a:p>
            <a:r>
              <a:rPr lang="en-US" b="1"/>
              <a:t>INSTRUCTIONS POUR UTILISER CE FICHIER POWERPOINT</a:t>
            </a:r>
            <a:endParaRPr lang="en-US" b="1"/>
          </a:p>
          <a:p>
            <a:endParaRPr lang="en-US"/>
          </a:p>
          <a:p>
            <a:r>
              <a:rPr lang="en-US"/>
              <a:t>Démarrez la présentation PowerPoint et chaque fois que vous voyez un «</a:t>
            </a:r>
            <a:r>
              <a:rPr lang="en-US">
                <a:solidFill>
                  <a:srgbClr val="FF0000"/>
                </a:solidFill>
              </a:rPr>
              <a:t> [SUIVANT]</a:t>
            </a:r>
            <a:r>
              <a:rPr lang="en-US"/>
              <a:t> » dans ce document, appuyez sur la touche espace (ou la flèche vers le bas) pour déplacer la présentation PowerPoint vers l'élément suivant de la présentation.</a:t>
            </a:r>
            <a:endParaRPr lang="en-US"/>
          </a:p>
          <a:p>
            <a:endParaRPr lang="en-US"/>
          </a:p>
          <a:p>
            <a:r>
              <a:rPr lang="en-US"/>
              <a:t>Il est important de lire ce document dans son intégralité avant de faire la présentation PowerPoint. Assurez-vous de lire tous les versets et toutes les références afin de pouvoir comprendre le contexte et le contenu. Cela vous aidera à expliquer les diapositives et à faire une présentation avec un contenu biblique de haute qualité.</a:t>
            </a:r>
            <a:endParaRPr lang="en-US"/>
          </a:p>
          <a:p>
            <a:endParaRPr lang="en-US"/>
          </a:p>
          <a:p>
            <a:r>
              <a:rPr lang="en-US"/>
              <a:t>Lors de l'impression de ce document, sélectionnez « Pages de notes » ou « Notes du présentateur ».</a:t>
            </a:r>
            <a:fld id="{9A0DB2DC-4C9A-4742-B13C-FB6460FD3503}" type="slidenum">
              <a:rPr lang="en-US"/>
            </a:fld>
            <a:endParaRPr lang="en-US"/>
          </a:p>
        </p:txBody>
      </p:sp>
      <p:sp>
        <p:nvSpPr>
          <p:cNvPr id="5" name="Slide Number Placeholder 4"/>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4184650" y="111760"/>
            <a:ext cx="2484120" cy="1397635"/>
          </a:xfrm>
        </p:spPr>
      </p:sp>
      <p:sp>
        <p:nvSpPr>
          <p:cNvPr id="3" name="Text Placeholder 2"/>
          <p:cNvSpPr/>
          <p:nvPr>
            <p:ph type="body" idx="3"/>
          </p:nvPr>
        </p:nvSpPr>
        <p:spPr>
          <a:xfrm>
            <a:off x="146685" y="1196975"/>
            <a:ext cx="6522085" cy="10932795"/>
          </a:xfrm>
        </p:spPr>
        <p:txBody>
          <a:bodyPr>
            <a:noAutofit/>
          </a:bodyPr>
          <a:p>
            <a:r>
              <a:rPr lang="en-US" sz="1600" b="1"/>
              <a:t>Harmoniser les orbites lunaire et solaire</a:t>
            </a:r>
            <a:endParaRPr lang="en-US" b="1"/>
          </a:p>
          <a:p>
            <a:endParaRPr lang="en-US"/>
          </a:p>
          <a:p>
            <a:r>
              <a:rPr lang="en-US"/>
              <a:t>Nous savons qu'il y a 365,25 jours dans une année solaire. Comparons donc une année de semaines et une année de mois à la durée d’une année.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Nous savons qu'il y a environ 52 semaines dans une année.</a:t>
            </a:r>
            <a:endParaRPr lang="en-US"/>
          </a:p>
          <a:p>
            <a:r>
              <a:rPr lang="en-US"/>
              <a:t>Mais 52 x 7 fait 364. Il y a 365,25 jours dans une année solaire ! Cela signifie que si notre calendrier était uniquement basé sur les semaines, nous perdrions un jour chaque année.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Nous savons qu'il y a environ 12 mois lunaires dans une année.</a:t>
            </a:r>
            <a:endParaRPr lang="en-US"/>
          </a:p>
          <a:p>
            <a:r>
              <a:rPr lang="en-US"/>
              <a:t>Mais 29,5 x 12 fait 354. Il y a 365,25 jours dans une année solaire ! Cela signifie que si notre calendrier était uniquement basé sur la lune, nous perdrions environ 11 jours par an.</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Quand on compare ces durées à une année, on voit que l’année des semaines et l’année des mois ne sont pas égales.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Les mois lunaires sont environ 11 jours plus courts qu’une année solaire. Comment concilier ces différentes durées de temps pour réaliser un calendrier utile à nos saisons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Le calendrier le plus utilisé aujourd’hui est le calendrier grégorien. Il harmonise l'année solaire avec les saisons en ajoutant une année bissextile supplémentaire tous les 4 ans. Le calendrier grégorien utilise des mois impairs et ignore le cycle lunaire. Autrement dit, lorsque nous regardons notre calendrier, nous savons de quelle saison il s’agit, mais nous ne savons pas à quelle phase du mois se trouve la lune.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Le calendrier hébreu est différent de notre calendrier grégorien. Sur le calendrier hébreu, ils n'ont pas de mois impairs de 31 et 28 et de 31 et 30 jours, puis ajoutent un jour supplémentaire tous les 4 ans. Au lieu de cela, chaque mois commence par une nouvelle lune et dure 29 ou 30 jours. Puis tous les 2-3 ans, ils ajoutent un mois supplémentaire. De cette façon, leurs mois correspondent à la phase de la lune, et leurs saisons correspondent toujours au nom du mois. Autrement dit, le 1er jour du mois, c’est toujours une Nouvelle Lune et la lune est sombre. Le 14ème jour du mois (à mi-chemin jusqu'à la fin du mois), c'est toujours la pleine lune dans le calendrier hébreu. Et les noms des mois correspondent toujours à la saison : le printemps est toujours dans le premier de leurs mois ; l'automne est toujours dans leur 7ème mois.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Cette pratique consistant à utiliser des mois de 29 et 30 jours, puis à ajouter un mois supplémentaire tous les 2-3 ans, est appelée calendrier luni-solaire. Cela se répète tous les 19 ans. Dans les nombres 1 à 19, les carrés bleu foncé représentent les années où un mois supplémentaire est requis. Les années 1, 4, 7, 9, 12 et 15 sont des années spéciales qui nécessitent un 13ème mois. Les autres mois sont des années normales avec 12 mois</a:t>
            </a:r>
            <a:endParaRPr lang="en-US"/>
          </a:p>
          <a:p>
            <a:endParaRPr lang="en-US"/>
          </a:p>
          <a:p>
            <a:r>
              <a:rPr lang="en-US"/>
              <a:t>Comparez cela au calendrier grégorien qui compte 3 années régulières, puis une 4ème année avec un jour supplémentaire. Ce calendrier se répète tous les 4 ans, mais il n'observe pas l'orbite de la Lune autour de la Terre. Il observe uniquement l'orbite de la Terre autour du Soleil.</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Théorie musicale : clavier 12-et</a:t>
            </a:r>
            <a:endParaRPr lang="en-US" b="1"/>
          </a:p>
          <a:p>
            <a:endParaRPr lang="en-US"/>
          </a:p>
          <a:p>
            <a:r>
              <a:rPr lang="en-US"/>
              <a:t>Lorsqu'un calendrier harmonise les orbites du soleil, de la terre et de la lune, il crée un modèle de 19 ans appelé cycle métonique. Ce modèle a une corrélation intéressante avec la théorie musicale. Pour voir cette corrélation, nous devons comprendre quelques éléments sur la théorie musicale.</a:t>
            </a:r>
            <a:endParaRPr lang="en-US"/>
          </a:p>
          <a:p>
            <a:endParaRPr lang="en-US"/>
          </a:p>
          <a:p>
            <a:r>
              <a:rPr lang="en-US"/>
              <a:t>Pour nos besoins, les bases du solfège peuvent être facilement vues sur un clavier de piano. Le motif des touches noires et blanches est tel qu'il se répète toutes les 12 touches.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Dans la musique occidentale traditionnelle, ce motif de 12 notes noires et blanches est appelé une octave. La première note blanche de cette image est un C, la note noire suivante est un C#, la note blanche suivante est un D, la note noire suivante est un D#, etc. (Chaque touche a également un deuxième nom, selon la touche signature. La note C peut aussi être un B#, le C# peut aussi être un Db, etc. Mais nous n'avons pas besoin d'en discuter pour le moment.)</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Les octaves se répètent de telle sorte que sur un piano il y a généralement 8 octaves. Dans l'exemple donné, la fréquence de la note Do est de 262 Hz, et la fréquence de la note Do de l'octave suivante est de 523 Hz.</a:t>
            </a:r>
            <a:endParaRPr lang="en-US"/>
          </a:p>
          <a:p>
            <a:endParaRPr lang="en-US"/>
          </a:p>
          <a:p>
            <a:r>
              <a:rPr lang="en-US"/>
              <a:t>Lorsqu’une octave est divisée en douze notes, on parle alors de gamme chromatique. Vous pouvez voir dans l'exemple comment cette octave comporte 12 notes. Mais il n’est pas nécessaire de diviser une octave en 12 notes.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Une octave avec seulement sept notes est appelée une gamme majeure.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Une octave avec seulement cinq notes est appelée gamme pentatonique.</a:t>
            </a:r>
            <a:endParaRPr lang="en-US"/>
          </a:p>
          <a:p>
            <a:r>
              <a:rPr lang="en-US"/>
              <a:t>La théorie musicale est beaucoup plus compliquée que cela, mais pour les personnes qui ont peu ou pas de compréhension de la théorie musicale, c'est un bon point de départ.</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Cembalo Cromatico : un clavier 19-ET</a:t>
            </a:r>
            <a:endParaRPr lang="en-US"/>
          </a:p>
          <a:p>
            <a:endParaRPr lang="en-US"/>
          </a:p>
          <a:p>
            <a:r>
              <a:rPr lang="en-US"/>
              <a:t>Une octave peut être divisée en plus de 12 notes. Dans certaines formes de musique orientale et dans certaines formes de musique classique occidentale ancienne, l'octave est divisée en 19 notes. Voici un cembalo cromatico, un instrument du 14ème siècle. Cela ressemble beaucoup à un piano, mais si vous regardez attentivement…</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…vous verrez que la plupart des touches noires sont deux notes au lieu d'une seule note.</a:t>
            </a:r>
            <a:endParaRPr lang="en-US"/>
          </a:p>
          <a:p>
            <a:r>
              <a:rPr lang="en-US"/>
              <a:t>Ainsi, dans une octave, cet instrument comporte dix-neuf notes au lieu de douze ou sept. Ce type d'octave est appelé octave 19 et. Ce type d’octave se retrouve également sur certains instruments à cordes utilisés aujourd’hui en Inde et en Asie. Il est également possible que des instruments plus anciens du Proche-Orient ancien utilisaient une octave de 19 et sur leurs instruments.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Cycle Métonique de 19 ans</a:t>
            </a:r>
            <a:endParaRPr lang="en-US" b="1"/>
          </a:p>
          <a:p>
            <a:endParaRPr lang="en-US" b="1"/>
          </a:p>
          <a:p>
            <a:r>
              <a:rPr lang="en-US"/>
              <a:t>Vient maintenant une corrélation intéressante : si vous comparez le motif des 19 mois du calendrier luni-solaire au motif des 19 notes d'un clavier 19-et, vous verrez que les années bissextiles du calendrier luni-solaire…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 correspondent aux touches blanches (touches naturelles) du clavier 19-et.</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Autrement dit, si vous deviez compter le motif de 19 ans d'un calendrier luni-solaire à l'aide d'un clavier 19-et, les notes blanches correspondraient à une année bissextile lorsqu'un mois supplémentaire est ajouté à un calendrier, et les touches noires correspondraient à une année bissextile lorsqu'un mois supplémentaire est ajouté à un calendrier, et les touches noires correspondent à des années régulières de seulement 12 mois, où aucun mois supplémentaire n’est ajouté.</a:t>
            </a:r>
            <a:endParaRPr lang="en-US"/>
          </a:p>
          <a:p>
            <a:endParaRPr lang="en-US"/>
          </a:p>
          <a:p>
            <a:r>
              <a:rPr lang="en-US"/>
              <a:t>Comment se fait-il que ces modèles correspondent !? C’est une corrélation étonnante, conçue par un Dieu incroyable ! Cela me rappelle le verset qui dit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 Les cieux déclarent la gloire de Dieu, et le ciel proclame l'œuvre de ses mains. Jour après jour, ils répandent des paroles ; nuit après nuit, ils communiquent leurs connaissances. Il n'y a pas de discours ; il n'y a pas de mots; leur voix n'est pas entendue. Leur message (son/voix) s'est répandu sur toute la terre, et leurs paroles jusqu'aux extrémités du monde. Dans les cieux, il a dressé une tente pour le soleil. (Ps 19 : 1-4)</a:t>
            </a:r>
            <a:endParaRPr lang="en-US"/>
          </a:p>
          <a:p>
            <a:endParaRPr lang="en-US"/>
          </a:p>
          <a:p>
            <a:r>
              <a:rPr lang="en-US"/>
              <a:t>Dans certaines traductions, le mot utilisé à la place de « message » est « son » ou « voix ». C’est presque comme si Dieu disait que les cieux déclarent la gloire de Dieu et qu’ils utilisent le son (la musique) pour communiquer Son message à travers le monde entier.</a:t>
            </a:r>
            <a:endParaRPr lang="en-US"/>
          </a:p>
          <a:p>
            <a:endParaRPr lang="en-US"/>
          </a:p>
          <a:p>
            <a:r>
              <a:rPr lang="en-US"/>
              <a:t>(La Bible n’enseigne pas explicitement ce concept. C’est simplement un modèle que nous pouvons observer lorsque nous pensons à ces choses.)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Calendrier luni-solaire hébreu</a:t>
            </a:r>
            <a:endParaRPr lang="en-US" sz="1600" b="1"/>
          </a:p>
          <a:p>
            <a:endParaRPr lang="en-US" b="1"/>
          </a:p>
          <a:p>
            <a:r>
              <a:rPr lang="en-US"/>
              <a:t>Nous pouvons constater que le calendrier hébreu est très différent de notre calendrier grégorien.</a:t>
            </a:r>
            <a:endParaRPr lang="en-US"/>
          </a:p>
          <a:p>
            <a:r>
              <a:rPr lang="en-US"/>
              <a:t>Le premier mois du calendrier hébreu s’appelle Nisan (en hébreu, c’est Abib). Cela correspond à mars ou avril sur notre calendrier grégorien. C'est à ce moment-là que commence la récolte de l'orge. C’est le mois où sont célébrées les fêtes de Pâque, des Pains sans Levain et des Prémices.</a:t>
            </a:r>
            <a:endParaRPr lang="en-US"/>
          </a:p>
          <a:p>
            <a:endParaRPr lang="en-US"/>
          </a:p>
          <a:p>
            <a:r>
              <a:rPr lang="en-US"/>
              <a:t>Leur deuxième mois s'appelle Iyyar. Cela correspond à avril ou mai sur notre calendrier grégorien.</a:t>
            </a:r>
            <a:endParaRPr lang="en-US"/>
          </a:p>
          <a:p>
            <a:endParaRPr lang="en-US"/>
          </a:p>
          <a:p>
            <a:r>
              <a:rPr lang="en-US"/>
              <a:t>Leur troisième mois s'appelle Sivan.</a:t>
            </a:r>
            <a:endParaRPr lang="en-US"/>
          </a:p>
          <a:p>
            <a:endParaRPr lang="en-US"/>
          </a:p>
          <a:p>
            <a:r>
              <a:rPr lang="en-US"/>
              <a:t>Etc.</a:t>
            </a:r>
            <a:endParaRPr lang="en-US"/>
          </a:p>
          <a:p>
            <a:endParaRPr lang="en-US"/>
          </a:p>
          <a:p>
            <a:r>
              <a:rPr lang="en-US"/>
              <a:t>Leur 12ème mois s'appelle « Adar ». Dans les années où il faut ajouter un 13ème mois, ce mois est appelé Adar II.</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Maintenant que nous avons une compréhension de base du calendrier hébreu, nous pouvons commencer par examiner les fêtes du Seigneur et voir comment elles sont marquées sur le calendrier hébreu !</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Sabbat</a:t>
            </a:r>
            <a:endParaRPr lang="en-US" sz="1600" b="1"/>
          </a:p>
          <a:p>
            <a:endParaRPr lang="en-US"/>
          </a:p>
          <a:p>
            <a:r>
              <a:rPr lang="en-US"/>
              <a:t>Le sabbat est le premier élément de notre étude de Lévitique 23. C'est un événement hebdomadaire, alors que les 7 fêtes sont des événements annuels.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Commandement Lévitique</a:t>
            </a:r>
            <a:endParaRPr lang="en-US" sz="1600" b="1"/>
          </a:p>
          <a:p>
            <a:endParaRPr lang="en-US" sz="1600"/>
          </a:p>
          <a:p>
            <a:r>
              <a:rPr lang="en-US"/>
              <a:t>[+] Six jours de travail seront effectués, mais le septième jour est un sabbat de repos solennel, une sainte convocation. Vous ne ferez aucun travail. C'est un sabbat en l'honneur de l'Éternel dans toutes vos demeures. Lévitique 23:3</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première fois que nous voyons un 7ème jour de repos, c'est dans Genèse 2 : 2-3. Après que Dieu ait créé les cieux et la terre en six jours, il se reposa le septième. Dans ce passage, nous ne voyons pas le jour de repos donné comme un commandement aux hommes. Il est seulement mentionné que Dieu lui-même s'est reposé.</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Bien que cela ne soit pas donné sous forme de commande, nous voyons ici un modèle. C'est un cycle de sept jours : Six jours de travail, un jour de repos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L’idée d’un commandement du sabbat est introduite pour la première fois dans Exode 16 : 23-25. Il est donné aux enfants d'Israël concernant leur utilisation de la manne.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première fois que nous voyons un commandement formel de se reposer tous les jours de sabbat, c'est dans le Quatrième Commandement : Exode 20 : 8-11.</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Ce commandement est répété plusieurs fois dans les écrits de Moïse (le Pentateuque). Nous le voyons dans Exode 31 :13-17, 35 :1-3 ; Lév 19 : 1-3 ; Lév 19h30 etc.</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Lorsque Moïse le donne comme loi pour les enfants d'Israël, le commandement du sabbat est une offense capitale, et quiconque le viole est passible d'exécution. (Exode 31 :13-16 ; 35 :2. Voir Nombres 15 :32-36)</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Commandement Lévitique</a:t>
            </a:r>
            <a:endParaRPr lang="en-US" b="1"/>
          </a:p>
          <a:p>
            <a:endParaRPr lang="en-US"/>
          </a:p>
          <a:p>
            <a:r>
              <a:rPr lang="en-US"/>
              <a:t>Le but du commandement du sabbat est le repos. Ce n'est pas seulement pour les Israélites. Cette loi s'impose aux citoyens, aux étrangers, aux domestiques et même aux animaux.</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Si une personne avait besoin de matériel pour le sabbat à venir, il était de sa responsabilité de le préparer la veille afin de ne pas faire ce travail le jour du sabbat.</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Dans la tradition juive, les restrictions du sabbat étaient grandement exagérées et très restrictives. Nous pouvons lire sur ces restrictions dans les écrits rabbiniques juifs appelés la Mishna (le Shabbath et l'Erubin) et la Guemara.</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Parmi les dix commandements, celui du sabbat est le seul que Jésus a amoindri.</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Avantages du repos sabbatique</a:t>
            </a:r>
            <a:endParaRPr lang="en-US" sz="1600" b="1"/>
          </a:p>
          <a:p>
            <a:endParaRPr lang="en-US" b="1"/>
          </a:p>
          <a:p>
            <a:r>
              <a:rPr lang="en-US"/>
              <a:t>Le commandement du sabbat présente plusieurs avantages.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Cela a élevé l’homme de l’esclavage. Sans le commandement du sabbat, il travaillerait 7 jours sur 7 et n'aurait pas de repos. Il serait comme un esclave.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sabbat commande des esclaves dignes. Il existe plusieurs raisons moralement acceptables pour lesquelles une personne pourrait devenir esclave (voir Exode 22 : 3). Même l'esclave devait se reposer le jour du sabbat. Cette loi donne de la dignité à l'esclave.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Puisque la loi du sabbat exigeait également que les animaux se reposent le 7ème jour, cette loi a élevé les animaux afin qu'ils ne soient pas de simples bêtes brutes, travaillant 7 jours par semaine.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repos du sabbat permettait aux enfants d’Israël de réserver du temps à leur famille.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Plus important encore, le repos du sabbat permettait aux enfants d’Israël de réserver du temps pour Dieu.</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1565910" y="506095"/>
            <a:ext cx="3726815" cy="1704975"/>
          </a:xfrm>
        </p:spPr>
      </p:sp>
      <p:sp>
        <p:nvSpPr>
          <p:cNvPr id="3" name="Text Placeholder 2"/>
          <p:cNvSpPr/>
          <p:nvPr>
            <p:ph type="body" idx="3"/>
          </p:nvPr>
        </p:nvSpPr>
        <p:spPr>
          <a:xfrm>
            <a:off x="685800" y="2405380"/>
            <a:ext cx="5486400" cy="5595620"/>
          </a:xfrm>
        </p:spPr>
        <p:txBody>
          <a:bodyPr/>
          <a:p>
            <a:r>
              <a:rPr lang="en-US" sz="1600" b="1"/>
              <a:t>Introduction</a:t>
            </a:r>
            <a:endParaRPr lang="en-US" sz="1600" b="1"/>
          </a:p>
          <a:p>
            <a:endParaRPr lang="en-US" b="1"/>
          </a:p>
          <a:p>
            <a:r>
              <a:rPr lang="en-US"/>
              <a:t>Après avoir reçu la Loi du Seigneur sur le mont Sinaï, Moïse reçut une série d'instructions concernant les fêtes saintes (jours saints) que les enfants d'Israël devaient célébrer. Ces fêtes sont énumérées dans Lévitique 23 et toutes indiquent un accomplissement spécial de la part du Messie. Cette étude examinera chacune des fêtes et attirera notre attention sur la manière dont le Seigneur a accompli (et accomplira) chaque fête.</a:t>
            </a:r>
            <a:endParaRPr lang="en-US"/>
          </a:p>
          <a:p>
            <a:endParaRPr lang="en-US"/>
          </a:p>
          <a:p>
            <a:pPr algn="l"/>
            <a:r>
              <a:rPr lang="en-US">
                <a:solidFill>
                  <a:srgbClr val="FF0000"/>
                </a:solidFill>
                <a:highlight>
                  <a:srgbClr val="FFFF00"/>
                </a:highlight>
              </a:rPr>
              <a:t>[ </a:t>
            </a:r>
            <a:r>
              <a:rPr lang="en-US" i="1">
                <a:solidFill>
                  <a:srgbClr val="FF0000"/>
                </a:solidFill>
                <a:highlight>
                  <a:srgbClr val="FFFF00"/>
                </a:highlight>
              </a:rPr>
              <a:t>SUIVANT </a:t>
            </a:r>
            <a:r>
              <a:rPr lang="en-US">
                <a:solidFill>
                  <a:srgbClr val="FF0000"/>
                </a:solidFill>
                <a:highlight>
                  <a:srgbClr val="FFFF00"/>
                </a:highlight>
              </a:rPr>
              <a:t>]</a:t>
            </a:r>
            <a:endParaRPr lang="en-US">
              <a:solidFill>
                <a:srgbClr val="FF0000"/>
              </a:solidFill>
            </a:endParaRPr>
          </a:p>
          <a:p>
            <a:r>
              <a:rPr lang="en-US"/>
              <a:t>Nous commençons notre étude par une brève introduction à chacune des fêtes données dans Lévitique 23. Nous en apprendrons davantage sur chaque fête plus tard.</a:t>
            </a:r>
            <a:endParaRPr lang="en-US"/>
          </a:p>
          <a:p>
            <a:endParaRPr lang="en-US"/>
          </a:p>
          <a:p>
            <a:r>
              <a:rPr lang="en-US"/>
              <a:t>Les fêtes désignées du Seigneur présentées dans Lévitique 23 sont divisées en trois sections : les fêtes hebdomadaires, les fêtes de printemps et les fêtes d'automne.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fête hebdomadaire est un jour de repos spécial appelé le sabbat. C'est le septième jour de notre semaine, qui est le samedi.</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Les fêtes du printemps comportent quatre fêtes : la Pâque, la fête des pains sans levain, la fête des prémices et la fête des semaines.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Les fêtes d'automne ont trois fêtes : la fête des Trompettes, le Jour des Expiations et la Fête des Tabernacles.</a:t>
            </a:r>
            <a:endParaRPr lang="en-US"/>
          </a:p>
          <a:p>
            <a:endParaRPr lang="en-US"/>
          </a:p>
          <a:p>
            <a:r>
              <a:rPr lang="en-US"/>
              <a:t>Nous croyons que chacune des fêtes de printemps et chacune des fêtes d’automne ont un accomplissement messianique spécial qui a eu lieu le jour exact où la fête a été célébrée.</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Pâque</a:t>
            </a:r>
            <a:endParaRPr lang="en-US"/>
          </a:p>
          <a:p>
            <a:endParaRPr lang="en-US"/>
          </a:p>
          <a:p>
            <a:r>
              <a:rPr lang="en-US"/>
              <a:t>La première des sept fêtes annuelles est la fête de Pâque.</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Le commandement lévitique</a:t>
            </a:r>
            <a:endParaRPr lang="en-US" b="1"/>
          </a:p>
          <a:p>
            <a:endParaRPr lang="en-US"/>
          </a:p>
          <a:p>
            <a:r>
              <a:rPr lang="en-US"/>
              <a:t>Le commandement lévitique pour la Pâque se trouve dans Lévitique 23 : 4-5.</a:t>
            </a:r>
            <a:endParaRPr lang="en-US"/>
          </a:p>
          <a:p>
            <a:endParaRPr lang="en-US"/>
          </a:p>
          <a:p>
            <a:r>
              <a:rPr lang="en-US"/>
              <a:t>[+] Ce sont les fêtes fixées par l'Éternel, les saintes convocations, que vous proclamerez au temps fixé pour elles. Le premier mois, le quatorzième jour du mois, au crépuscule, c'est la Pâque de l'Éternel. Lévitique 23 : 4-5</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Exigences de la fête : Peca’h Mitsrayim</a:t>
            </a:r>
            <a:endParaRPr lang="en-US" sz="1600" b="1"/>
          </a:p>
          <a:p>
            <a:endParaRPr lang="en-US" b="1"/>
          </a:p>
          <a:p>
            <a:r>
              <a:rPr lang="en-US"/>
              <a:t>La première fois que la Pâque a été célébrée, elle avait des exigences différentes de celles que nous voyons pour les Pâques annuelles suivantes. En langue hébraïque, cette première Pâque est appelée pecach mitsrayim. C'est le dernier repas que les enfants d'Israël ont mangé en Égypte avant de partir avec Moïse lors de l'Exode. (Cette fête ne doit pas être confondue avec la pecah doroth, qui est la célébration annuelle de la Pâque qui avait lieu lorsque les Israélites étaient au pays de Canaan.)</a:t>
            </a:r>
            <a:endParaRPr lang="en-US"/>
          </a:p>
          <a:p>
            <a:endParaRPr lang="en-US"/>
          </a:p>
          <a:p>
            <a:r>
              <a:rPr lang="en-US"/>
              <a:t>Nous pouvons lire les exigences des pecah mitsrayim dans Exode 12. Ces exigences devaient être suivies par chaque père de famille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Un agneau sans tache devait être amené le 10 du premier mois. Le nom de ce mois est Abib (en hébreu) et Nisan (en araméen)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devait inspecter l'agneau pendant quatre jours, à la recherche de défauts ou d'imperfections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S'il trouvait des défauts, il devait échanger son agneau contre un autre agneau. S'il n'y avait pas de défauts, le père tuait l'agneau le 14e jour du premier mois, au soir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utilisait une branche d'hysope et aspergeait du sang de l'agneau les montants des portes et les linteaux de la maison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devait cuire complètement l'agneau en le rôtissant au feu. L’agneau ne pouvait pas être bouilli ni mangé cru ;</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Conditions requises pour la Pâque</a:t>
            </a:r>
            <a:endParaRPr lang="en-US" sz="1600" b="1"/>
          </a:p>
          <a:p>
            <a:endParaRPr lang="en-US" b="1"/>
          </a:p>
          <a:p>
            <a:r>
              <a:rPr lang="en-US"/>
              <a:t>Avec l'agneau, la famille devait manger du pain sans levain et des herbes amères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famille devait manger sa nourriture rapidement, avec ses vêtements, ses chaussures aux pieds, son bâton à la main, prête à voyager dès que Moïse lui demanderait de partir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Ils devaient rester dans la maison toute la nuit si nécessaire. Ils ne devaient pas sortir de chez eux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Ils devaient manger tout l’agneau ce soir-là. S’il restait des morceaux de l’agneau, ils devaient les mettre au feu et tout brûler. La viande d'agneau ne pouvait être mangée que ce soir-là et ils ne devaient la conserver que le lendemain.</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Pécah Doroth</a:t>
            </a:r>
            <a:endParaRPr lang="en-US" sz="1600" b="1"/>
          </a:p>
          <a:p>
            <a:endParaRPr lang="en-US" b="1"/>
          </a:p>
          <a:p>
            <a:r>
              <a:rPr lang="en-US"/>
              <a:t>Examinons maintenant les conditions requises pour les fêtes de Pâque ultérieures. Ces Pâques sont appelées Pecah Doroth. Ces exigences s'appliquent à toutes les célébrations de Pâque après la première Pâque la nuit de l'Exode. (Exode 12 :14 ; 24). Le Pecah Doroth a répété le Pecah Mitsrayim, avec les changements suivants :</a:t>
            </a:r>
            <a:endParaRPr lang="en-US"/>
          </a:p>
          <a:p>
            <a:endParaRPr lang="en-US">
              <a:solidFill>
                <a:srgbClr val="FF0000"/>
              </a:solidFill>
              <a:highlight>
                <a:srgbClr val="FFFF00"/>
              </a:highlight>
              <a:sym typeface="+mn-ea"/>
            </a:endParaRPr>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 L e </a:t>
            </a:r>
            <a:r>
              <a:rPr lang="en-US"/>
              <a:t>père n'était pas tenu de répandre du sang d'agneau sur les montants des portes de sa maison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nourriture n'était pas mangée à la hâte et la famille n'était pas tenue de s'habiller pour quitter la maison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Les participants n'avaient pas besoin de rester dans la maison toute la nuit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Lorsque le père tuait et préparait un agneau pour sa famille, ce sacrifice d'agneau ne pouvait avoir lieu qu'à un endroit spécialement désigné (Deut 16 : 2, 5-6). Lorsque le temple fut établi à Jérusalem, c'est devenu le lieu où l'agneau devait être sacrifié pour les repas de Pâque.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Les personnes incirconcis et souillées ne pouvaient pas participer au repas de Pâque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Si une personne était souillée, elle pouvait se nettoyer rituellement, attendre un mois, puis célébrer la Pâque (Nb 9 :9-11).</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25 façons dont la Pâque renvoie au Christ (page 1 sur 6)</a:t>
            </a:r>
            <a:endParaRPr lang="en-US" sz="1600" b="1"/>
          </a:p>
          <a:p>
            <a:endParaRPr lang="en-US"/>
          </a:p>
          <a:p>
            <a:r>
              <a:rPr lang="en-US"/>
              <a:t>Il est important de réaliser que la fête de Pâque désigne directement notre Messie, Jésus-Christ. Il y a au moins 25 façons dont la célébration de la Pâque renvoie au Christ.</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Nous commençons par remarquer que Paul dit très clairement que Jésus-Christ est notre Agneau pascal (1 Cor 5 : 7). Quelles autres comparaisons voyons-nous entre Jésus-Christ et l’Agneau pascal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L'agneau était un sacrifice pour le péché (Lév. 4 ; Lév. 5) ; Jésus était aussi une offrande pour le péché.</a:t>
            </a:r>
            <a:endParaRPr lang="en-US"/>
          </a:p>
          <a:p>
            <a:r>
              <a:rPr lang="en-US"/>
              <a:t>Rappelez-vous dans Jean 1 :29 lorsque Jean-Baptiste a pointé Jésus du doigt et a dit : « Voici l’Agneau de Dieu qui enlève le péché du monde ». Jean-Baptiste savait que Jésus était l'Agneau de Dieu – l'Agneau pascal qui enlève nos péchés.</a:t>
            </a:r>
            <a:endParaRPr lang="en-US"/>
          </a:p>
          <a:p>
            <a:r>
              <a:rPr lang="en-US"/>
              <a:t>Nous pourrions nous demander : pourquoi Jean n’a-t-il pas dit « le taureau de Dieu qui expie les péchés du monde » ? ou « le bouc émissaire de Dieu qui fait sortir le péché du camp » ? Jean pensait spécifiquement à l’Agneau pascal. Comment Jean-Baptiste savait-il ces choses ? Nous pouvons également nous demander : quelles autres choses Jean-Baptiste savait-il que nous ignorons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L'agneau devait être un mâle. Les mâles sont des représentants et se dirigent vers leurs foyers. De la même manière qu’Adam est le chef de la race humaine et représente tous les humains de ce monde, Adam II (Jésus-Christ) le fait également. Il représente tous les croyants parce qu’Il est le chef de tous les croyants. Romains 5:12 ; 18-19</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L’agneau pascal devait être sans tache et sans défaut. De même, Jésus était saint et sans péché. Hé 4:15 ; Hé 7:26 ; Est 53:9 ; 1 Pierre 2:22 ; 1 Jn 3:5</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façons dont la Pâque renvoie au Christ (page 2 sur 6)</a:t>
            </a:r>
            <a:endParaRPr sz="1600" b="1">
              <a:sym typeface="+mn-ea"/>
            </a:endParaRPr>
          </a:p>
          <a:p>
            <a:endParaRPr lang="en-US">
              <a:sym typeface="+mn-ea"/>
            </a:endParaRPr>
          </a:p>
          <a:p>
            <a:r>
              <a:rPr lang="en-US">
                <a:sym typeface="+mn-ea"/>
              </a:rPr>
              <a:t>L'agneau doit être âgé d'un an. C’est l’âge où un agneau peut être un jeune agneau pur, mais un agneau adulte. De la même manière, Jésus était adulte (30) et pur (Lc 3, 23) lorsqu'il commença son ministère.</a:t>
            </a:r>
            <a:endParaRPr lang="en-US"/>
          </a:p>
          <a:p>
            <a:r>
              <a:rPr lang="en-US">
                <a:sym typeface="+mn-ea"/>
              </a:rPr>
              <a:t>(Certaines personnes croient que l’âge de l’agneau nous montre que l’agneau est une nourriture tendre et savoureuse. De la même manière, Jésus est tendre envers ses disciples, et ses disciples apprécient son appel. Voir Matthieu 11 : 28-29.)</a:t>
            </a:r>
            <a:endParaRPr lang="en-US"/>
          </a:p>
          <a:p>
            <a:endParaRPr lang="en-US">
              <a:sym typeface="+mn-ea"/>
            </a:endParaRPr>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Le père de famille choisit l'agneau le 10 Abib (Exode 12 :3) ; De la même manière, l'Entrée Triomphale eut lieu le 10 Abib (Voir le commentaire de John Gill sur Jn 12,12)</a:t>
            </a:r>
            <a:endParaRPr lang="en-US"/>
          </a:p>
          <a:p>
            <a:endParaRPr lang="en-US">
              <a:sym typeface="+mn-ea"/>
            </a:endParaRPr>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De la même manière que l'agneau pascal examiné par le père de famille du 10 au 14 Abid, l'Agneau de Dieu a également été inspecté pendant cette période : Jésus a été jugé par les Hérodiens, les Sadducéens, les Pharisiens, les anciens, Pilate et Hérode. . (Matt 21 :23 - 23 :39). Nous en verrons davantage plus tard.</a:t>
            </a:r>
            <a:endParaRPr lang="en-US"/>
          </a:p>
          <a:p>
            <a:endParaRPr lang="en-US">
              <a:sym typeface="+mn-ea"/>
            </a:endParaRPr>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De la même manière que le père n’a trouvé aucun défaut chez l’agneau, de même nous voyons qu’aucun défaut ou imperfection n’a été trouvé chez Jésus après qu’il ait été examiné par les chefs des Juifs (Jn 19 : 4).</a:t>
            </a:r>
            <a:endParaRPr lang="en-US"/>
          </a:p>
          <a:p>
            <a:endParaRPr lang="en-US">
              <a:sym typeface="+mn-ea"/>
            </a:endParaRPr>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De la même manière que le premier-né de chaque animal appartient à Dieu (Exode 13 : 11-14), Jésus appartenait également à Dieu. Il était le premier-né de Marie et l'Engendré de Dieu (Ps 110)</a:t>
            </a:r>
            <a:endParaRPr lang="en-US"/>
          </a:p>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façons dont la Pâque renvoie au Christ (page 3 sur 6)</a:t>
            </a:r>
            <a:endParaRPr sz="1600" b="1">
              <a:sym typeface="+mn-ea"/>
            </a:endParaRPr>
          </a:p>
          <a:p>
            <a:endParaRPr lang="en-US">
              <a:sym typeface="+mn-ea"/>
            </a:endParaRPr>
          </a:p>
          <a:p>
            <a:r>
              <a:rPr lang="en-US"/>
              <a:t>Le père de famille n’était pas autorisé à briser les os de l’agneau. De même, lorsque Jésus a été crucifié, aucun os n’a été brisé. (Ps 34, 18-20 ; Jn 19, 33-36)</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offrait l'agneau à tous ceux qui vivaient sous son toit, c'est-à-dire à toute sa famille. De même, Jésus est mort pour sa famille, l’Église. L’Église. (Ep 5:25)</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L'agneau était sacrifié par le père et consommé par sa famille. De même, nous devons participer et recevoir Christ (Luc 22 : 19)</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La famille devait consommer tout l’agneau (Exode 6 :6-7). De la même manière, nous devons consommer tout l’Agneau de Dieu. Connaître les faits sur le Messie ne suffit pas ; nous devons croire et suivre (Matt 13 :23 ; Éph 2 :10)</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devait sacrifier l'agneau dans un endroit spécial (Deut. 16 :5-6, c'est-à-dire le temple). De la même manière, Jésus est mort dans ce même endroit spécial, Jérusalem. Sa condamnation à mort par Pilate fut prononcée dans le bâtiment situé immédiatement au nord du temple, à un endroit appelé la forteresse d'Antonia.</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façons dont la Pâque renvoie au Christ (page 4 sur 6)</a:t>
            </a:r>
            <a:endParaRPr sz="1600" b="1">
              <a:sym typeface="+mn-ea"/>
            </a:endParaRPr>
          </a:p>
          <a:p>
            <a:endParaRPr lang="en-US">
              <a:sym typeface="+mn-ea"/>
            </a:endParaRPr>
          </a:p>
          <a:p>
            <a:r>
              <a:rPr lang="en-US">
                <a:solidFill>
                  <a:schemeClr val="tx1"/>
                </a:solidFill>
                <a:sym typeface="+mn-ea"/>
              </a:rPr>
              <a:t>Le sang de l'agneau sur la porte a une corrélation particulière avec le Messie (Exode 12 : 13).</a:t>
            </a:r>
            <a:endParaRPr lang="en-US">
              <a:solidFill>
                <a:schemeClr val="tx1"/>
              </a:solidFill>
              <a:sym typeface="+mn-ea"/>
            </a:endParaRPr>
          </a:p>
          <a:p>
            <a:r>
              <a:rPr lang="en-US">
                <a:solidFill>
                  <a:schemeClr val="tx1"/>
                </a:solidFill>
                <a:sym typeface="+mn-ea"/>
              </a:rPr>
              <a:t>Dans la tradition juive, ils croyaient que le sang sur les montants de la porte rappelait qu'Abraham avait lié Isaac. Nous lisons cela dans le Midrash : Mekhilta de Rabbi Ismaël (Talmud babylonien) sur Exode 12 :13 : « Quand je vois le sang – la liaison d'Isaac ». Ils y voyaient une référence symbolique au sacrifice d’Isaac. Nous (et Abraham) considérons le sacrifice de l’agneau comme une référence au Christ. Pourtant, nous savons qu’Isaac n’a pas versé de sang ! Ainsi, nous, chrétiens, ne considérons pas le sang comme un rappel d’Isaac, mais plutôt comme un rappel de Jésus-Christ. Son sang a été versé.</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Dans l'Ancien Testament, on voit souvent que les branches de l'hysope étaient utilisées pour la purification rituelle (Lv 14:4,6,49.51 ; *Ps 51:7*, *Jn 19:29*</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Dans l’Ancienne Alliance…</a:t>
            </a:r>
            <a:endParaRPr lang="en-US">
              <a:solidFill>
                <a:schemeClr val="tx1"/>
              </a:solidFill>
              <a:sym typeface="+mn-ea"/>
            </a:endParaRPr>
          </a:p>
          <a:p>
            <a:pPr lvl="1"/>
            <a:r>
              <a:rPr lang="en-US">
                <a:solidFill>
                  <a:schemeClr val="tx1"/>
                </a:solidFill>
                <a:sym typeface="+mn-ea"/>
              </a:rPr>
              <a:t>Des sacrifices de sang étaient toujours placés sur l'autel. Nulle part ailleurs.</a:t>
            </a:r>
            <a:endParaRPr lang="en-US">
              <a:solidFill>
                <a:schemeClr val="tx1"/>
              </a:solidFill>
              <a:sym typeface="+mn-ea"/>
            </a:endParaRPr>
          </a:p>
          <a:p>
            <a:pPr lvl="1"/>
            <a:r>
              <a:rPr lang="en-US">
                <a:solidFill>
                  <a:schemeClr val="tx1"/>
                </a:solidFill>
                <a:sym typeface="+mn-ea"/>
              </a:rPr>
              <a:t>Une seule fois, nous voyons du sang sacrificiel qui n’est pas mis sur l’autel. Cette occasion spéciale avait lieu la nuit de l'Exode, lorsque le sang était mis sur les montants des portes.</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Dans la Nouvelle Alliance…</a:t>
            </a:r>
            <a:endParaRPr lang="en-US">
              <a:solidFill>
                <a:schemeClr val="tx1"/>
              </a:solidFill>
              <a:sym typeface="+mn-ea"/>
            </a:endParaRPr>
          </a:p>
          <a:p>
            <a:pPr lvl="1"/>
            <a:r>
              <a:rPr lang="en-US">
                <a:solidFill>
                  <a:schemeClr val="tx1"/>
                </a:solidFill>
                <a:sym typeface="+mn-ea"/>
              </a:rPr>
              <a:t>Le vin à table représente le sang de Jésus-Christ</a:t>
            </a:r>
            <a:endParaRPr lang="en-US">
              <a:solidFill>
                <a:schemeClr val="tx1"/>
              </a:solidFill>
              <a:sym typeface="+mn-ea"/>
            </a:endParaRPr>
          </a:p>
          <a:p>
            <a:pPr lvl="1"/>
            <a:r>
              <a:rPr lang="en-US">
                <a:solidFill>
                  <a:schemeClr val="tx1"/>
                </a:solidFill>
                <a:sym typeface="+mn-ea"/>
              </a:rPr>
              <a:t>Au lieu d’utiliser l’hysope pour mettre le sang sur les montants des portes, nous mettons le vin sur notre bouche. La première personne à utiliser du vin et de l'hysope sur sa bouche fut Jésus (Jean 19 :29). Nous suivons son exemple en mettant du vin sur nos bouches. Nous ne mettons pas de sang sur nos maisons ou nos autels.</a:t>
            </a:r>
            <a:endParaRPr lang="en-US">
              <a:solidFill>
                <a:schemeClr val="tx1"/>
              </a:solidFill>
              <a:sym typeface="+mn-ea"/>
            </a:endParaRPr>
          </a:p>
          <a:p>
            <a:pPr lvl="1"/>
            <a:r>
              <a:rPr lang="en-US">
                <a:solidFill>
                  <a:schemeClr val="tx1"/>
                </a:solidFill>
                <a:sym typeface="+mn-ea"/>
              </a:rPr>
              <a:t>En Jn 10, Jésus dit : « Je suis la Porte ». Il n'y a qu'un seul chemin vers le Père : par Jésus, la Porte. Passez par celui représenté par le sang (dans l'Ancienne Alliance) et représenté par le vin (dans la Nouvelle Alliance).</a:t>
            </a:r>
            <a:endParaRPr lang="en-US">
              <a:solidFill>
                <a:schemeClr val="tx1"/>
              </a:solidFill>
              <a:highlight>
                <a:srgbClr val="FFFF00"/>
              </a:highlight>
              <a:sym typeface="+mn-ea"/>
            </a:endParaRPr>
          </a:p>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façons dont la Pâque renvoie au Christ (page 5 sur 6)</a:t>
            </a:r>
            <a:endParaRPr sz="1600" b="1">
              <a:sym typeface="+mn-ea"/>
            </a:endParaRPr>
          </a:p>
          <a:p>
            <a:endParaRPr lang="en-US"/>
          </a:p>
          <a:p>
            <a:r>
              <a:rPr lang="en-US"/>
              <a:t>Le sang de l'agneau sur la porte de la maison attire également notre attention sur le voile du temple lorsqu'il fut déchiré à la mort de Jésus. L'auteur de Hébreux fait ce lien avec Luc 23 :45. Voir Héb 10 : 19-22</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 père brûla tout le sacrifice et ne laissa rien de côté (Exode 12 : 10). De la même manière, Christ était complètement mort. Jean 19:34</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L’une des exigences de la Pâque était que tout le levain devait être retiré de la maison et que les enfants d’Israël ne pouvaient manger que du pain sans levain pendant une semaine. Exode 12 :19. De la même manière, Jésus est saint et sans péché. De plus, par la foi en Lui, Jésus nous rend saints. Voir 1 Cor 5:6-7</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Lorsque les gens célébraient la Pâque, l’agneau devait être mangé avec des herbes amères. Les herbes amères devaient leur rappeler leurs souffrances en Égypte. De la même manière, Jésus a souffert dans sa vie et nous pouvons nous attendre à souffrir si nous le suivons fidèlement. Exode 12:8. Est 53 : 4-5 ; Phil 1:29</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Lors de la première Pâque, les enfants d'Israël devaient manger la ceinture attachée et le manger rapidement, en attendant l'appel de Moïse à quitter l'Égypte. Exode 12 :11. Cela nous rappelle que notre vie ici est temporaire. Nous attendons avec impatience que le Seigneur vienne bientôt et nous appelle, et nous devons être prêts à partir rapidement. 1 Cor 11 :26 ; Romains 8 :18-25 ?</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Le calendrier hébreu</a:t>
            </a:r>
            <a:endParaRPr lang="en-US" sz="1400"/>
          </a:p>
          <a:p>
            <a:endParaRPr lang="en-US"/>
          </a:p>
          <a:p>
            <a:r>
              <a:rPr lang="en-US"/>
              <a:t>Si nous souhaitons comprendre les Fêtes du Seigneur et leur accomplissement particulier, nous devons d’abord comprendre le calendrier hébreu car il est différent du calendrier grégorien que nous utilisons aujourd’hui. Commençons par lire Genèse 1.</a:t>
            </a:r>
            <a:endParaRPr lang="en-US"/>
          </a:p>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façons dont la Pâque renvoie au Christ (page 6 sur 6)</a:t>
            </a:r>
            <a:endParaRPr sz="1600" b="1">
              <a:sym typeface="+mn-ea"/>
            </a:endParaRPr>
          </a:p>
          <a:p>
            <a:endParaRPr lang="en-US"/>
          </a:p>
          <a:p>
            <a:r>
              <a:rPr lang="en-US"/>
              <a:t>Lorsque le père israélite prépare le repas de Pâque, aucun reste de l'agneau n'est trouvé le matin. Exode 12:10. De la même manière, Jésus descendu de la croix avant le matin : Jean 19 :31</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Lors de la dixième plaie, les enfants d’Israël furent libérés d’Égypte. De la même manière, la mort de Jésus rachète son peuple de la mort et de l'esclavage du péché Jn 8 :31-36</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Les participants à la Pâque devaient offrir un seul agneau pour chaque maison. 2 Chroniques 30 : 15-17 ; 2 Chroniques 35:11 ; Ez 6:19-21 De la même manière, Jésus est LE seul et unique Agneau. Apocalypse 5:12 L'Agneau</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Dieu a déversé dix plaies sur l'Égypte pour montrer qu'il a la victoire sur chacune des idoles égyptiennes.</a:t>
            </a:r>
            <a:endParaRPr lang="en-US"/>
          </a:p>
          <a:p>
            <a:endParaRPr lang="en-US"/>
          </a:p>
          <a:p>
            <a:r>
              <a:rPr lang="en-US"/>
              <a:t>[+] « Cette nuit-là, je traverserai le pays d'Égypte et je frapperai tous les premiers-nés mâles du pays d'Égypte, hommes et bêtes. Je suis Yahvé ; J'exécuterai des jugements contre tous les dieux d'Egypte. (Exode 12:12)</a:t>
            </a:r>
            <a:endParaRPr lang="en-US"/>
          </a:p>
          <a:p>
            <a:endParaRPr lang="en-US"/>
          </a:p>
          <a:p>
            <a:r>
              <a:rPr lang="en-US"/>
              <a:t>De la même manière, Jésus déversera un jour son jugement sur le monde et sur les faux dirigeants spirituels Col 2:15 ; Hé 2:14</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Tous les habitants du pays de Canaan devaient célébrer la Pâque. Et quiconque ne le célébrera pas sera retranché. De la même manière, Jésus porte nos péchés, et chacun doit croire en son nom, sous peine d’en subir les conséquences au jour du jugement dernier. Nombres 9:13 ; 1 Pierre 2:24. Croire et suivre Jésus n’est pas une option.</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Pâque : ce jour dans l'histoire (p. 1)</a:t>
            </a:r>
            <a:endParaRPr lang="en-US" sz="1600" b="1"/>
          </a:p>
          <a:p>
            <a:endParaRPr lang="en-US"/>
          </a:p>
          <a:p>
            <a:r>
              <a:rPr lang="en-US"/>
              <a:t>Dans les récits de l’Ancien Testament, nous voyons la Pâque célébrée à plusieurs reprises tout au long de l’histoire biblique. Il est intéressant de constater que la célébration de la Pâque suit un calendrier, un thème et un modèle cohérents. Commençons par la première Pâque telle qu'elle est rapportée dans Exode 12, et accordons une attention particulière aux versets 40-42.</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 10ème jour du premier mois, le père de famille devait récupérer un agneau d'un an de son troupeau. (Exode 12 : 3-4)</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Il devait surveiller l'agneau pendant quatre jours pour voir s'il y avait des imperfections chez l'agneau.</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 14ème jour du premier mois, le père tuait l'agneau et célébrait la Pâque. C'était la nuit où ils étaient libérés de leur esclavage en Égypte et où leur pain était débarrassé du levain. C'est ainsi qu'ils commencèrent la fête des pains sans levain</a:t>
            </a:r>
            <a:endParaRPr lang="en-US"/>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lang="en-US" sz="900"/>
              <a:t>Notez le modèle en 3 étapes : Problème, Pâque, Paix :</a:t>
            </a:r>
            <a:endParaRPr lang="en-US" sz="900"/>
          </a:p>
          <a:p>
            <a:pPr lvl="1"/>
            <a:r>
              <a:rPr lang="en-US" sz="900"/>
              <a:t>1. Le peuple était impur ; en Egypte; Des esclaves</a:t>
            </a:r>
            <a:endParaRPr lang="en-US" sz="900"/>
          </a:p>
          <a:p>
            <a:pPr lvl="1"/>
            <a:r>
              <a:rPr lang="en-US" sz="900"/>
              <a:t>2.Puis ils célèbrent la Pâque</a:t>
            </a:r>
            <a:endParaRPr lang="en-US" sz="900"/>
          </a:p>
          <a:p>
            <a:pPr lvl="1"/>
            <a:r>
              <a:rPr lang="en-US" sz="900"/>
              <a:t>3. Alors ils sont purs ; hors d'Egypte; gratuit</a:t>
            </a:r>
            <a:endParaRPr lang="en-US" sz="900"/>
          </a:p>
          <a:p>
            <a:r>
              <a:rPr lang="en-US" sz="900"/>
              <a:t>Ce modèle de Problème, de Pâque et de Paix peut être vu dans chacune des célébrations de Pâque enregistrées dans l'Ancien Testament.</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lang="en-US" sz="900"/>
              <a:t>La prochaine Pâque que nous examinerons ne se déroulera pas dans le futur de Moïse, mais dans le passé de Moïse. Regardez Exode 12 : 40-41 :</a:t>
            </a:r>
            <a:endParaRPr lang="en-US" sz="900"/>
          </a:p>
          <a:p>
            <a:endParaRPr lang="en-US" sz="900"/>
          </a:p>
          <a:p>
            <a:pPr lvl="1"/>
            <a:r>
              <a:rPr lang="en-US" sz="900" i="1"/>
              <a:t>[+] La durée de vie des Israélites en Égypte était de 430 ans. Au bout de 430 ans, ce même jour, toutes les divisions de l'Éternel sortirent du pays d'Égypte. (Exode 12 :40-41)</a:t>
            </a:r>
            <a:endParaRPr lang="en-US" sz="900" i="1"/>
          </a:p>
          <a:p>
            <a:endParaRPr lang="en-US" sz="900"/>
          </a:p>
          <a:p>
            <a:r>
              <a:rPr lang="en-US" sz="900"/>
              <a:t>Notez qu’ils sont partis « le même jour » comme un événement précédent il y a 430 ans. Se pourrait-il qu’il y ait eu une autre célébration similaire il y a 430 ans le même jour ? Ce verset suggère que Jacob a quitté Canaan et a déménagé en Égypte pour rejoindre son fils Joseph 430 ans avant l'Exode. Si nous étudions ce verset, nous voyons qu’il peut y avoir un problème avec cette traduction anglaise.</a:t>
            </a:r>
            <a:endParaRPr lang="en-US" sz="900"/>
          </a:p>
          <a:p>
            <a:endParaRPr lang="en-US" sz="900"/>
          </a:p>
          <a:p>
            <a:endParaRPr lang="en-US" sz="900"/>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Pâque : ce jour dans l'histoire (p. 2)</a:t>
            </a:r>
            <a:endParaRPr lang="en-US" sz="1600" b="1"/>
          </a:p>
          <a:p>
            <a:endParaRPr lang="en-US"/>
          </a:p>
          <a:p>
            <a:r>
              <a:rPr>
                <a:sym typeface="+mn-ea"/>
              </a:rPr>
              <a:t>Quand nous lisons ce même verset dans l’Ancien Testament grec, nous voyons que ce verset est un peu différent :</a:t>
            </a:r>
            <a:endParaRPr>
              <a:sym typeface="+mn-ea"/>
            </a:endParaRPr>
          </a:p>
          <a:p>
            <a:endParaRPr lang="en-US"/>
          </a:p>
          <a:p>
            <a:pPr lvl="1"/>
            <a:r>
              <a:rPr i="1">
                <a:sym typeface="+mn-ea"/>
              </a:rPr>
              <a:t>[+] Et le séjour des enfants d'Israël, pendant leur séjour au pays d'Égypte et au pays de Canaan, fut de quatre cent trente ans. (Exode 12:40)</a:t>
            </a:r>
            <a:endParaRPr lang="en-US" i="1"/>
          </a:p>
          <a:p>
            <a:endParaRPr>
              <a:sym typeface="+mn-ea"/>
            </a:endParaRPr>
          </a:p>
          <a:p>
            <a:r>
              <a:rPr>
                <a:sym typeface="+mn-ea"/>
              </a:rPr>
              <a:t>Dans l’Ancien Testament grec, ce verset dit que les 430 années ne commencent pas avec le déménagement de Jacob en Égypte, mais plutôt avec Abraham au pays de Canaan. Si nous lisons Genèse 15 :13, Actes 7 :6, Gal 3 :16-17, nous pouvons voir que le temps écoulé entre Abraham et Moïse est d’environ 400 ans. Ainsi, ce verset d'Exode 12 :40 fait référence à une période de la vie d'Abraham. Cela semble être une référence à Genèse 15, lorsque Dieu fit un sacrifice avec Abraham et promit de le ramener au pays de Canaan. C'est au verset 6 que nous voyons qu'Abraham croit au Seigneur et est déclaré juste.</a:t>
            </a:r>
            <a:endParaRPr lang="en-US"/>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Encore une fois, nous voyons le même schéma de l’Exode dans la vie d’Abraham :</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Au moment du sacrifice, Abraham est déclaré juste devant Dieu. Et Exode 12 :40 semble dire que cela s’est produit « le même jour » que la Pâque de l’Exode, 400 ans plus tard.</a:t>
            </a:r>
            <a:endParaRPr sz="900">
              <a:sym typeface="+mn-ea"/>
            </a:endParaRPr>
          </a:p>
          <a:p>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Nous pouvons voir le même modèle de Pâque dans la vie de Josué.</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Si nous étudions attentivement l’histoire de Josué, nous voyons que le jour où ils traversèrent le Jourdain est très probablement le 10ème jour du premier mois. (Nous pensons que c'était le 10 car la circoncision met au moins 3 jours à guérir.)</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C'est à cette époque qu'ils découvrent des imperfections dans le camp. L’imperfection est que les hommes n’ont pas été circoncis alors qu’ils étaient dans le désert depuis 40 ans. (Josué 5 : 2-9)</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Après avoir circoncis les hommes, le verset suivant dit qu'ils ont célébré la Pâque (Josué 5 : 10),</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Et le lendemain de Pâque, ils dégustèrent pour la première fois les produits du pays de Canaan.</a:t>
            </a:r>
            <a:endParaRPr lang="en-US" sz="900"/>
          </a:p>
          <a:p>
            <a:endParaRPr lang="en-US" sz="900"/>
          </a:p>
          <a:p>
            <a:endParaRPr lang="en-US" sz="900"/>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Pâque : ce jour dans l'histoire (p. 3)</a:t>
            </a:r>
            <a:endParaRPr lang="en-US" sz="1600" b="1"/>
          </a:p>
          <a:p>
            <a:endParaRPr lang="en-US" sz="900"/>
          </a:p>
          <a:p>
            <a:r>
              <a:rPr sz="900">
                <a:sym typeface="+mn-ea"/>
              </a:rPr>
              <a:t>Ruth est une autre histoire où nous voyons le modèle Problème -&gt; Pâque -&gt; Paix dans l'histoire d'Israël.</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Si vous vous souvenez de son histoire, sa famille est à Moab, hors d'Israël, depuis dix ans. C'est là que meurent le père et les deux frères, et que la mère (Naomi) et les deux belles-filles (Ruth et Orpah) se retrouvent désormais sans nourriture. Lorsque Naomi souhaite retourner dans son pays d'Israël, elle dit à ses deux belles-filles de retourner auprès de leur peuple moabite. Orpa s'en va, mais Ruth reste avec Naomi. Elle fait cette promesse particulière dans sa prière :</a:t>
            </a:r>
            <a:endParaRPr lang="en-US" sz="900"/>
          </a:p>
          <a:p>
            <a:r>
              <a:rPr sz="900">
                <a:sym typeface="+mn-ea"/>
              </a:rPr>
              <a:t>[+]Mais Ruth a répondu : « Arrêtez de me pousser à vous abandonner ! Car partout où tu iras, j'irai. Où que vous viviez, je vivrai. Votre peuple deviendra mon peuple et votre Dieu deviendra mon Dieu. Partout où tu mourras, je mourrai – et là je serai enterré. Que l'Éternel me punisse sévèrement si je ne tiens pas ma promesse ! Seule la mort pourra me séparer de toi ! (Ruth 1:16-17)</a:t>
            </a:r>
            <a:endParaRPr sz="900">
              <a:sym typeface="+mn-ea"/>
            </a:endParaRPr>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Dans cette prière, Ruth abandonne les voies de son peuple moabite et confesse de son cœur et de sa bouche qu'elle suivra le Dieu d'Israël. Ce jour-là, elle s’est convertie à la religion juive et Naomi a cessé de lui dire d’aller vers son peuple. Au lieu de cela, les deux se rendent ensemble à Bethléem, la ville natale de Naomi.</a:t>
            </a:r>
            <a:endParaRPr lang="en-US" sz="900"/>
          </a:p>
          <a:p>
            <a:endParaRPr lang="en-US" sz="900"/>
          </a:p>
          <a:p>
            <a:r>
              <a:rPr sz="900">
                <a:solidFill>
                  <a:srgbClr val="FF0000"/>
                </a:solidFill>
                <a:highlight>
                  <a:srgbClr val="FFFF00"/>
                </a:highlight>
                <a:sym typeface="+mn-ea"/>
              </a:rPr>
              <a:t>[ </a:t>
            </a:r>
            <a:r>
              <a:rPr sz="900" i="1">
                <a:solidFill>
                  <a:srgbClr val="FF0000"/>
                </a:solidFill>
                <a:highlight>
                  <a:srgbClr val="FFFF00"/>
                </a:highlight>
                <a:sym typeface="+mn-ea"/>
              </a:rPr>
              <a:t>SUIVANT </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Le premier chapitre de Ruth se termine lorsque nous voyons Naomi et Ruth arriver à Bethléem au moment même où commence la récolte de l’orge. Dans le calendrier hébreu, la récolte de l'orge commence à Pâque. Ici encore, nous avons vu le schéma Problème -&gt; Pâque -&gt; Paix.</a:t>
            </a:r>
            <a:endParaRPr lang="en-US" sz="900"/>
          </a:p>
          <a:p>
            <a:endParaRPr lang="en-US" sz="900"/>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Nous voyons que le modèle de la Pâque s’est poursuivi à l’époque des rois.</a:t>
            </a:r>
            <a:endParaRPr lang="en-US"/>
          </a:p>
          <a:p>
            <a:endParaRPr lang="en-US"/>
          </a:p>
          <a:p>
            <a:r>
              <a:rPr lang="en-US"/>
              <a:t>Dans 2 Samuel 21 : 1-14, nous lisons que pendant le règne du roi David, Dieu a envoyé une famine parce qu’il y avait de l’injustice dans le pays.</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Lorsque David a interrogé le Seigneur à propos de la famine, Dieu lui a répondu que la famine était due au fait que Saül et sa famille avaient tué des Gabaonites.</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 remède exigeait que sept des fils et petits-fils de Saül soient tués devant le Seigneur (v6). Après qu’ils aient été tués devant le Seigneur, Dieu a envoyé de la pluie pour bénir leur pays.</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Cela s'est produit au début de la récolte de l'orge, qui est le jour de la Pâque.</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À l’époque du roi Ézéchias, le temple fut découvert profané.</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Ils n’ont pas pu le purifier à temps pour la Pâque, ils ont donc reporté la Pâque d’un mois pendant qu’ils nettoyaient le temple.</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Après le nettoyage, ils ont pu célébrer la Pâque (avec 30 jours de retard) et Dieu les a bénis avec le réveil.</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La même chose s’est produite sous le règne du roi Josias.</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La terre et le temple ont été contaminés parce que les gens ne suivaient pas Dieu.</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Lorsqu’ils se sont repentis et ont sacrifié l’agneau pascal, Dieu les a bénis avec un réveil.</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Encore une fois, nous voyons Dieu bénir le peuple d’Israël avec le réveil lorsqu’Esdras reconstruisit le temple.</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Les enfants d'Israël revinrent de la captivité babylonienne en 539 av. Dieu avait promis que leur temple serait détruit, mais qu'il serait reconstruit après 70 ans. Ainsi, à partir de 586 avant JC, les enfants d’Israël n’avaient pas de temple. Dieu a mis dans le cœur d’Esdras la nécessité de reconstruire le temple, et après de nombreuses années, le temple fut achevé en 516 av.</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Finalement, lorsque le temple fut achevé et que les prêtres furent nettoyés, ils célébrèrent la Pâque le 14ème jour du 1er mois. (Ez 6:19-20)</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Par la suite, ils jouirent d'une communion renouvelée avec Dieu et d'un renouveau dans le pays, et Dieu les bénit et le cœur du roi à leur égard s'améliora (Ez 6 : 21-22).</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Pâque dans la dernière semaine du Messie (p. 1)</a:t>
            </a:r>
            <a:endParaRPr lang="en-US" sz="1600" b="1"/>
          </a:p>
          <a:p>
            <a:r>
              <a:rPr lang="en-US"/>
              <a:t>L’enregistrement biblique le plus important de la Pâque a lieu dans la vie de Jésus-Christ, la semaine où il a été crucifié. C’est dans Sa vie que nous voyons l’accomplissement complet de la Pâque, et le modèle « Problème -&gt; Pâque -&gt; Paix » est pleinement visible.</a:t>
            </a:r>
            <a:endParaRPr lang="en-US"/>
          </a:p>
          <a:p>
            <a:endParaRPr lang="en-US"/>
          </a:p>
          <a:p>
            <a:r>
              <a:rPr lang="en-US"/>
              <a:t>L'Évangile de Matthieu raconte les étapes de la semaine de Pâque dans la vie de Jésus avant qu'il ne soit crucifié. Nous pouvons trouver cette histoire dans les chapitres 21 à 27, et si nous lisons attentivement, nous pouvons voir pleinement le schéma.</a:t>
            </a:r>
            <a:endParaRPr lang="en-US"/>
          </a:p>
          <a:p>
            <a:endParaRPr>
              <a:solidFill>
                <a:srgbClr val="FF0000"/>
              </a:solidFill>
              <a:highlight>
                <a:srgbClr val="FFFF00"/>
              </a:highlight>
              <a:sym typeface="+mn-ea"/>
            </a:endParaRPr>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La semaine de Pâque commence le 10ème jour du premier mois lorsque le père israélite se rend dans sa ferme, sélectionne un agneau sans défaut et l'amène chez lui pour inspection.</a:t>
            </a:r>
            <a:endParaRPr lang="en-US"/>
          </a:p>
          <a:p>
            <a:r>
              <a:rPr lang="en-US"/>
              <a:t>C'est le même jour où Jésus est entré dans la ville, le premier jour de la semaine. Cet événement est appelé Son « Entrée Triomphale ». C'est le moment où tout Jérusalem vient et chante «Béni soit celui qui vient au nom du Seigneur». C'est le 10ème jour du premier mois, c'est donc le même jour que le père israélite célèbre la Pâque en allant chercher un agneau de son troupeau.</a:t>
            </a:r>
            <a:endParaRPr lang="en-US"/>
          </a:p>
          <a:p>
            <a:endParaRPr>
              <a:solidFill>
                <a:srgbClr val="FF0000"/>
              </a:solidFill>
              <a:highlight>
                <a:srgbClr val="FFFF00"/>
              </a:highlight>
              <a:sym typeface="+mn-ea"/>
            </a:endParaRPr>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Pendant les 4 jours suivants, le père israélite surveille son agneau pour voir s'il présente des imperfections.</a:t>
            </a:r>
            <a:endParaRPr lang="en-US"/>
          </a:p>
          <a:p>
            <a:r>
              <a:rPr lang="en-US"/>
              <a:t>Cette époque est aussi une confrontation entre Jésus et les règles de l’époque, où Jésus examine le Temple, et les dirigeants de cette époque examinent le Messie :</a:t>
            </a:r>
            <a:endParaRPr lang="en-US"/>
          </a:p>
          <a:p>
            <a:pPr marL="228600" indent="-228600">
              <a:buAutoNum type="arabicPeriod"/>
            </a:pPr>
            <a:r>
              <a:rPr lang="en-US"/>
              <a:t>Les dirigeants d’Israël et les dirigeants de cette époque examinent l’Agneau de Dieu, à la recherche d’imperfections. Ils n’en trouvent aucun.</a:t>
            </a:r>
            <a:endParaRPr lang="en-US"/>
          </a:p>
          <a:p>
            <a:pPr marL="685800" lvl="1" indent="-228600">
              <a:buFont typeface="+mj-lt"/>
              <a:buAutoNum type="alphaLcParenR"/>
            </a:pPr>
            <a:r>
              <a:rPr lang="en-US"/>
              <a:t>Jésus examine le Temple. (Matt 21 : 12-17)</a:t>
            </a:r>
            <a:endParaRPr lang="en-US"/>
          </a:p>
          <a:p>
            <a:pPr marL="1143000" lvl="2" indent="-228600">
              <a:buFont typeface="+mj-lt"/>
              <a:buAutoNum type="romanLcPeriod"/>
            </a:pPr>
            <a:r>
              <a:rPr lang="en-US"/>
              <a:t>Jésus a examiné le temple et a trouvé des imperfections (des gens achetant et vendant des animaux sacrificiels à des prix très élevés).</a:t>
            </a:r>
            <a:endParaRPr lang="en-US"/>
          </a:p>
          <a:p>
            <a:pPr marL="1143000" lvl="2" indent="-228600">
              <a:buFont typeface="+mj-lt"/>
              <a:buAutoNum type="romanLcPeriod"/>
            </a:pPr>
            <a:r>
              <a:rPr lang="en-US"/>
              <a:t>Il nettoie le temple en chassant les marchands et les changeurs</a:t>
            </a:r>
            <a:endParaRPr lang="en-US"/>
          </a:p>
          <a:p>
            <a:pPr marL="1143000" lvl="2" indent="-228600">
              <a:buFont typeface="+mj-lt"/>
              <a:buAutoNum type="romanLcPeriod"/>
            </a:pPr>
            <a:r>
              <a:rPr lang="en-US" b="1"/>
              <a:t>SCORE : Jésus 1 Dirigeants juifs : 0</a:t>
            </a:r>
            <a:endParaRPr lang="en-US" b="1"/>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lang="en-US"/>
              <a:t>Jésus maudit le figuier. (Matt 21 : 18-22)</a:t>
            </a:r>
            <a:endParaRPr lang="en-US"/>
          </a:p>
          <a:p>
            <a:pPr marL="1143000" lvl="2" indent="-228600">
              <a:buFont typeface="+mj-lt"/>
              <a:buAutoNum type="romanLcPeriod"/>
            </a:pPr>
            <a:r>
              <a:rPr lang="en-US"/>
              <a:t>Le figuier est un symbole des Israélites, non préparés à recevoir son Messie.</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lang="en-US"/>
              <a:t>Les principaux sacrificateurs et les anciens examinent l'autorité de Jésus (Matt 21 : 23-27).</a:t>
            </a:r>
            <a:endParaRPr lang="en-US"/>
          </a:p>
          <a:p>
            <a:pPr marL="1143000" lvl="2" indent="-228600">
              <a:buFont typeface="+mj-lt"/>
              <a:buAutoNum type="romanLcPeriod"/>
            </a:pPr>
            <a:r>
              <a:rPr lang="en-US"/>
              <a:t>Grands Prêtres : « D’où tirez-vous votre autorité ? »</a:t>
            </a:r>
            <a:endParaRPr lang="en-US"/>
          </a:p>
          <a:p>
            <a:pPr marL="1143000" lvl="2" indent="-228600">
              <a:buFont typeface="+mj-lt"/>
              <a:buAutoNum type="romanLcPeriod"/>
            </a:pPr>
            <a:r>
              <a:rPr lang="en-US"/>
              <a:t>Jésus : « Laissez-moi vous demander d’abord : d’où Jean-Baptiste a-t-il obtenu son autorité ? De Dieu ou des hommes ?</a:t>
            </a:r>
            <a:endParaRPr lang="en-US"/>
          </a:p>
          <a:p>
            <a:pPr marL="1143000" lvl="2" indent="-228600">
              <a:buFont typeface="+mj-lt"/>
              <a:buAutoNum type="romanLcPeriod"/>
            </a:pPr>
            <a:r>
              <a:rPr lang="en-US"/>
              <a:t>Grands Prêtres : (Les prêtres discutèrent entre eux : « Si nous disons « de la part de Dieu », alors Il nous blâmera de ne pas suivre Jean. Si nous disons « de la part des hommes », alors le peuple sera en colère contre nous »). Alors les grands prêtres ont dit : « nous ne savons pas !</a:t>
            </a:r>
            <a:endParaRPr lang="en-US"/>
          </a:p>
          <a:p>
            <a:pPr marL="1143000" lvl="2" indent="-228600">
              <a:buFont typeface="+mj-lt"/>
              <a:buAutoNum type="romanLcPeriod"/>
            </a:pPr>
            <a:r>
              <a:rPr lang="en-US"/>
              <a:t>Jésus : « Alors je ne vous dirai pas d’où je tiens mon autorité. »</a:t>
            </a:r>
            <a:endParaRPr lang="en-US"/>
          </a:p>
          <a:p>
            <a:pPr marL="1143000" lvl="2" indent="-228600">
              <a:buFont typeface="+mj-lt"/>
              <a:buAutoNum type="romanLcPeriod"/>
            </a:pPr>
            <a:r>
              <a:rPr lang="en-US" b="1"/>
              <a:t>SCORE : Jésus : 2 Dirigeants juifs : 0</a:t>
            </a:r>
            <a:endParaRPr lang="en-US" b="1"/>
          </a:p>
          <a:p>
            <a:endParaRPr lang="en-US" b="1"/>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Pâque dans la dernière semaine du Messie (p2)</a:t>
            </a:r>
            <a:endParaRPr lang="en-US" b="1"/>
          </a:p>
          <a:p>
            <a:endParaRPr lang="en-US"/>
          </a:p>
          <a:p>
            <a:pPr marL="685800" lvl="1" indent="-228600">
              <a:buFont typeface="+mj-lt"/>
              <a:buAutoNum type="alphaLcParenR" startAt="4"/>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Les Pharisiens examinent la fidélité de Jésus (Mt 22 : 15-22)</a:t>
            </a:r>
            <a:endParaRPr lang="en-US"/>
          </a:p>
          <a:p>
            <a:pPr marL="1143000" lvl="2" indent="-228600">
              <a:buFont typeface="+mj-lt"/>
              <a:buAutoNum type="romanLcPeriod"/>
            </a:pPr>
            <a:r>
              <a:rPr>
                <a:sym typeface="+mn-ea"/>
              </a:rPr>
              <a:t>Pharisiens : « Devons-nous payer des impôts au César romain ?</a:t>
            </a:r>
            <a:endParaRPr lang="en-US"/>
          </a:p>
          <a:p>
            <a:pPr marL="1143000" lvl="2" indent="-228600">
              <a:buFont typeface="+mj-lt"/>
              <a:buAutoNum type="romanLcPeriod"/>
            </a:pPr>
            <a:r>
              <a:rPr>
                <a:sym typeface="+mn-ea"/>
              </a:rPr>
              <a:t>(S’il dit « oui », alors le peuple juif sera en colère parce qu’il soutient les Romains ; s’il dit « non », alors les Romains l’accuseront d’insurrection.)</a:t>
            </a:r>
            <a:endParaRPr lang="en-US"/>
          </a:p>
          <a:p>
            <a:pPr marL="1143000" lvl="2" indent="-228600">
              <a:buFont typeface="+mj-lt"/>
              <a:buAutoNum type="romanLcPeriod"/>
            </a:pPr>
            <a:r>
              <a:rPr>
                <a:sym typeface="+mn-ea"/>
              </a:rPr>
              <a:t>Jésus : « Pourquoi vous, les hypocrites, me testez-vous ? Apportez-moi une pièce. Quelle est l'image de cette pièce ? »</a:t>
            </a:r>
            <a:endParaRPr lang="en-US"/>
          </a:p>
          <a:p>
            <a:pPr marL="1143000" lvl="2" indent="-228600">
              <a:buFont typeface="+mj-lt"/>
              <a:buAutoNum type="romanLcPeriod"/>
            </a:pPr>
            <a:r>
              <a:rPr>
                <a:sym typeface="+mn-ea"/>
              </a:rPr>
              <a:t>Pharisiens : « L'image de César est sur cette pièce. »</a:t>
            </a:r>
            <a:endParaRPr lang="en-US"/>
          </a:p>
          <a:p>
            <a:pPr marL="1143000" lvl="2" indent="-228600">
              <a:buFont typeface="+mj-lt"/>
              <a:buAutoNum type="romanLcPeriod"/>
            </a:pPr>
            <a:r>
              <a:rPr>
                <a:sym typeface="+mn-ea"/>
              </a:rPr>
              <a:t>Jésus : « Donnez donc à César ce qui est à César [la pièce], mais donnez à Dieu ce qui est à Dieu »</a:t>
            </a:r>
            <a:endParaRPr lang="en-US"/>
          </a:p>
          <a:p>
            <a:pPr marL="1143000" lvl="2" indent="-228600">
              <a:buFont typeface="+mj-lt"/>
              <a:buAutoNum type="romanLcPeriod"/>
            </a:pPr>
            <a:r>
              <a:rPr>
                <a:sym typeface="+mn-ea"/>
              </a:rPr>
              <a:t>(L'image de Dieu est sur chaque homme. C'est pourquoi nous devons nous donner à lui et lui être fidèles)</a:t>
            </a:r>
            <a:endParaRPr lang="en-US"/>
          </a:p>
          <a:p>
            <a:pPr marL="1143000" lvl="2" indent="-228600">
              <a:buFont typeface="+mj-lt"/>
              <a:buAutoNum type="romanLcPeriod"/>
            </a:pPr>
            <a:r>
              <a:rPr b="1">
                <a:sym typeface="+mn-ea"/>
              </a:rPr>
              <a:t>SCORE : Jésus : 3 Dirigeants juifs : 0</a:t>
            </a:r>
            <a:endParaRPr lang="en-US" b="1"/>
          </a:p>
          <a:p>
            <a:pPr marL="685800" lvl="1" indent="-228600">
              <a:buFont typeface="+mj-lt"/>
              <a:buAutoNum type="alphaLcParenR" startAt="4"/>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Les sadducéens examinent l'espérance de Jésus (Mt 22 :23-33)</a:t>
            </a:r>
            <a:endParaRPr lang="en-US"/>
          </a:p>
          <a:p>
            <a:pPr marL="1143000" lvl="2" indent="-228600">
              <a:buFont typeface="+mj-lt"/>
              <a:buAutoNum type="romanLcPeriod"/>
            </a:pPr>
            <a:r>
              <a:rPr>
                <a:sym typeface="+mn-ea"/>
              </a:rPr>
              <a:t>Sadducéens : « Une veuve a 7 maris. À la résurrection, à qui appartiendra-t-elle ?</a:t>
            </a:r>
            <a:endParaRPr lang="en-US"/>
          </a:p>
          <a:p>
            <a:pPr marL="1143000" lvl="2" indent="-228600">
              <a:buFont typeface="+mj-lt"/>
              <a:buAutoNum type="romanLcPeriod"/>
            </a:pPr>
            <a:r>
              <a:rPr>
                <a:sym typeface="+mn-ea"/>
              </a:rPr>
              <a:t>Les Sadducéens ne croyaient pas à la résurrection. Paul nous dit que s'il n'y a pas de résurrection, alors notre espérance est morte (1 Cor 15 :13)</a:t>
            </a:r>
            <a:endParaRPr lang="en-US"/>
          </a:p>
          <a:p>
            <a:pPr marL="1143000" lvl="2" indent="-228600">
              <a:buFont typeface="+mj-lt"/>
              <a:buAutoNum type="romanLcPeriod"/>
            </a:pPr>
            <a:r>
              <a:rPr>
                <a:sym typeface="+mn-ea"/>
              </a:rPr>
              <a:t>Jésus : Vous ne connaissez pas les Écritures ni la puissance de Dieu. Il n’y aura ni prise ni don de mariage à la résurrection car ils seront tous comme des anges. Dieu est le Dieu des vivants.</a:t>
            </a:r>
            <a:endParaRPr lang="en-US"/>
          </a:p>
          <a:p>
            <a:pPr marL="1143000" lvl="2" indent="-228600">
              <a:buFont typeface="+mj-lt"/>
              <a:buAutoNum type="romanLcPeriod"/>
            </a:pPr>
            <a:r>
              <a:rPr b="1">
                <a:sym typeface="+mn-ea"/>
              </a:rPr>
              <a:t>SCORE : Jésus : 4 Dirigeants juifs : 0</a:t>
            </a:r>
            <a:endParaRPr lang="en-US"/>
          </a:p>
          <a:p>
            <a:pPr marL="685800" lvl="1" indent="-228600">
              <a:buFont typeface="+mj-lt"/>
              <a:buAutoNum type="alphaLcParenR" startAt="4"/>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Les scribes examinent la justice de Jésus (Mt 22 : 34-40)</a:t>
            </a:r>
            <a:endParaRPr lang="en-US"/>
          </a:p>
          <a:p>
            <a:pPr marL="1143000" lvl="2" indent="-228600">
              <a:buFont typeface="+mj-lt"/>
              <a:buAutoNum type="romanLcPeriod"/>
            </a:pPr>
            <a:r>
              <a:rPr>
                <a:sym typeface="+mn-ea"/>
              </a:rPr>
              <a:t>Scribes : « Quelle est la plus grande loi ? »</a:t>
            </a:r>
            <a:endParaRPr lang="en-US"/>
          </a:p>
          <a:p>
            <a:pPr marL="1143000" lvl="2" indent="-228600">
              <a:buFont typeface="+mj-lt"/>
              <a:buAutoNum type="romanLcPeriod"/>
            </a:pPr>
            <a:r>
              <a:rPr>
                <a:sym typeface="+mn-ea"/>
              </a:rPr>
              <a:t>Les scribes accordaient plus d’importance à la tradition des rabbins qu’à la parole écrite de Moïse. Ils ont ajouté de nombreuses lois en plus des lois écrites dans la Bible.</a:t>
            </a:r>
            <a:endParaRPr lang="en-US"/>
          </a:p>
          <a:p>
            <a:pPr marL="1143000" lvl="2" indent="-228600">
              <a:buFont typeface="+mj-lt"/>
              <a:buAutoNum type="romanLcPeriod"/>
            </a:pPr>
            <a:r>
              <a:rPr>
                <a:sym typeface="+mn-ea"/>
              </a:rPr>
              <a:t>Jésus : « Le plus grand est : « Aime le Seigneur ton Dieu de tout ton cœur, de toute ton âme, de tout ton esprit et de toute ta force ». Et la seconde est comme ça : aime ton prochain comme toi-même. Toute la loi et les Prophètes dépendent de ces deux commandements. »</a:t>
            </a:r>
            <a:endParaRPr lang="en-US"/>
          </a:p>
          <a:p>
            <a:pPr marL="1143000" lvl="2" indent="-228600">
              <a:buFont typeface="+mj-lt"/>
              <a:buAutoNum type="romanLcPeriod"/>
            </a:pPr>
            <a:r>
              <a:rPr>
                <a:sym typeface="+mn-ea"/>
              </a:rPr>
              <a:t>Lorsque nous examinons les Dix Commandements, nous voyons que les 4 premiers commandements concernent l’amour de Dieu et les 6 derniers commandements concernent l’amour de l’homme. Ainsi en est-il de toute la Loi : il faut d’abord aimer Dieu. Nous ne pouvons pas savoir aimer notre prochain si nous ne savons pas aimer Dieu.</a:t>
            </a:r>
            <a:endParaRPr lang="en-US"/>
          </a:p>
          <a:p>
            <a:pPr marL="1143000" lvl="2" indent="-228600">
              <a:buFont typeface="+mj-lt"/>
              <a:buAutoNum type="romanLcPeriod"/>
            </a:pPr>
            <a:r>
              <a:rPr b="1">
                <a:sym typeface="+mn-ea"/>
              </a:rPr>
              <a:t>SCORE : Jésus 5 Dirigeants juifs : 0</a:t>
            </a:r>
            <a:endParaRPr lang="en-US" b="1"/>
          </a:p>
          <a:p>
            <a:pPr marL="685800" lvl="1" indent="-228600">
              <a:buFont typeface="+mj-lt"/>
              <a:buAutoNum type="alphaLcParenR" startAt="4"/>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Jésus examine la foi des chefs religieux (Mt 22 :41-46)</a:t>
            </a:r>
            <a:endParaRPr lang="en-US"/>
          </a:p>
          <a:p>
            <a:pPr marL="1143000" lvl="2" indent="-228600">
              <a:buFont typeface="+mj-lt"/>
              <a:buAutoNum type="romanLcPeriod"/>
            </a:pPr>
            <a:r>
              <a:rPr>
                <a:sym typeface="+mn-ea"/>
              </a:rPr>
              <a:t>Après que les chefs religieux ont examiné Jésus et n’ont trouvé aucune faute dans ses réponses, Jésus leur a posé une question pour voir s’ils comprenaient correctement les Écritures et s’ils y croyaient correctement. Jésus : « De qui est le fils le Messie ?</a:t>
            </a:r>
            <a:endParaRPr lang="en-US"/>
          </a:p>
          <a:p>
            <a:pPr marL="1143000" lvl="2" indent="-228600">
              <a:buFont typeface="+mj-lt"/>
              <a:buAutoNum type="romanLcPeriod"/>
            </a:pPr>
            <a:r>
              <a:rPr>
                <a:sym typeface="+mn-ea"/>
              </a:rPr>
              <a:t>Pharisiens : « C'est le fils de David ! »</a:t>
            </a:r>
            <a:endParaRPr lang="en-US"/>
          </a:p>
          <a:p>
            <a:pPr marL="1143000" lvl="2" indent="-228600">
              <a:buFont typeface="+mj-lt"/>
              <a:buAutoNum type="romanLcPeriod"/>
            </a:pPr>
            <a:r>
              <a:rPr>
                <a:sym typeface="+mn-ea"/>
              </a:rPr>
              <a:t>Jésus : « Comment se fait-il que David, le père, appelle son fils « Seigneur » » ? (Ps 110 :1) Un père devrait-il appeler son fils « seigneur » ? Ne devrait-il pas être que le fils appelle son père « seigneur » ?</a:t>
            </a:r>
            <a:endParaRPr lang="en-US"/>
          </a:p>
          <a:p>
            <a:pPr marL="1143000" lvl="2" indent="-228600">
              <a:buFont typeface="+mj-lt"/>
              <a:buAutoNum type="romanLcPeriod"/>
            </a:pPr>
            <a:r>
              <a:rPr>
                <a:sym typeface="+mn-ea"/>
              </a:rPr>
              <a:t>Les pharisiens n'avaient pas de réponse. Ainsi, à partir de ce jour, les chefs religieux n’ont pas essayé de le piéger avec des questions.</a:t>
            </a:r>
            <a:endParaRPr lang="en-US"/>
          </a:p>
          <a:p>
            <a:pPr marL="1143000" lvl="2" indent="-228600">
              <a:buFont typeface="+mj-lt"/>
              <a:buAutoNum type="romanLcPeriod"/>
            </a:pPr>
            <a:r>
              <a:rPr b="1">
                <a:sym typeface="+mn-ea"/>
              </a:rPr>
              <a:t>SCORE : Jésus 6 Dirigeants juifs : 0</a:t>
            </a:r>
            <a:endParaRPr lang="en-US"/>
          </a:p>
          <a:p>
            <a:endParaRPr lang="en-US"/>
          </a:p>
          <a:p>
            <a:endParaRPr lang="en-US" b="1"/>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Pâque dans la dernière semaine du Messie (p3)</a:t>
            </a:r>
            <a:endParaRPr lang="en-US" sz="1200" b="1"/>
          </a:p>
          <a:p>
            <a:pPr marL="685800" lvl="1" indent="-228600">
              <a:buFont typeface="+mj-lt"/>
              <a:buAutoNum type="alphaLcParenR"/>
            </a:pPr>
            <a:endParaRPr lang="en-US"/>
          </a:p>
          <a:p>
            <a:pPr marL="228600" indent="-228600">
              <a:buFont typeface="+mj-lt"/>
              <a:buAutoNum type="arabicPeriod" startAt="2"/>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En répondant correctement à toutes leurs questions, Jésus a montré qu'il était sans défaut. Et comme ils ne pouvaient pas répondre à sa question, Jésus prouva qu’ils n’étaient pas qualifiés pour être les dirigeants spirituels d’Israël. </a:t>
            </a:r>
            <a:br>
              <a:rPr>
                <a:sym typeface="+mn-ea"/>
              </a:rPr>
            </a:b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Jésus condamne donc les chefs religieux avec sept malheurs. Examinons attentivement ces malheurs.</a:t>
            </a:r>
            <a:endParaRPr lang="en-US"/>
          </a:p>
          <a:p>
            <a:pPr marL="685800" lvl="1" indent="-228600">
              <a:buFont typeface="+mj-lt"/>
              <a:buAutoNum type="alphaLcParenR"/>
            </a:pPr>
            <a:r>
              <a:rPr>
                <a:sym typeface="+mn-ea"/>
              </a:rPr>
              <a:t>Ils enferment le royaume des cieux. Ils n'entrent pas et ils empêchent les autres d'entrer (v13)</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voyagent loin pour faire un converti, mais le rendent deux fois plus coupable de l'enfer (v15)</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font de vains serments (v16-22)</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donnent la dîme pour les petites choses, mais négligent les choses importantes de la loi (v23-24)</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nettoient leurs extérieurs pour se montrer, mais à l'intérieur ils sont souillés d'avidité et d'orgueil (v25-26)</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Ce sont de beaux tombeaux à l'extérieur, mais qui puent la mort à l'intérieur (v27-28)</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honorent les martyrs, mais exécuteraient les innocents, prouvant ainsi qu'ils sont dignes d'être tués et méritent la colère de Dieu (v29-32)</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Incapables d'accepter la correction du Messie, les principaux sacrificateurs et le Sanhédrin complotent pour arrêter Jésus et le traduire en justice pour blasphème (26 : 57-68)</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Après l'avoir déclaré coupable de blasphème, ils l'envoient à Pilate pour que Pilate l'exécute pour insurrection. Nous savons que c’est une fausse épreuve parce que Jésus est véritablement un avec Dieu. Il n'a pas blasphémé. (27 : 1-26). Pilate l’examine, mais ne trouve aucun défaut en lui (27 : 23-25). Il le livre pour être crucifié.</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L'évangile de Luc nous dit que Pilate a envoyé Jésus à Hérode (Luc, mais Hérode non plus ne pouvait trouver aucun défaut à Jésus, alors il le renvoya à Pilate. (Luc 23 : 6-12)</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Ainsi, après avoir été examinés par les marchands du Temple, les principaux sacrificateurs et les anciens, les Pharisiens, les Sadducéens, Pilate et Hérode, nous voyons qu'aucun des « dirigeants de cet âge » n'a pu trouver de défaut à Jésus. Comme l’agneau israélite, le Fils de Dieu était impeccable et sans défaut.</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 lendemain, le père israélite tue l'agneau pascal pour le sacrifice de sa famille. Ce même jour, Jeuss est tué comme l'Agneau de Dieu.</a:t>
            </a:r>
            <a:endParaRPr lang="en-US"/>
          </a:p>
          <a:p>
            <a:pPr marL="228600" indent="-228600">
              <a:buFont typeface="+mj-lt"/>
              <a:buAutoNum type="arabicPeriod" startAt="8"/>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 lendemain commence la Fête des Pains sans Levain. Pendant les sept jours suivants, la maison de l'Israélite devait être nettoyée de tout levain. De la même manière, Jésus sanctifie les croyants et n’est pas touché par les mains humaines pendant les sept jours suivants.</a:t>
            </a:r>
            <a:endParaRPr lang="en-US"/>
          </a:p>
          <a:p>
            <a:endParaRPr>
              <a:solidFill>
                <a:srgbClr val="FF0000"/>
              </a:solidFill>
              <a:highlight>
                <a:srgbClr val="FFFF00"/>
              </a:highlight>
              <a:sym typeface="+mn-ea"/>
            </a:endParaRPr>
          </a:p>
          <a:p>
            <a:endParaRPr lang="en-US"/>
          </a:p>
          <a:p>
            <a:endParaRPr lang="en-US" b="1"/>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Pâque dans la dernière semaine du Messie (p3)</a:t>
            </a:r>
            <a:endParaRPr lang="en-US" sz="1200" b="1"/>
          </a:p>
          <a:p>
            <a:pPr marL="685800" lvl="1" indent="-228600">
              <a:buFont typeface="+mj-lt"/>
              <a:buAutoNum type="alphaLcParenR"/>
            </a:pPr>
            <a:endParaRPr lang="en-US"/>
          </a:p>
          <a:p>
            <a:pPr marL="228600" indent="-228600">
              <a:buFont typeface="+mj-lt"/>
              <a:buAutoNum type="arabicPeriod" startAt="2"/>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En répondant correctement à toutes leurs questions, Jésus a montré qu'il était sans défaut. Et comme ils ne pouvaient pas répondre à sa question, Jésus prouva qu’ils n’étaient pas qualifiés pour être les dirigeants spirituels d’Israël. </a:t>
            </a:r>
            <a:br>
              <a:rPr>
                <a:sym typeface="+mn-ea"/>
              </a:rPr>
            </a:b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Jésus condamne donc les chefs religieux avec sept malheurs. Examinons attentivement ces malheurs.</a:t>
            </a:r>
            <a:endParaRPr lang="en-US"/>
          </a:p>
          <a:p>
            <a:pPr marL="685800" lvl="1" indent="-228600">
              <a:buFont typeface="+mj-lt"/>
              <a:buAutoNum type="alphaLcParenR"/>
            </a:pPr>
            <a:r>
              <a:rPr>
                <a:sym typeface="+mn-ea"/>
              </a:rPr>
              <a:t>Ils enferment le royaume des cieux. Ils n'entrent pas et ils empêchent les autres d'entrer (v13)</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voyagent loin pour faire un converti, mais le rendent deux fois plus coupable de l'enfer (v15)</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font de vains serments (v16-22)</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donnent la dîme pour les petites choses, mais négligent les choses importantes de la loi (v23-24)</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nettoient leurs extérieurs pour se montrer, mais à l'intérieur ils sont souillés d'avidité et d'orgueil (v25-26)</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Ce sont de beaux tombeaux à l'extérieur, mais qui puent la mort à l'intérieur (v27-28)</a:t>
            </a:r>
            <a:endParaRPr lang="en-US"/>
          </a:p>
          <a:p>
            <a:pPr marL="685800" lvl="1" indent="-228600">
              <a:buFont typeface="+mj-lt"/>
              <a:buAutoNum type="alphaLcParenR"/>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Ils honorent les martyrs, mais exécuteraient les innocents, prouvant ainsi qu'ils sont dignes d'être tués et méritent la colère de Dieu (v29-32)</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Incapables d'accepter la correction du Messie, les principaux sacrificateurs et le Sanhédrin complotent pour que Jésus soit trahi, ils arrêtent Jésus et le tiennent en jugement pour blasphème (26 : 57-68).</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Après l'avoir déclaré coupable de blasphème, ils l'envoient à Pilate pour que Pilate l'exécute pour insurrection. Nous savons que c’est une fausse épreuve parce que Jésus est véritablement un avec Dieu. Il n'a pas blasphémé. (27 : 1-26). Pilate l’examine, mais ne trouve aucun défaut en lui (27 : 23-25). Il le livre pour être crucifié.</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L'évangile de Luc nous dit que Pilate a envoyé Jésus à Hérode (Luc, mais Hérode non plus ne pouvait trouver aucun défaut à Jésus, alors il le renvoya à Pilate. (Luc 23 : 6-12)</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Ainsi, après avoir été examinés par les marchands du Temple, les principaux sacrificateurs et les anciens, les Pharisiens, les Sadducéens, Pilate et Hérode, nous voyons qu'aucun des « dirigeants de cet âge » n'a pu trouver de défaut à Jésus. Comme l’agneau pascal israélite, le Fils de Dieu était impeccable et sans défaut.</a:t>
            </a:r>
            <a:endParaRPr lang="en-US"/>
          </a:p>
          <a:p>
            <a:pPr marL="228600" indent="-228600">
              <a:buFont typeface="+mj-lt"/>
              <a:buAutoNum type="arabicPeriod" startAt="3"/>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 lendemain, le père israélite tue l'agneau pascal pour le sacrifice de sa famille. Ce même jour, Jésus est tué comme l'Agneau de Dieu.</a:t>
            </a:r>
            <a:endParaRPr lang="en-US"/>
          </a:p>
          <a:p>
            <a:pPr marL="228600" indent="-228600">
              <a:buFont typeface="+mj-lt"/>
              <a:buAutoNum type="arabicPeriod" startAt="8"/>
            </a:pPr>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r>
              <a:rPr>
                <a:sym typeface="+mn-ea"/>
              </a:rPr>
              <a:t>Le lendemain commence la Fête des Pains sans Levain. Pendant les sept jours suivants, la maison de l'Israélite devait être nettoyée de tout levain. De la même manière, Jésus sanctifie les croyants et reste épargné par les mains humaines pendant les sept jours suivants.</a:t>
            </a:r>
            <a:endParaRPr lang="en-US"/>
          </a:p>
          <a:p>
            <a:endParaRPr lang="en-US" b="1"/>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308610" y="2333625"/>
            <a:ext cx="6176010" cy="6162675"/>
          </a:xfrm>
        </p:spPr>
        <p:txBody>
          <a:bodyPr/>
          <a:p>
            <a:r>
              <a:rPr lang="en-US" sz="1600" b="1"/>
              <a:t>L'unité dans le Messie</a:t>
            </a:r>
            <a:endParaRPr lang="en-US" sz="1600" b="1"/>
          </a:p>
          <a:p>
            <a:endParaRPr lang="en-US"/>
          </a:p>
          <a:p>
            <a:r>
              <a:rPr lang="en-US"/>
              <a:t>Lorsque nous comparons la liste des fêtes messianiques et l’histoire des occasions de la Pâque, nous voyons un modèle intéressant qui nous relie au Nouveau Testament et aussi au Messie lui-même.</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 </a:t>
            </a:r>
            <a:br>
              <a:rPr>
                <a:solidFill>
                  <a:srgbClr val="FF0000"/>
                </a:solidFill>
                <a:highlight>
                  <a:srgbClr val="FFFF00"/>
                </a:highlight>
                <a:sym typeface="+mn-ea"/>
              </a:rPr>
            </a:br>
            <a:r>
              <a:rPr lang="en-US"/>
              <a:t>Commençons par énumérer les histoires de Pâque enregistrées dans l'Ancien Testament. Nous voyons qu'il y a sept histoires de Pâque enregistrées dans l'Ancien Testament.</a:t>
            </a:r>
            <a:endParaRPr lang="en-US"/>
          </a:p>
          <a:p>
            <a:r>
              <a:rPr lang="en-US"/>
              <a:t>La première Pâque enregistrée se situe dans l’Exode avec Moïse. Mais à cause d'Exode 12 : 40-41, nous concluons qu'il y a apparemment eu une sorte de sacrifice de Pâque avec Abraham dans Gen 15. De cette façon, les deux premières histoires de Pâque sont étroitement liées et ne peuvent être séparées. De plus, nous voyons que les 4 premières Pâques ont eu lieu avant qu’il y ait des rois dans le pays, et que les 3 dernières Pâques ont eu lieu quand il y avait des rois dans le pays. (Rappelez-vous : la Pâque d'Ézéchias n'a pas eu lieu le premier mois comme requis. En raison de la souillure du temple, elle a eu lieu le 2ème mois et, en ce sens, ce n'est pas une véritable célébration complète de la Pâque).</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Non seulement il y a sept célébrations de la Pâque enregistrées dans l'Ancien Testament, mais il y a aussi sept fêtes du Seigneur enregistrées dans Lévitique 23 : la Pâque, les Pains sans Levain, les Prémices, les Semaines, les Trompettes, le Jour des Expiations et les Tabernacles.</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Observons plusieurs similitudes entre la liste des célébrations de la Pâque et la liste des fêtes du Seigneur.</a:t>
            </a:r>
            <a:endParaRPr lang="en-US"/>
          </a:p>
          <a:p>
            <a:r>
              <a:rPr lang="en-US"/>
              <a:t>Les deux premiers enregistrements des célébrations de Pâque sont liés et ne peuvent être séparés. De la même manière, les deux premières fêtes, la Pâque et les Pains sans levain, sont liées et ne peuvent être séparées.</a:t>
            </a:r>
            <a:endParaRPr lang="en-US"/>
          </a:p>
          <a:p>
            <a:r>
              <a:rPr lang="en-US"/>
              <a:t>La première, la Pâque, n'a lieu que le 14ème jour du premier mois, et la seconde ne commence que le 15 du premier mois. Les 2 fêtes printanières restantes, les Prémices et la Fête des Semaines, ont lieu à différents jours du mois, selon le jour de la semaine (nous le verrons plus tard).</a:t>
            </a:r>
            <a:endParaRPr lang="en-US"/>
          </a:p>
          <a:p>
            <a:r>
              <a:rPr lang="en-US"/>
              <a:t>Même si la fête des pains sans levain commence le 15, le devoir de nettoyer tout le levain de la maison commence le 14 du mois.</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Les 4 premiers enregistrements de la Pâque dans l'Ancien Testament ont lieu avant qu'il y ait des rois en Israël. En comparaison, les 4 premières fêtes du Seigneur ont lieu au printemps.</a:t>
            </a:r>
            <a:endParaRPr lang="en-US"/>
          </a:p>
          <a:p>
            <a:r>
              <a:rPr lang="en-US"/>
              <a:t>Les 3 derniers enregistrements de la Pâque dans l'Ancien Testament ont lieu lorsqu'il y a des rois en Israël. En comparaison, les 3 dernières fêtes du Seigneur ont lieu à l’automne.</a:t>
            </a:r>
            <a:endParaRPr lang="en-US"/>
          </a:p>
          <a:p>
            <a:endParaRPr lang="en-US"/>
          </a:p>
          <a:p>
            <a:endParaRPr lang="en-US"/>
          </a:p>
        </p:txBody>
      </p:sp>
      <p:sp>
        <p:nvSpPr>
          <p:cNvPr id="8" name="Slide Number Placeholder 7"/>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Saisons, lumières, planètes et temps</a:t>
            </a:r>
            <a:endParaRPr lang="en-US" sz="1400" b="1"/>
          </a:p>
          <a:p>
            <a:endParaRPr lang="en-US"/>
          </a:p>
          <a:p>
            <a:r>
              <a:rPr lang="en-US"/>
              <a:t>[+] Au commencement, Dieu a créé les cieux et la terre. Genèse 1:1</a:t>
            </a:r>
            <a:endParaRPr lang="en-US"/>
          </a:p>
          <a:p>
            <a:endParaRPr lang="en-US"/>
          </a:p>
          <a:p>
            <a:r>
              <a:rPr lang="en-US"/>
              <a:t>[+] Et Dieu dit : « Qu'il y ait des lumières dans l'étendue des cieux pour séparer le jour de la nuit. Et qu'ils soient des signes et des saisons (fêtes), des jours et des années, et qu'ils soient des luminaires dans l'étendue des cieux pour éclairer la terre. Et c’était ainsi. Genèse 1:14-15</a:t>
            </a:r>
            <a:endParaRPr lang="en-US"/>
          </a:p>
          <a:p>
            <a:endParaRPr lang="en-US"/>
          </a:p>
          <a:p>
            <a:r>
              <a:rPr lang="en-US"/>
              <a:t>Genèse 1 : 14-15 suggère que la principale raison pour laquelle il y a des lumières dans les cieux (le soleil, la lune et les étoiles) est que nous connaissions les signes et les saisons. Lorsque Moïse nous dit à quoi servent les lumières, remarquez l'ordre dans lequel il les donne : 1) les signes, 2) les temps fixés (« fauchés »), 3) les jours et les années, 4) pour éclairer la terre. Comme pour ce passage, Moïse donne souvent des listes par ordre d’importance, et non par ordre chronologique.</a:t>
            </a:r>
            <a:endParaRPr lang="en-US"/>
          </a:p>
          <a:p>
            <a:endParaRPr lang="en-US"/>
          </a:p>
          <a:p>
            <a:r>
              <a:rPr lang="en-US" sz="1000"/>
              <a:t>[REMARQUE : Moïse écrit souvent des listes par ordre d’importance. Voir Genèse 5 :32 et Genèse 11 :26. Les fils dans ces versets ne sont pas donnés par ordre d'âge, mais par ordre d'importance : Sem est dans la lignée de Christ. Il est plus important que Cham (le père des Égyptiens et des Cananéens). De même, Abraham est plus important que Nahor (le père de Laban et Rébecca), et Nahor est plus important que Haran (le père de Lot).]</a:t>
            </a:r>
            <a:endParaRPr lang="en-US" sz="1000"/>
          </a:p>
          <a:p>
            <a:endParaRPr lang="en-US"/>
          </a:p>
          <a:p>
            <a:r>
              <a:rPr lang="en-US"/>
              <a:t>Nous pensons que la raison la plus importante pour les étoiles est la suivante :</a:t>
            </a:r>
            <a:endParaRPr lang="en-US"/>
          </a:p>
          <a:p>
            <a:endParaRPr lang="en-US"/>
          </a:p>
          <a:p>
            <a:r>
              <a:rPr lang="en-US"/>
              <a:t>1) Signes pour le Messie : [+] « Où est Celui qui est né Roi des Juifs ? Car nous avons vu son étoile à l’est et nous sommes venus l’adorer. (Matt 2:2)</a:t>
            </a:r>
            <a:endParaRPr lang="en-US"/>
          </a:p>
          <a:p>
            <a:r>
              <a:rPr lang="en-US"/>
              <a:t>2) Fêtes (« temps fixés ») pour le Messie : Lévitique 23</a:t>
            </a:r>
            <a:endParaRPr lang="en-US"/>
          </a:p>
          <a:p>
            <a:r>
              <a:rPr lang="en-US"/>
              <a:t>3) Jours et années pour notre calendrier</a:t>
            </a:r>
            <a:endParaRPr lang="en-US"/>
          </a:p>
          <a:p>
            <a:r>
              <a:rPr lang="en-US"/>
              <a:t>4) Pour éclairer la terre</a:t>
            </a:r>
            <a:endParaRPr lang="en-US"/>
          </a:p>
          <a:p>
            <a:endParaRPr lang="en-US"/>
          </a:p>
          <a:p>
            <a:r>
              <a:rPr lang="en-US"/>
              <a:t>En hébreu, le mot « fauché » peut être traduit par « fêtes » ou « heures fixées ». C'est le même mot utilisé dans Lévitique 23 :3.</a:t>
            </a:r>
            <a:endParaRPr lang="en-US"/>
          </a:p>
          <a:p>
            <a:endParaRPr lang="en-US"/>
          </a:p>
          <a:p>
            <a:r>
              <a:rPr lang="en-US"/>
              <a:t>[+]L'Éternel parla à Moïse : « Parle aux Israélites et dis-leur : Ce sont mes temps fixés (fauchés), les temps de l'Éternel que vous proclamerez comme des assemblées sacrées. (Lév 23 : 1-2)</a:t>
            </a:r>
            <a:endParaRPr lang="en-US"/>
          </a:p>
          <a:p>
            <a:endParaRPr lang="en-US"/>
          </a:p>
          <a:p>
            <a:r>
              <a:rPr lang="en-US"/>
              <a:t>Dans cette étude, nous verrons comment ces fêtes du Lévitique nous enseignent des vérités importantes sur Jésus.</a:t>
            </a:r>
            <a:endParaRPr lang="en-US"/>
          </a:p>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8" name="Slide Number Placeholder 7"/>
          <p:cNvSpPr>
            <a:spLocks noGrp="1"/>
          </p:cNvSpPr>
          <p:nvPr>
            <p:ph type="sldNum" sz="quarter" idx="5"/>
          </p:nvPr>
        </p:nvSpPr>
        <p:spPr/>
        <p:txBody>
          <a:bodyPr/>
          <a:p>
            <a:r>
              <a:rPr lang="en-US" b="1" smtClean="0"/>
              <a:t>Page</a:t>
            </a:r>
            <a:fld id="{9A0DB2DC-4C9A-4742-B13C-FB6460FD3503}" type="slidenum">
              <a:rPr lang="en-US" b="1" smtClean="0"/>
            </a:fld>
            <a:endParaRPr lang="en-US"/>
          </a:p>
        </p:txBody>
      </p:sp>
      <p:sp>
        <p:nvSpPr>
          <p:cNvPr id="4" name="Text Placeholder 3"/>
          <p:cNvSpPr/>
          <p:nvPr>
            <p:ph type="body" idx="3"/>
          </p:nvPr>
        </p:nvSpPr>
        <p:spPr>
          <a:xfrm>
            <a:off x="308610" y="2259965"/>
            <a:ext cx="6176010" cy="2620010"/>
          </a:xfrm>
        </p:spPr>
        <p:txBody>
          <a:bodyPr/>
          <a:p>
            <a:r>
              <a:rPr lang="en-US" sz="1600" b="1"/>
              <a:t>Unité dans le Messie (p. 2)</a:t>
            </a:r>
            <a:endParaRPr lang="en-US" sz="1600" b="1"/>
          </a:p>
          <a:p>
            <a:endParaRPr lang="en-US"/>
          </a:p>
          <a:p>
            <a:r>
              <a:rPr lang="en-US"/>
              <a:t>Parmi les sept fêtes, trois fêtes exigent que tous les hommes d’Israël se rendent à Jérusalem pour célébrer la fête. Les trois fêtes sont les Pains sans Levain, la Fête des Semaines et la Fête des Tabernacles. Nous lisons cela dans Exode 23 :14-17, Deut 16 :16 et 2 Chroniques 8 :13.</a:t>
            </a:r>
            <a:endParaRPr lang="en-US"/>
          </a:p>
          <a:p>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a:solidFill>
                <a:srgbClr val="FF0000"/>
              </a:solidFill>
              <a:highlight>
                <a:srgbClr val="FFFF00"/>
              </a:highlight>
              <a:sym typeface="+mn-ea"/>
            </a:endParaRPr>
          </a:p>
          <a:p>
            <a:r>
              <a:rPr lang="en-US"/>
              <a:t>Toutes ces fêtes du Seigneur sont conçues pour nous enseigner ce que le Messie a fait pour nous et comment nous pouvons être unis en Lui. Il y a plusieurs choses que nous pouvons apprendre en regardant les fêtes :</a:t>
            </a:r>
            <a:endParaRPr lang="en-US"/>
          </a:p>
          <a:p>
            <a:r>
              <a:rPr lang="en-US"/>
              <a:t>La pleine manifestation de toutes les fêtes est le thème de l'homme réuni avec Dieu, vivant en harmonie et en paix avec Dieu.</a:t>
            </a:r>
            <a:endParaRPr lang="en-US"/>
          </a:p>
          <a:p>
            <a:r>
              <a:rPr lang="en-US"/>
              <a:t>Chacune des fêtes concerne ce que le Messie fait pour ses croyants</a:t>
            </a:r>
            <a:endParaRPr lang="en-US"/>
          </a:p>
          <a:p>
            <a:r>
              <a:rPr lang="en-US"/>
              <a:t>Ses croyants réagissent en voyageant à Jérusalem pour célébrer les bénéfices de ce que le Messie fait pour ses croyants. Cela se voit dans les trois fêtes des Pains sans Levain, la Fête des Semaines et la Fête des Tabernacles.</a:t>
            </a:r>
            <a:endParaRPr lang="en-US"/>
          </a:p>
          <a:p>
            <a:endParaRPr lang="en-US"/>
          </a:p>
          <a:p>
            <a:endParaRPr lang="en-US"/>
          </a:p>
        </p:txBody>
      </p:sp>
      <p:sp>
        <p:nvSpPr>
          <p:cNvPr id="5" name="Text Placeholder 4"/>
          <p:cNvSpPr/>
          <p:nvPr>
            <p:ph type="body" idx="3"/>
          </p:nvPr>
        </p:nvSpPr>
        <p:spPr>
          <a:xfrm>
            <a:off x="308610" y="6669405"/>
            <a:ext cx="6176010" cy="2198370"/>
          </a:xfrm>
        </p:spPr>
        <p:txBody>
          <a:bodyPr/>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p>
          <a:p>
            <a:r>
              <a:rPr lang="en-US"/>
              <a:t>Lorsque nous tournons notre attention vers le Nouveau Testament, il y a un passage en particulier qui parle de la véritable unité avec Christ. Ce passage est Éphésiens 4 :1-6, où nous voyons une liste des doctrines essentielles de la foi chrétienne : Un seul corps, un seul Esprit, une seule espérance, un seul Seigneur, une seule foi, un seul baptême et un seul Dieu et Père qui est Seigneur de tous. Ces doctrines nous maintiennent unis les uns aux autres et unis avec le Messie. Notons que la Trinité est mentionnée dans cette liste : Esprit, Seigneur et Père. De plus, cette liste de doctrines correspond à la liste des fêtes de plusieurs manières intéressantes :</a:t>
            </a:r>
            <a:endParaRPr lang="en-US"/>
          </a:p>
          <a:p>
            <a:r>
              <a:rPr>
                <a:solidFill>
                  <a:srgbClr val="FF0000"/>
                </a:solidFill>
                <a:highlight>
                  <a:srgbClr val="FFFF00"/>
                </a:highlight>
                <a:sym typeface="+mn-ea"/>
              </a:rPr>
              <a:t>[ </a:t>
            </a:r>
            <a:r>
              <a:rPr i="1">
                <a:solidFill>
                  <a:srgbClr val="FF0000"/>
                </a:solidFill>
                <a:highlight>
                  <a:srgbClr val="FFFF00"/>
                </a:highlight>
                <a:sym typeface="+mn-ea"/>
              </a:rPr>
              <a:t>SUIVANT </a:t>
            </a:r>
            <a:r>
              <a:rPr>
                <a:solidFill>
                  <a:srgbClr val="FF0000"/>
                </a:solidFill>
                <a:highlight>
                  <a:srgbClr val="FFFF00"/>
                </a:highlight>
                <a:sym typeface="+mn-ea"/>
              </a:rPr>
              <a:t>]</a:t>
            </a:r>
            <a:endParaRPr lang="en-US"/>
          </a:p>
          <a:p>
            <a:pPr marL="628650" lvl="1" indent="-171450">
              <a:buFont typeface="Arial" panose="020B0604020202020204" pitchFamily="34" charset="0"/>
              <a:buChar char="•"/>
            </a:pPr>
            <a:r>
              <a:rPr lang="en-US"/>
              <a:t>Il y a sept doctrines répertoriées, tout comme il y a sept fêtes</a:t>
            </a:r>
            <a:endParaRPr lang="en-US"/>
          </a:p>
          <a:p>
            <a:pPr marL="628650" lvl="1" indent="-171450">
              <a:buFont typeface="Arial" panose="020B0604020202020204" pitchFamily="34" charset="0"/>
              <a:buChar char="•"/>
            </a:pPr>
            <a:r>
              <a:rPr lang="en-US"/>
              <a:t>Les deux premières doctrines (Corps, Esprit) sont inséparablement liées, tout comme la Pâque et les pains sans levain sont inséparablement liés.</a:t>
            </a:r>
            <a:endParaRPr lang="en-US"/>
          </a:p>
          <a:p>
            <a:pPr marL="628650" lvl="1" indent="-171450">
              <a:buFont typeface="Arial" panose="020B0604020202020204" pitchFamily="34" charset="0"/>
              <a:buChar char="•"/>
            </a:pPr>
            <a:r>
              <a:rPr lang="en-US"/>
              <a:t>Les trois fêtes qui obligent le croyant à se rendre à Jérusalem correspondent également à la Trinité. Ce n’est sûrement qu’une coïncidence, mais il est néanmoins intéressant de le noter.</a:t>
            </a:r>
            <a:endParaRPr lang="en-US"/>
          </a:p>
        </p:txBody>
      </p:sp>
      <p:graphicFrame>
        <p:nvGraphicFramePr>
          <p:cNvPr id="6" name="Table 5"/>
          <p:cNvGraphicFramePr/>
          <p:nvPr/>
        </p:nvGraphicFramePr>
        <p:xfrm>
          <a:off x="308610" y="4902200"/>
          <a:ext cx="6176010" cy="670560"/>
        </p:xfrm>
        <a:graphic>
          <a:graphicData uri="http://schemas.openxmlformats.org/drawingml/2006/table">
            <a:tbl>
              <a:tblPr/>
              <a:tblGrid>
                <a:gridCol w="2897505"/>
                <a:gridCol w="436880"/>
                <a:gridCol w="2841625"/>
              </a:tblGrid>
              <a:tr h="213360">
                <a:tc gridSpan="3">
                  <a:txBody>
                    <a:bodyPr/>
                    <a:p>
                      <a:pPr marL="0" indent="0" algn="ctr">
                        <a:buNone/>
                      </a:pPr>
                      <a:r>
                        <a:rPr lang="en-US" sz="1400" b="1" u="none">
                          <a:solidFill>
                            <a:srgbClr val="FFFFFF"/>
                          </a:solidFill>
                          <a:latin typeface="Calibri" panose="020F0502020204030204" charset="0"/>
                          <a:cs typeface="Calibri" panose="020F0502020204030204" charset="0"/>
                        </a:rPr>
                        <a:t>Fêtes du printemps : la première venue du Messie</a:t>
                      </a:r>
                      <a:endParaRPr lang="en-US" sz="1400" b="1" u="none">
                        <a:solidFill>
                          <a:srgbClr val="FFFFFF"/>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9BBB59"/>
                    </a:solidFill>
                  </a:tcPr>
                </a:tc>
                <a:tc hMerge="1">
                  <a:tcP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tcPr>
                </a:tc>
                <a:tc hMerge="1">
                  <a:tcPr>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tcPr>
                </a:tc>
              </a:tr>
              <a:tr h="304800">
                <a:tc>
                  <a:txBody>
                    <a:bodyPr/>
                    <a:p>
                      <a:pPr marL="0" indent="0" algn="ctr">
                        <a:buNone/>
                      </a:pPr>
                      <a:r>
                        <a:rPr lang="en-US" sz="1000" b="1" u="none">
                          <a:solidFill>
                            <a:srgbClr val="000000"/>
                          </a:solidFill>
                          <a:latin typeface="Calibri" panose="020F0502020204030204" charset="0"/>
                          <a:cs typeface="Calibri" panose="020F0502020204030204" charset="0"/>
                        </a:rPr>
                        <a:t>Pâque </a:t>
                      </a:r>
                      <a:r>
                        <a:rPr lang="en-US" sz="1000" b="0" u="none">
                          <a:solidFill>
                            <a:srgbClr val="000000"/>
                          </a:solidFill>
                          <a:latin typeface="Calibri" panose="020F0502020204030204" charset="0"/>
                          <a:cs typeface="Calibri" panose="020F0502020204030204" charset="0"/>
                        </a:rPr>
                        <a:t>Le Messie meurt pour nos péchés</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Pains sans levain </a:t>
                      </a:r>
                      <a:r>
                        <a:rPr lang="en-US" sz="1000" b="0" u="none">
                          <a:solidFill>
                            <a:srgbClr val="000000"/>
                          </a:solidFill>
                          <a:latin typeface="Calibri" panose="020F0502020204030204" charset="0"/>
                          <a:cs typeface="Calibri" panose="020F0502020204030204" charset="0"/>
                        </a:rPr>
                        <a:t>Nous recevons en Lui le pardon et la purification</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r>
              <a:tr h="152400">
                <a:tc>
                  <a:txBody>
                    <a:bodyPr/>
                    <a:p>
                      <a:pPr marL="0" indent="0" algn="ctr">
                        <a:buNone/>
                      </a:pPr>
                      <a:r>
                        <a:rPr lang="en-US" sz="1000" b="1" u="none">
                          <a:solidFill>
                            <a:srgbClr val="000000"/>
                          </a:solidFill>
                          <a:latin typeface="Calibri" panose="020F0502020204030204" charset="0"/>
                          <a:cs typeface="Calibri" panose="020F0502020204030204" charset="0"/>
                        </a:rPr>
                        <a:t>Prémices </a:t>
                      </a:r>
                      <a:r>
                        <a:rPr lang="en-US" sz="1000" b="0" u="none">
                          <a:solidFill>
                            <a:srgbClr val="000000"/>
                          </a:solidFill>
                          <a:latin typeface="Calibri" panose="020F0502020204030204" charset="0"/>
                          <a:cs typeface="Calibri" panose="020F0502020204030204" charset="0"/>
                        </a:rPr>
                        <a:t>Le Messie ressuscite des morts</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Fête des Semaines </a:t>
                      </a:r>
                      <a:r>
                        <a:rPr lang="en-US" sz="1000" b="0" u="none">
                          <a:solidFill>
                            <a:srgbClr val="000000"/>
                          </a:solidFill>
                          <a:latin typeface="Calibri" panose="020F0502020204030204" charset="0"/>
                          <a:cs typeface="Calibri" panose="020F0502020204030204" charset="0"/>
                        </a:rPr>
                        <a:t>Nous recevons une nouvelle vie en Lui</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r>
            </a:tbl>
          </a:graphicData>
        </a:graphic>
      </p:graphicFrame>
      <p:graphicFrame>
        <p:nvGraphicFramePr>
          <p:cNvPr id="7" name="Table 6"/>
          <p:cNvGraphicFramePr/>
          <p:nvPr/>
        </p:nvGraphicFramePr>
        <p:xfrm>
          <a:off x="308610" y="5736590"/>
          <a:ext cx="6175375" cy="681990"/>
        </p:xfrm>
        <a:graphic>
          <a:graphicData uri="http://schemas.openxmlformats.org/drawingml/2006/table">
            <a:tbl>
              <a:tblPr/>
              <a:tblGrid>
                <a:gridCol w="2897505"/>
                <a:gridCol w="436245"/>
                <a:gridCol w="2841625"/>
              </a:tblGrid>
              <a:tr h="217170">
                <a:tc gridSpan="3">
                  <a:txBody>
                    <a:bodyPr/>
                    <a:p>
                      <a:pPr marL="0" indent="0" algn="ctr">
                        <a:buNone/>
                      </a:pPr>
                      <a:r>
                        <a:rPr lang="en-US" sz="1400" b="1" u="none">
                          <a:solidFill>
                            <a:srgbClr val="FFFFFF"/>
                          </a:solidFill>
                          <a:latin typeface="Calibri" panose="020F0502020204030204" charset="0"/>
                          <a:cs typeface="Calibri" panose="020F0502020204030204" charset="0"/>
                        </a:rPr>
                        <a:t>Fêtes d'automne : la seconde venue du Messie</a:t>
                      </a:r>
                      <a:endParaRPr lang="en-US" sz="1400" b="1" u="none">
                        <a:solidFill>
                          <a:srgbClr val="FFFFFF"/>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F79646"/>
                    </a:solidFill>
                  </a:tcPr>
                </a:tc>
                <a:tc hMerge="1">
                  <a:tcP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tcPr>
                </a:tc>
                <a:tc hMerge="1">
                  <a:tcPr>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tcPr>
                </a:tc>
              </a:tr>
              <a:tr h="464820">
                <a:tc>
                  <a:txBody>
                    <a:bodyPr/>
                    <a:p>
                      <a:pPr marL="0" indent="0" algn="ctr">
                        <a:buNone/>
                      </a:pPr>
                      <a:r>
                        <a:rPr lang="en-US" sz="1000" b="1" u="none">
                          <a:solidFill>
                            <a:srgbClr val="000000"/>
                          </a:solidFill>
                          <a:latin typeface="Calibri" panose="020F0502020204030204" charset="0"/>
                          <a:cs typeface="Calibri" panose="020F0502020204030204" charset="0"/>
                        </a:rPr>
                        <a:t>Fête des Trompettes </a:t>
                      </a:r>
                      <a:r>
                        <a:rPr lang="en-US" sz="1000" b="0" u="none">
                          <a:solidFill>
                            <a:srgbClr val="000000"/>
                          </a:solidFill>
                          <a:latin typeface="Calibri" panose="020F0502020204030204" charset="0"/>
                          <a:cs typeface="Calibri" panose="020F0502020204030204" charset="0"/>
                        </a:rPr>
                        <a:t>Le Messie annonce le Jour du Jugement </a:t>
                      </a:r>
                      <a:r>
                        <a:rPr lang="en-US" sz="1000" b="1" u="none">
                          <a:solidFill>
                            <a:srgbClr val="000000"/>
                          </a:solidFill>
                          <a:latin typeface="Calibri" panose="020F0502020204030204" charset="0"/>
                          <a:cs typeface="Calibri" panose="020F0502020204030204" charset="0"/>
                        </a:rPr>
                        <a:t>Jour des Expiations </a:t>
                      </a:r>
                      <a:r>
                        <a:rPr lang="en-US" sz="1000" b="0" u="none">
                          <a:solidFill>
                            <a:srgbClr val="000000"/>
                          </a:solidFill>
                          <a:latin typeface="Calibri" panose="020F0502020204030204" charset="0"/>
                          <a:cs typeface="Calibri" panose="020F0502020204030204" charset="0"/>
                        </a:rPr>
                        <a:t>Le Messie annonce la propitiation pour les péchés</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Fête des Tabernacles </a:t>
                      </a:r>
                      <a:r>
                        <a:rPr lang="en-US" sz="1000" b="0" u="none">
                          <a:solidFill>
                            <a:srgbClr val="000000"/>
                          </a:solidFill>
                          <a:latin typeface="Calibri" panose="020F0502020204030204" charset="0"/>
                          <a:cs typeface="Calibri" panose="020F0502020204030204" charset="0"/>
                        </a:rPr>
                        <a:t>Vivez avec Dieu</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r>
            </a:tbl>
          </a:graphicData>
        </a:graphic>
      </p:graphicFrame>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Voyons comment Dieu a créé la terre pour interagir avec le soleil et la lune.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endParaRPr>
          </a:p>
          <a:p>
            <a:r>
              <a:rPr lang="en-US"/>
              <a:t>La Terre met 24 heures pour tourner sur son axe. C'est un jour.</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endParaRPr>
          </a:p>
          <a:p>
            <a:r>
              <a:rPr lang="en-US"/>
              <a:t>Combien de jours faut-il à la Terre pour faire le tour du Soleil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endParaRPr>
          </a:p>
          <a:p>
            <a:r>
              <a:rPr lang="en-US"/>
              <a:t>La Terre a besoin de 365,25 jours pour orbiter autour du Soleil. C'est une année solaire.</a:t>
            </a:r>
            <a:endParaRPr lang="en-US"/>
          </a:p>
          <a:p>
            <a:r>
              <a:rPr lang="en-US"/>
              <a:t>Lorsque la Terre tourne autour du soleil, la Terre traverse quatre saisons : l'hiver, le printemps, l'été et l'automne (automne). Il est important de se rappeler que l’année ne compte pas 365 jours, mais plutôt 365,25 jours, car tous les 4 ans, nous sommes obligés d’ajouter un jour pour garder nos saisons sur la bonne voie. Si nous n’ajoutions pas ce jour supplémentaire tous les 4 ans, après 100 ans, nos saisons se déplaceraient sur le calendrier.</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endParaRPr>
          </a:p>
          <a:p>
            <a:r>
              <a:rPr lang="en-US"/>
              <a:t>Combien de jours faut-il à la Lune pour faire le tour de la Terre ?</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endParaRPr>
          </a:p>
          <a:p>
            <a:r>
              <a:rPr lang="en-US"/>
              <a:t>La Lune met 29,5 jours pour orbiter autour de la Terre. C'est un mois lunaire.</a:t>
            </a:r>
            <a:endParaRPr lang="en-US"/>
          </a:p>
          <a:p>
            <a:r>
              <a:rPr lang="en-US"/>
              <a:t>Dans le calendrier hébreu, chaque orbite de la lune autour de la terre équivaut à un mois civil. Chaque nouveau mois commence avec la Nouvelle Lune. Comme la durée est de 29,5 jours, le calendrier hébreu alterne la durée de chaque mois. Ils durent 30 et 29 jours. Comparez cela à notre calendrier grégorien, qui comporte des mois de 30, 31 et 28 jours, sans motif particulier de lune pour guider nos mois.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Remarques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685800" y="2371090"/>
            <a:ext cx="5486400" cy="5869940"/>
          </a:xfrm>
        </p:spPr>
        <p:txBody>
          <a:bodyPr/>
          <a:p>
            <a:r>
              <a:rPr lang="en-US" b="1"/>
              <a:t>Les phases de la lune</a:t>
            </a:r>
            <a:endParaRPr lang="en-US"/>
          </a:p>
          <a:p>
            <a:r>
              <a:rPr lang="en-US"/>
              <a:t>Prenons le temps de comprendre les phases de la lune. Cela sera important pour nous plus tard lorsque nous étudierons la Pâque.</a:t>
            </a:r>
            <a:endParaRPr lang="en-US"/>
          </a:p>
          <a:p>
            <a:endParaRPr lang="en-US"/>
          </a:p>
          <a:p>
            <a:r>
              <a:rPr lang="en-US"/>
              <a:t>Lorsque la Lune tourne autour du Soleil, elle reçoit la lumière du soleil à sa surface. Seule une partie de la lumière solaire sur la Lune est visible depuis la Terre.</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En conséquence, lorsque nous regardons la Lune et la voyons se déplacer en orbite autour de la Terre, nous voyons la Lune changer de forme, passant d'une « nouvelle lune » (complètement sombre), à un « croissant croissant », puis à un « premier quartier ». » (à moitié sombre) à une « gibbeuse croissante », à une « pleine lune », etc.</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Étant donné que l'orbite de la Lune autour de la Terre dure 29,5 jours, ce schéma se répète tous les 29,5 jours.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À mesure que la Lune parcourt son cycle autour de la planète Terre, elle a un certain nombre d’effets sur la Terre. L’effet le plus notable est que la lune éclaire la terre la nuit. Un autre effet notable est la marée des océans. La marée va et vient chaque jour en fonction de l'attraction gravitationnelle de la lune sur l'eau. La Lune a d’autres effets, mais certains d’entre eux sont difficiles à mesurer : de nombreuses plantes et animaux ont des cycles biologiques qui sont affectés par la Lune ; Certains médecins affirment que davantage de bébés naissent à la pleine lune.</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Remarques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Les phases de la lune</a:t>
            </a:r>
            <a:endParaRPr lang="en-US" sz="1400" b="1"/>
          </a:p>
          <a:p>
            <a:endParaRPr lang="en-US"/>
          </a:p>
          <a:p>
            <a:r>
              <a:rPr lang="en-US"/>
              <a:t>Voici des photographies nocturnes de la façon dont nous voyons la lune lorsqu'elle se déplace à travers ses phases en 29,5 jours.</a:t>
            </a:r>
            <a:endParaRPr lang="en-US"/>
          </a:p>
          <a:p>
            <a:endParaRPr lang="en-US"/>
          </a:p>
          <a:p>
            <a:r>
              <a:rPr lang="en-US">
                <a:solidFill>
                  <a:srgbClr val="FF0000"/>
                </a:solidFill>
                <a:highlight>
                  <a:srgbClr val="FFFF00"/>
                </a:highlight>
                <a:sym typeface="+mn-ea"/>
              </a:rPr>
              <a:t>[ </a:t>
            </a:r>
            <a:r>
              <a:rPr lang="en-US" i="1">
                <a:solidFill>
                  <a:srgbClr val="FF0000"/>
                </a:solidFill>
                <a:highlight>
                  <a:srgbClr val="FFFF00"/>
                </a:highlight>
                <a:sym typeface="+mn-ea"/>
              </a:rPr>
              <a:t>SUIVANT </a:t>
            </a:r>
            <a:r>
              <a:rPr lang="en-US">
                <a:solidFill>
                  <a:srgbClr val="FF0000"/>
                </a:solidFill>
                <a:highlight>
                  <a:srgbClr val="FFFF00"/>
                </a:highlight>
                <a:sym typeface="+mn-ea"/>
              </a:rPr>
              <a:t>]</a:t>
            </a:r>
            <a:endParaRPr lang="en-US"/>
          </a:p>
          <a:p>
            <a:r>
              <a:rPr lang="en-US"/>
              <a:t>A titre de comparaison, le calendrier islamique se base uniquement sur le cycle de la lune. Leur calendrier est appelé « calendrier lunaire ». Un problème avec ce type de calendrier est que d’année en année, les mois se déplacent au fil des saisons. Par exemple, le mois musulman du Ramadan tombe parfois en hiver. Les autres années, c'est à l'automne. Les autres années, c'est en été. La raison en est que l’année solaire n’est pas divisible de manière égale par 29,5 jours. Ainsi, tout calendrier basé uniquement sur la lune aura ce problème.</a:t>
            </a:r>
            <a:endParaRPr lang="en-US"/>
          </a:p>
          <a:p>
            <a:endParaRPr lang="en-US"/>
          </a:p>
          <a:p>
            <a:r>
              <a:rPr lang="en-US"/>
              <a:t>Voyons cela en détail.</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Remarques</a:t>
            </a:r>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a:t>
            </a:r>
            <a:fld id="{9A0DB2DC-4C9A-4742-B13C-FB6460FD3503}" type="slidenum">
              <a:rPr lang="en-US" b="1"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9.jpeg"/></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0" y="0"/>
            <a:ext cx="12191365" cy="6839585"/>
          </a:xfrm>
          <a:prstGeom prst="rect">
            <a:avLst/>
          </a:prstGeom>
        </p:spPr>
      </p:pic>
      <p:sp>
        <p:nvSpPr>
          <p:cNvPr id="2" name="Title 1"/>
          <p:cNvSpPr>
            <a:spLocks noGrp="1"/>
          </p:cNvSpPr>
          <p:nvPr>
            <p:ph type="title"/>
          </p:nvPr>
        </p:nvSpPr>
        <p:spPr>
          <a:xfrm>
            <a:off x="838200" y="158750"/>
            <a:ext cx="10515600" cy="6007735"/>
          </a:xfrm>
        </p:spPr>
        <p:txBody>
          <a:bodyPr wrap="none" anchor="t" anchorCtr="0">
            <a:normAutofit fontScale="90000"/>
          </a:bodyPr>
          <a:p>
            <a:pPr algn="ctr"/>
            <a:r>
              <a:rPr lang="en-US" sz="107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LE MESSIE </a:t>
            </a: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r>
              <a:rPr lang="en-US" sz="60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t>dans les </a:t>
            </a:r>
            <a:br>
              <a:rPr lang="en-US" sz="60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br>
            <a:br>
              <a:rPr lang="en-US" sz="6000">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br>
            <a:r>
              <a:rPr lang="en-US" sz="10700" cap="small">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uFillTx/>
                <a:latin typeface="Times New Roman" panose="02020603050405020304" charset="0"/>
                <a:cs typeface="Times New Roman" panose="02020603050405020304" charset="0"/>
              </a:rPr>
              <a:t>Fêtes du Seigneur</a:t>
            </a:r>
            <a:endParaRPr lang="en-US" sz="10700" cap="small">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uFillTx/>
              <a:latin typeface="Times New Roman" panose="02020603050405020304" charset="0"/>
              <a:cs typeface="Times New Roman" panose="0202060305040502030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1" name="TitleBkg"/>
          <p:cNvGrpSpPr/>
          <p:nvPr/>
        </p:nvGrpSpPr>
        <p:grpSpPr>
          <a:xfrm>
            <a:off x="0" y="0"/>
            <a:ext cx="12192000" cy="6793230"/>
            <a:chOff x="0" y="0"/>
            <a:chExt cx="19200" cy="10698"/>
          </a:xfrm>
        </p:grpSpPr>
        <p:sp>
          <p:nvSpPr>
            <p:cNvPr id="22"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Harmoniser les orbites lunaire et solaire</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24"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
          <a:stretch>
            <a:fillRect/>
          </a:stretch>
        </p:blipFill>
        <p:spPr>
          <a:xfrm>
            <a:off x="-5715" y="914400"/>
            <a:ext cx="12197715" cy="5822315"/>
          </a:xfrm>
          <a:prstGeom prst="rect">
            <a:avLst/>
          </a:prstGeom>
        </p:spPr>
      </p:pic>
      <p:sp>
        <p:nvSpPr>
          <p:cNvPr id="5" name="Weeks"/>
          <p:cNvSpPr txBox="1"/>
          <p:nvPr/>
        </p:nvSpPr>
        <p:spPr>
          <a:xfrm>
            <a:off x="0" y="6419850"/>
            <a:ext cx="4817745" cy="460375"/>
          </a:xfrm>
          <a:prstGeom prst="rect">
            <a:avLst/>
          </a:prstGeom>
          <a:solidFill>
            <a:schemeClr val="accent5">
              <a:lumMod val="75000"/>
            </a:schemeClr>
          </a:solidFill>
        </p:spPr>
        <p:txBody>
          <a:bodyPr wrap="square" rtlCol="0">
            <a:spAutoFit/>
          </a:bodyPr>
          <a:p>
            <a:pPr algn="ctr"/>
            <a:r>
              <a:rPr lang="en-US" sz="2400" b="1">
                <a:solidFill>
                  <a:schemeClr val="bg1"/>
                </a:solidFill>
              </a:rPr>
              <a:t>Semaines</a:t>
            </a:r>
            <a:endParaRPr lang="en-US" sz="2400" b="1">
              <a:solidFill>
                <a:schemeClr val="bg1"/>
              </a:solidFill>
            </a:endParaRPr>
          </a:p>
        </p:txBody>
      </p:sp>
      <p:sp>
        <p:nvSpPr>
          <p:cNvPr id="6" name="Months"/>
          <p:cNvSpPr txBox="1"/>
          <p:nvPr/>
        </p:nvSpPr>
        <p:spPr>
          <a:xfrm>
            <a:off x="4186555" y="6419850"/>
            <a:ext cx="3866515" cy="460375"/>
          </a:xfrm>
          <a:prstGeom prst="rect">
            <a:avLst/>
          </a:prstGeom>
          <a:solidFill>
            <a:schemeClr val="accent5">
              <a:lumMod val="75000"/>
            </a:schemeClr>
          </a:solidFill>
        </p:spPr>
        <p:txBody>
          <a:bodyPr wrap="square" rtlCol="0">
            <a:spAutoFit/>
          </a:bodyPr>
          <a:p>
            <a:pPr algn="ctr"/>
            <a:r>
              <a:rPr lang="en-US" sz="2400" b="1">
                <a:solidFill>
                  <a:schemeClr val="bg1"/>
                </a:solidFill>
              </a:rPr>
              <a:t>Mois</a:t>
            </a:r>
            <a:endParaRPr lang="en-US" sz="2400" b="1">
              <a:solidFill>
                <a:schemeClr val="bg1"/>
              </a:solidFill>
            </a:endParaRPr>
          </a:p>
        </p:txBody>
      </p:sp>
      <p:sp>
        <p:nvSpPr>
          <p:cNvPr id="7" name="Years"/>
          <p:cNvSpPr txBox="1"/>
          <p:nvPr/>
        </p:nvSpPr>
        <p:spPr>
          <a:xfrm>
            <a:off x="7907655" y="6419850"/>
            <a:ext cx="4284980" cy="460375"/>
          </a:xfrm>
          <a:prstGeom prst="rect">
            <a:avLst/>
          </a:prstGeom>
          <a:solidFill>
            <a:schemeClr val="accent5">
              <a:lumMod val="75000"/>
            </a:schemeClr>
          </a:solidFill>
        </p:spPr>
        <p:txBody>
          <a:bodyPr wrap="square" rtlCol="0">
            <a:spAutoFit/>
          </a:bodyPr>
          <a:p>
            <a:pPr algn="ctr"/>
            <a:r>
              <a:rPr lang="en-US" sz="2400" b="1">
                <a:solidFill>
                  <a:schemeClr val="bg1"/>
                </a:solidFill>
              </a:rPr>
              <a:t>Années</a:t>
            </a:r>
            <a:endParaRPr lang="en-US" sz="2400" b="1">
              <a:solidFill>
                <a:schemeClr val="bg1"/>
              </a:solidFill>
            </a:endParaRPr>
          </a:p>
        </p:txBody>
      </p:sp>
      <p:sp>
        <p:nvSpPr>
          <p:cNvPr id="8" name="MathWeeks"/>
          <p:cNvSpPr txBox="1"/>
          <p:nvPr/>
        </p:nvSpPr>
        <p:spPr>
          <a:xfrm>
            <a:off x="1280795" y="1081405"/>
            <a:ext cx="2364105" cy="460375"/>
          </a:xfrm>
          <a:prstGeom prst="rect">
            <a:avLst/>
          </a:prstGeom>
          <a:noFill/>
        </p:spPr>
        <p:txBody>
          <a:bodyPr wrap="square" rtlCol="0">
            <a:spAutoFit/>
          </a:bodyPr>
          <a:p>
            <a:pPr algn="ctr"/>
            <a:r>
              <a:rPr lang="en-US" sz="2400" b="1">
                <a:solidFill>
                  <a:schemeClr val="tx1"/>
                </a:solidFill>
              </a:rPr>
              <a:t>52 x 7 = 364</a:t>
            </a:r>
            <a:endParaRPr lang="en-US" sz="2400" b="1">
              <a:solidFill>
                <a:schemeClr val="tx1"/>
              </a:solidFill>
            </a:endParaRPr>
          </a:p>
        </p:txBody>
      </p:sp>
      <p:sp>
        <p:nvSpPr>
          <p:cNvPr id="9" name="MathMonths"/>
          <p:cNvSpPr txBox="1"/>
          <p:nvPr/>
        </p:nvSpPr>
        <p:spPr>
          <a:xfrm>
            <a:off x="5083175" y="1081405"/>
            <a:ext cx="2364105" cy="460375"/>
          </a:xfrm>
          <a:prstGeom prst="rect">
            <a:avLst/>
          </a:prstGeom>
          <a:noFill/>
        </p:spPr>
        <p:txBody>
          <a:bodyPr wrap="square" rtlCol="0">
            <a:spAutoFit/>
          </a:bodyPr>
          <a:p>
            <a:pPr algn="ctr"/>
            <a:r>
              <a:rPr lang="en-US" sz="2400" b="1">
                <a:solidFill>
                  <a:schemeClr val="tx1"/>
                </a:solidFill>
              </a:rPr>
              <a:t>29,5 x 12 = 354</a:t>
            </a:r>
            <a:endParaRPr lang="en-US" sz="2400" b="1">
              <a:solidFill>
                <a:schemeClr val="tx1"/>
              </a:solidFill>
            </a:endParaRPr>
          </a:p>
        </p:txBody>
      </p:sp>
      <p:sp>
        <p:nvSpPr>
          <p:cNvPr id="10" name="MathYears"/>
          <p:cNvSpPr txBox="1"/>
          <p:nvPr/>
        </p:nvSpPr>
        <p:spPr>
          <a:xfrm>
            <a:off x="8810625" y="1081405"/>
            <a:ext cx="2364105" cy="460375"/>
          </a:xfrm>
          <a:prstGeom prst="rect">
            <a:avLst/>
          </a:prstGeom>
          <a:noFill/>
        </p:spPr>
        <p:txBody>
          <a:bodyPr wrap="square" rtlCol="0">
            <a:spAutoFit/>
          </a:bodyPr>
          <a:p>
            <a:pPr algn="ctr"/>
            <a:r>
              <a:rPr lang="en-US" sz="2400" b="1">
                <a:solidFill>
                  <a:schemeClr val="tx1"/>
                </a:solidFill>
              </a:rPr>
              <a:t>365.25</a:t>
            </a:r>
            <a:endParaRPr lang="en-US" sz="2400" b="1">
              <a:solidFill>
                <a:schemeClr val="tx1"/>
              </a:solidFill>
            </a:endParaRPr>
          </a:p>
        </p:txBody>
      </p:sp>
      <p:cxnSp>
        <p:nvCxnSpPr>
          <p:cNvPr id="11" name="RedLine"/>
          <p:cNvCxnSpPr/>
          <p:nvPr/>
        </p:nvCxnSpPr>
        <p:spPr>
          <a:xfrm>
            <a:off x="492125" y="1511935"/>
            <a:ext cx="111836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rowGap"/>
          <p:cNvSpPr txBox="1"/>
          <p:nvPr/>
        </p:nvSpPr>
        <p:spPr>
          <a:xfrm>
            <a:off x="7112635" y="716915"/>
            <a:ext cx="1918970" cy="1818580"/>
          </a:xfrm>
          <a:prstGeom prst="leftArrow">
            <a:avLst>
              <a:gd name="adj1" fmla="val 67074"/>
              <a:gd name="adj2" fmla="val 31369"/>
            </a:avLst>
          </a:prstGeom>
          <a:gradFill>
            <a:gsLst>
              <a:gs pos="0">
                <a:srgbClr val="FFB7B7"/>
              </a:gs>
              <a:gs pos="100000">
                <a:srgbClr val="FF0000"/>
              </a:gs>
            </a:gsLst>
            <a:lin ang="10740000" scaled="0"/>
          </a:gradFill>
          <a:ln>
            <a:solidFill>
              <a:schemeClr val="accent1"/>
            </a:solidFill>
          </a:ln>
        </p:spPr>
        <p:txBody>
          <a:bodyPr wrap="square" rtlCol="0">
            <a:spAutoFit/>
          </a:bodyPr>
          <a:p>
            <a:pPr algn="ctr"/>
            <a:r>
              <a:rPr lang="en-US" sz="3600" b="1"/>
              <a:t>~11 jours</a:t>
            </a:r>
            <a:endParaRPr lang="en-US" sz="3600" b="1"/>
          </a:p>
        </p:txBody>
      </p:sp>
      <p:sp>
        <p:nvSpPr>
          <p:cNvPr id="14" name="TextExplanation"/>
          <p:cNvSpPr txBox="1"/>
          <p:nvPr/>
        </p:nvSpPr>
        <p:spPr>
          <a:xfrm>
            <a:off x="255270" y="1858645"/>
            <a:ext cx="11682730" cy="353250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oAutofit/>
          </a:bodyPr>
          <a:p>
            <a:pPr algn="ctr"/>
            <a:r>
              <a:rPr lang="en-US" sz="3200"/>
              <a:t>Le calendrier solaire peut être harmonisé avec les saisons terrestres en ajoutant un jour supplémentaire tous les 4 ans : </a:t>
            </a:r>
            <a:r>
              <a:rPr lang="en-US" sz="3200" b="1"/>
              <a:t>Calendrier Grégorien</a:t>
            </a:r>
            <a:br>
              <a:rPr lang="en-US" sz="3200" b="1"/>
            </a:br>
            <a:endParaRPr lang="en-US" sz="1600"/>
          </a:p>
          <a:p>
            <a:pPr algn="ctr"/>
            <a:r>
              <a:rPr lang="en-US" sz="3200"/>
              <a:t>Les calendriers lunaire et solaire peuvent être harmonisés en ajoutant un mois intercalaire spécial tous les 2-3 ans. Cela crée un modèle répétitif de 19 ans appelé cycle métonique : </a:t>
            </a:r>
            <a:r>
              <a:rPr lang="en-US" sz="3200" b="1"/>
              <a:t>calendrier luni-solaire.</a:t>
            </a:r>
            <a:endParaRPr lang="en-US" sz="3200" b="1"/>
          </a:p>
        </p:txBody>
      </p:sp>
      <p:graphicFrame>
        <p:nvGraphicFramePr>
          <p:cNvPr id="15" name="MetonicCycle"/>
          <p:cNvGraphicFramePr/>
          <p:nvPr/>
        </p:nvGraphicFramePr>
        <p:xfrm>
          <a:off x="415290" y="4585970"/>
          <a:ext cx="11355070" cy="6775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48765"/>
                <a:gridCol w="516255"/>
                <a:gridCol w="515620"/>
                <a:gridCol w="516255"/>
                <a:gridCol w="515620"/>
                <a:gridCol w="516255"/>
                <a:gridCol w="516890"/>
                <a:gridCol w="515620"/>
                <a:gridCol w="516890"/>
                <a:gridCol w="515620"/>
                <a:gridCol w="515620"/>
                <a:gridCol w="516890"/>
                <a:gridCol w="516255"/>
                <a:gridCol w="515620"/>
                <a:gridCol w="516255"/>
                <a:gridCol w="515620"/>
                <a:gridCol w="516255"/>
                <a:gridCol w="516890"/>
                <a:gridCol w="515620"/>
                <a:gridCol w="516255"/>
              </a:tblGrid>
              <a:tr h="677545">
                <a:tc>
                  <a:txBody>
                    <a:bodyPr/>
                    <a:p>
                      <a:pPr algn="ctr">
                        <a:buNone/>
                      </a:pPr>
                      <a:r>
                        <a:rPr lang="en-US" b="1"/>
                        <a:t>Cycle Métonique de 19 ans</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dix</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3000" fill="hold">
                                          <p:stCondLst>
                                            <p:cond delay="0"/>
                                          </p:stCondLst>
                                        </p:cTn>
                                        <p:tgtEl>
                                          <p:spTgt spid="11"/>
                                        </p:tgtEl>
                                        <p:attrNameLst>
                                          <p:attrName>style.visibility</p:attrName>
                                        </p:attrNameLst>
                                      </p:cBhvr>
                                      <p:to>
                                        <p:strVal val="visible"/>
                                      </p:to>
                                    </p:set>
                                    <p:anim calcmode="lin" valueType="num">
                                      <p:cBhvr additive="base">
                                        <p:cTn id="17" dur="3000"/>
                                        <p:tgtEl>
                                          <p:spTgt spid="11"/>
                                        </p:tgtEl>
                                        <p:attrNameLst>
                                          <p:attrName>ppt_x</p:attrName>
                                        </p:attrNameLst>
                                      </p:cBhvr>
                                      <p:tavLst>
                                        <p:tav tm="0">
                                          <p:val>
                                            <p:strVal val="#ppt_x-#ppt_w*1.125000"/>
                                          </p:val>
                                        </p:tav>
                                        <p:tav tm="100000">
                                          <p:val>
                                            <p:strVal val="#ppt_x"/>
                                          </p:val>
                                        </p:tav>
                                      </p:tavLst>
                                    </p:anim>
                                    <p:animEffect transition="in" filter="wipe(right)">
                                      <p:cBhvr>
                                        <p:cTn id="18" dur="3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bg/>
                                          </p:spTgt>
                                        </p:tgtEl>
                                        <p:attrNameLst>
                                          <p:attrName>style.visibility</p:attrName>
                                        </p:attrNameLst>
                                      </p:cBhvr>
                                      <p:to>
                                        <p:strVal val="visible"/>
                                      </p:to>
                                    </p:set>
                                    <p:animEffect transition="in" filter="fade">
                                      <p:cBhvr>
                                        <p:cTn id="28" dur="500"/>
                                        <p:tgtEl>
                                          <p:spTgt spid="14">
                                            <p:bg/>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ldLvl="0" animBg="1"/>
      <p:bldP spid="14" grpId="0" animBg="1"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Nombres 29 : 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Détails lévitiques</a:t>
            </a:r>
            <a:br>
              <a:rPr lang="en-US" sz="2800" b="1"/>
            </a:br>
            <a:endParaRPr lang="en-US" sz="2400" b="1"/>
          </a:p>
          <a:p>
            <a:pPr lvl="1" algn="l"/>
            <a:r>
              <a:rPr lang="en-US" sz="2400">
                <a:sym typeface="+mn-ea"/>
              </a:rPr>
              <a:t>[+] « Le quinzième jour du septième mois, vous aurez une sainte convocation. Vous ne ferez aucun travail ordinaire, et vous célébrerez une fête en l'honneur de l'Éternel pendant sept jours. Et tu offriras en holocauste, en offrande de nourriture, d'odeur agréable à l'Éternel, treize taureaux du gros bétail, deux béliers, quatorze agneaux d'un an; ils seront sans défaut; et leur offrande de fine farine pétrie à l'huile, trois dixièmes d'épha pour chacun des treize taureaux, deux dixièmes pour chacun des deux béliers, et un dixième pour chacun des quatorze agneaux ; et un bouc pour le sacrifice d'expiation, outre l'holocauste régulier, son offrande de céréales et sa libation. ...</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Nombres 29 : 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sym typeface="+mn-ea"/>
              </a:rPr>
              <a:t>Détails </a:t>
            </a:r>
            <a:br>
              <a:rPr lang="en-US" sz="2800" b="1"/>
            </a:br>
            <a:r>
              <a:rPr lang="en-US" sz="3200" b="1"/>
              <a:t>lévitiques</a:t>
            </a:r>
            <a:endParaRPr lang="en-US" sz="2400" b="1"/>
          </a:p>
          <a:p>
            <a:pPr lvl="1" algn="l"/>
            <a:r>
              <a:rPr lang="en-US" sz="2400">
                <a:sym typeface="+mn-ea"/>
              </a:rPr>
              <a:t>[+] ... « Le deuxième jour, douze taureaux du troupeau, deux béliers, quatorze agneaux d'un an, sans défaut, avec l'offrande de céréales et les libations pour les taureaux, pour les béliers et pour les agneaux, dans les quantités prescrites ; et un bouc pour le sacrifice d'expiation, outre l'holocauste régulier et son offrande de céréales, et leurs libations.</a:t>
            </a:r>
            <a:endParaRPr lang="en-US" sz="2400"/>
          </a:p>
          <a:p>
            <a:pPr lvl="1" algn="just"/>
            <a:endParaRPr lang="en-US" sz="2400"/>
          </a:p>
          <a:p>
            <a:pPr lvl="1" algn="just"/>
            <a:r>
              <a:rPr lang="en-US" sz="2400">
                <a:sym typeface="+mn-ea"/>
              </a:rPr>
              <a:t>« Le troisième jour, onze taureaux, deux béliers, quatorze agneaux d'un an, sans défaut, avec l'offrande de céréales et les libations pour les taureaux, pour les béliers et pour les agneaux, selon les quantités prescrites ; et un bouc pour le sacrifice d'expiation, outre l'holocauste régulier, son offrande de céréales et sa libation. ...</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Nombres 29 : 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sym typeface="+mn-ea"/>
              </a:rPr>
              <a:t>Détails </a:t>
            </a:r>
            <a:br>
              <a:rPr lang="en-US" sz="2800" b="1"/>
            </a:br>
            <a:r>
              <a:rPr lang="en-US" sz="3200" b="1"/>
              <a:t>lévitiques</a:t>
            </a:r>
            <a:endParaRPr lang="en-US" sz="2400" b="1"/>
          </a:p>
          <a:p>
            <a:pPr lvl="1" algn="l"/>
            <a:r>
              <a:rPr lang="en-US" sz="2400">
                <a:sym typeface="+mn-ea"/>
              </a:rPr>
              <a:t>[+] ... « Le quatrième jour, dix taureaux, deux béliers, quatorze agneaux d'un an, sans défaut, avec l'offrande de céréales et les libations pour les taureaux, pour les béliers et pour les agneaux, dans les délais prescrits. quantités; et un bouc pour le sacrifice d'expiation, outre l'holocauste régulier, son offrande de céréales et sa libation.</a:t>
            </a:r>
            <a:endParaRPr lang="en-US" sz="2400"/>
          </a:p>
          <a:p>
            <a:pPr lvl="1" algn="just"/>
            <a:endParaRPr lang="en-US" sz="2400"/>
          </a:p>
          <a:p>
            <a:pPr lvl="1" algn="just"/>
            <a:r>
              <a:rPr lang="en-US" sz="2400">
                <a:sym typeface="+mn-ea"/>
              </a:rPr>
              <a:t>« Le cinquième jour, neuf taureaux, deux béliers et quatorze agneaux d'un an, sans défaut, avec l'offrande de céréales et les libations pour les taureaux, pour les béliers et pour les agneaux, selon les quantités prescrites ; et aussi un bouc pour le sacrifice d'expiation ; outre l'holocauste régulier, son offrande de céréales et sa libation. </a:t>
            </a:r>
            <a:r>
              <a:rPr lang="en-US" sz="2400"/>
              <a: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Nombres 29 : 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sym typeface="+mn-ea"/>
              </a:rPr>
              <a:t>Détails </a:t>
            </a:r>
            <a:br>
              <a:rPr lang="en-US" sz="2800" b="1"/>
            </a:br>
            <a:r>
              <a:rPr lang="en-US" sz="3200" b="1"/>
              <a:t>lévitiques</a:t>
            </a:r>
            <a:endParaRPr lang="en-US" sz="2400" b="1"/>
          </a:p>
          <a:p>
            <a:pPr lvl="1" algn="l"/>
            <a:r>
              <a:rPr lang="en-US" sz="2400">
                <a:sym typeface="+mn-ea"/>
              </a:rPr>
              <a:t>[+] ... « Le sixième jour, huit taureaux, deux béliers, quatorze agneaux d'un an, sans défaut, avec l'offrande de céréales et les libations pour les taureaux, pour les béliers et pour les agneaux, dans les délais prescrits. quantités; et aussi un bouc pour le sacrifice d'expiation ; outre l'holocauste régulier, son offrande de céréales et ses libations.</a:t>
            </a:r>
            <a:endParaRPr lang="en-US" sz="2400"/>
          </a:p>
          <a:p>
            <a:pPr lvl="1" algn="just"/>
            <a:endParaRPr lang="en-US" sz="2400"/>
          </a:p>
          <a:p>
            <a:pPr lvl="1" algn="just"/>
            <a:r>
              <a:rPr lang="en-US" sz="2400">
                <a:sym typeface="+mn-ea"/>
              </a:rPr>
              <a:t>« Le septième jour, sept taureaux, deux béliers et quatorze agneaux d'un an, sans défaut, avec l'offrande de céréales et les libations pour les taureaux, pour les béliers et pour les agneaux, selon les quantités prescrites ; et aussi un bouc pour le sacrifice d'expiation ; outre l'holocauste régulier, son offrande de céréales et sa libation.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Nombres 29 : 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sym typeface="+mn-ea"/>
              </a:rPr>
              <a:t>Détails </a:t>
            </a:r>
            <a:br>
              <a:rPr lang="en-US" sz="2800" b="1"/>
            </a:br>
            <a:r>
              <a:rPr lang="en-US" sz="3200" b="1"/>
              <a:t>lévitiques</a:t>
            </a:r>
            <a:endParaRPr lang="en-US" sz="2400" b="1"/>
          </a:p>
          <a:p>
            <a:pPr lvl="1" algn="l"/>
            <a:r>
              <a:rPr lang="en-US" sz="2400">
                <a:sym typeface="+mn-ea"/>
              </a:rPr>
              <a:t>[+] ... Le huitième jour, vous aurez une assemblée solennelle. Vous ne ferez aucun ouvrage ordinaire, mais vous offrirez un holocauste, une offrande de nourriture, d'une odeur agréable à l'Éternel : un taureau, un bélier, sept agneaux d'un an sans défaut, et l'offrande de céréales et la libation. des offrandes pour le taureau, pour le bélier et pour les agneaux, dans les quantités prescrites ; et aussi un bouc pour le sacrifice d'expiation ; outre l'holocauste régulier, son offrande de céréales et sa libation.</a:t>
            </a:r>
            <a:endParaRPr lang="en-US" sz="2400"/>
          </a:p>
          <a:p>
            <a:pPr lvl="1" algn="just"/>
            <a:endParaRPr lang="en-US" sz="2400"/>
          </a:p>
          <a:p>
            <a:pPr lvl="1" algn="just"/>
            <a:r>
              <a:rPr lang="en-US" sz="2400">
                <a:sym typeface="+mn-ea"/>
              </a:rPr>
              <a:t>« Vous les offrirez à l'Éternel, lors des fêtes fixées, en plus de vos offrandes de vœux et de vos offrandes volontaires, pour vos holocaustes, et pour vos offrandes de céréales, et pour vos libations, et pour vos offrandes de paix. »</a:t>
            </a:r>
            <a:endParaRPr lang="en-US" sz="2400"/>
          </a:p>
          <a:p>
            <a:pPr lvl="1" algn="r"/>
            <a:r>
              <a:rPr lang="en-US" sz="2400">
                <a:sym typeface="+mn-ea"/>
              </a:rPr>
              <a:t>Nombres 29 : 12-39</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276725"/>
          </a:xfrm>
          <a:prstGeom prst="rect">
            <a:avLst/>
          </a:prstGeom>
          <a:noFill/>
        </p:spPr>
        <p:txBody>
          <a:bodyPr wrap="square" rtlCol="0" anchor="t">
            <a:spAutoFit/>
          </a:bodyPr>
          <a:p>
            <a:r>
              <a:rPr lang="en-US" sz="3200" b="1"/>
              <a:t>But de la célébration</a:t>
            </a:r>
            <a:endParaRPr lang="en-US" sz="24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a:t>Différents noms :</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Fête des Cabanes/Tabernacles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Fête de la Récolte (Exode 23 :16 ; 34 :22)</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Célébrez la dernière récolte</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Rappelez-vous leur temps dans le désert</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La provision de Dieu (désert et hiver)</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Présence de Dieu (nuage le jour; feu la nuit. Tabernacle)</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Célébrez la fidélité de Dieu</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p:txBody>
      </p:sp>
      <p:sp>
        <p:nvSpPr>
          <p:cNvPr id="8" name="Quote1"/>
          <p:cNvSpPr/>
          <p:nvPr/>
        </p:nvSpPr>
        <p:spPr>
          <a:xfrm>
            <a:off x="509270" y="1753870"/>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Lév 23 :43 « ... afin que vos générations sachent que j'ai fait habiter le peuple d'Israël dans des tentes lorsque je les ai fait sortir du pays d'Égypte : je suis l'Éternel, votre Dieu. »</a:t>
            </a:r>
            <a:endParaRPr lang="en-US" sz="2800">
              <a:solidFill>
                <a:schemeClr val="tx1"/>
              </a:solidFill>
            </a:endParaRPr>
          </a:p>
          <a:p>
            <a:pPr algn="just"/>
            <a:endParaRPr lang="en-US" sz="2800">
              <a:solidFill>
                <a:schemeClr val="tx1"/>
              </a:solidFill>
            </a:endParaRPr>
          </a:p>
          <a:p>
            <a:pPr algn="just"/>
            <a:r>
              <a:rPr lang="en-US" sz="2800">
                <a:solidFill>
                  <a:schemeClr val="tx1"/>
                </a:solidFill>
              </a:rPr>
              <a:t>Deut 16:13-15 Vous vous réjouirez de votre fête, vous, votre fils et votre fille, votre serviteur et votre servante, le Lévite, l'étranger, l'orphelin et la veuve qui sont dans vos villes.</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8"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pPr defTabSz="914400" fontAlgn="auto">
              <a:tabLst>
                <a:tab pos="1828800" algn="l"/>
                <a:tab pos="3200400" algn="l"/>
                <a:tab pos="4572000" algn="l"/>
                <a:tab pos="6400800" algn="l"/>
                <a:tab pos="7543800" algn="l"/>
                <a:tab pos="8686800" algn="l"/>
                <a:tab pos="9601200" algn="l"/>
              </a:tabLst>
            </a:pPr>
            <a:r>
              <a:rPr lang="en-US" sz="3200" b="1"/>
              <a:t>Méthode de célébration</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a:t>Fête du pèlerinage</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Jour de repos solennel avant et après une semaine de célébration</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Offrandes spéciales de taureaux, béliers, agneaux et chèvres</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Bénédictions des Quatre Espèces :</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Fruit de choix (Citron) </a:t>
            </a:r>
            <a:br>
              <a:rPr lang="en-US" sz="2400"/>
            </a:br>
            <a:r>
              <a:rPr lang="en-US" sz="2400"/>
              <a:t>Branches de palmier </a:t>
            </a:r>
            <a:br>
              <a:rPr lang="en-US" sz="2400"/>
            </a:br>
            <a:r>
              <a:rPr lang="en-US" sz="2400"/>
              <a:t>Branches de myrte </a:t>
            </a:r>
            <a:br>
              <a:rPr lang="en-US" sz="2400"/>
            </a:br>
            <a:r>
              <a:rPr lang="en-US" sz="2400"/>
              <a:t>Branches de saule</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sym typeface="+mn-ea"/>
              </a:rPr>
              <a:t>Construction de </a:t>
            </a:r>
            <a:r>
              <a:rPr lang="en-US" sz="2400" i="1">
                <a:sym typeface="+mn-ea"/>
              </a:rPr>
              <a:t>la soucca</a:t>
            </a:r>
            <a:r>
              <a:rPr lang="en-US" sz="2400">
                <a:sym typeface="+mn-ea"/>
              </a:rPr>
              <a:t> </a:t>
            </a:r>
            <a:endParaRPr lang="en-US" sz="2400">
              <a:sym typeface="+mn-ea"/>
            </a:endParaRPr>
          </a:p>
          <a:p>
            <a:pPr lvl="2" algn="l" defTabSz="914400" fontAlgn="auto">
              <a:tabLst>
                <a:tab pos="1828800" algn="l"/>
                <a:tab pos="3200400" algn="l"/>
                <a:tab pos="4572000" algn="l"/>
                <a:tab pos="6400800" algn="l"/>
                <a:tab pos="7543800" algn="l"/>
                <a:tab pos="8686800" algn="l"/>
                <a:tab pos="9601200" algn="l"/>
              </a:tabLst>
            </a:pPr>
            <a:endParaRPr lang="en-US" sz="2400"/>
          </a:p>
        </p:txBody>
      </p:sp>
      <p:graphicFrame>
        <p:nvGraphicFramePr>
          <p:cNvPr id="3" name="Sacrifice Table"/>
          <p:cNvGraphicFramePr/>
          <p:nvPr>
            <p:ph idx="1"/>
          </p:nvPr>
        </p:nvGraphicFramePr>
        <p:xfrm>
          <a:off x="761365" y="1825625"/>
          <a:ext cx="10515600" cy="4572000"/>
        </p:xfrm>
        <a:graphic>
          <a:graphicData uri="http://schemas.openxmlformats.org/drawingml/2006/table">
            <a:tbl>
              <a:tblPr firstRow="1">
                <a:tableStyleId>{775DCB02-9BB8-47FD-8907-85C794F793BA}</a:tableStyleId>
              </a:tblPr>
              <a:tblGrid>
                <a:gridCol w="1845310"/>
                <a:gridCol w="1263650"/>
                <a:gridCol w="1316990"/>
                <a:gridCol w="1534795"/>
                <a:gridCol w="1195070"/>
                <a:gridCol w="3359785"/>
              </a:tblGrid>
              <a:tr h="381000">
                <a:tc>
                  <a:txBody>
                    <a:bodyPr/>
                    <a:p>
                      <a:pPr>
                        <a:buNone/>
                      </a:pPr>
                      <a:endParaRPr lang="en-US" sz="2400"/>
                    </a:p>
                  </a:txBody>
                  <a:tcPr/>
                </a:tc>
                <a:tc>
                  <a:txBody>
                    <a:bodyPr/>
                    <a:p>
                      <a:pPr algn="ctr">
                        <a:buNone/>
                      </a:pPr>
                      <a:r>
                        <a:rPr lang="en-US" sz="2400"/>
                        <a:t>Taureaux</a:t>
                      </a:r>
                      <a:endParaRPr lang="en-US" sz="2400"/>
                    </a:p>
                  </a:txBody>
                  <a:tcPr/>
                </a:tc>
                <a:tc>
                  <a:txBody>
                    <a:bodyPr/>
                    <a:p>
                      <a:pPr algn="ctr">
                        <a:buNone/>
                      </a:pPr>
                      <a:r>
                        <a:rPr lang="en-US" sz="2400"/>
                        <a:t>Béliers</a:t>
                      </a:r>
                      <a:endParaRPr lang="en-US" sz="2400"/>
                    </a:p>
                  </a:txBody>
                  <a:tcPr/>
                </a:tc>
                <a:tc>
                  <a:txBody>
                    <a:bodyPr/>
                    <a:p>
                      <a:pPr algn="ctr">
                        <a:buNone/>
                      </a:pPr>
                      <a:r>
                        <a:rPr lang="en-US" sz="2400"/>
                        <a:t>Agneaux</a:t>
                      </a:r>
                      <a:endParaRPr lang="en-US" sz="2400"/>
                    </a:p>
                  </a:txBody>
                  <a:tcPr/>
                </a:tc>
                <a:tc>
                  <a:txBody>
                    <a:bodyPr/>
                    <a:p>
                      <a:pPr algn="ctr">
                        <a:buNone/>
                      </a:pPr>
                      <a:r>
                        <a:rPr lang="en-US" sz="2400"/>
                        <a:t>Chèvre</a:t>
                      </a:r>
                      <a:endParaRPr lang="en-US" sz="2400"/>
                    </a:p>
                  </a:txBody>
                  <a:tcPr/>
                </a:tc>
                <a:tc>
                  <a:txBody>
                    <a:bodyPr/>
                    <a:p>
                      <a:pPr algn="ctr">
                        <a:buNone/>
                      </a:pPr>
                      <a:r>
                        <a:rPr lang="en-US" sz="2400"/>
                        <a:t>Grain</a:t>
                      </a:r>
                      <a:endParaRPr lang="en-US" sz="2400"/>
                    </a:p>
                  </a:txBody>
                  <a:tcPr/>
                </a:tc>
              </a:tr>
              <a:tr h="381000">
                <a:tc>
                  <a:txBody>
                    <a:bodyPr/>
                    <a:p>
                      <a:pPr>
                        <a:buNone/>
                      </a:pPr>
                      <a:r>
                        <a:rPr lang="en-US" sz="2400">
                          <a:latin typeface="Arial" panose="020B0604020202020204" pitchFamily="34" charset="0"/>
                          <a:cs typeface="Arial" panose="020B0604020202020204" pitchFamily="34" charset="0"/>
                        </a:rPr>
                        <a:t>Jour 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dix</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5</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9</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6</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8</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7</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7</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8</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7</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000" b="1">
                          <a:latin typeface="Arial" panose="020B0604020202020204" pitchFamily="34" charset="0"/>
                          <a:cs typeface="Arial" panose="020B0604020202020204" pitchFamily="34" charset="0"/>
                        </a:rPr>
                        <a:t>TOTAL</a:t>
                      </a:r>
                      <a:endParaRPr lang="en-US" sz="2000" b="1">
                        <a:latin typeface="Arial" panose="020B0604020202020204" pitchFamily="34" charset="0"/>
                        <a:cs typeface="Arial" panose="020B0604020202020204" pitchFamily="34" charset="0"/>
                      </a:endParaRPr>
                    </a:p>
                  </a:txBody>
                  <a:tcPr>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71</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15</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105</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8</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algn="r">
                        <a:buNone/>
                      </a:pPr>
                      <a:endParaRPr lang="en-US" sz="240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pPr defTabSz="914400" fontAlgn="auto">
              <a:tabLst>
                <a:tab pos="1828800" algn="l"/>
                <a:tab pos="3200400" algn="l"/>
                <a:tab pos="4572000" algn="l"/>
                <a:tab pos="6400800" algn="l"/>
                <a:tab pos="7543800" algn="l"/>
                <a:tab pos="8686800" algn="l"/>
                <a:tab pos="9601200" algn="l"/>
              </a:tabLst>
            </a:pPr>
            <a:r>
              <a:rPr lang="en-US" sz="3200" b="1"/>
              <a:t>Méthode de célébration post-exilique</a:t>
            </a:r>
            <a:endParaRPr lang="en-US" sz="3200" b="1"/>
          </a:p>
          <a:p>
            <a:pPr lvl="1" algn="l" defTabSz="914400" fontAlgn="auto">
              <a:tabLst>
                <a:tab pos="1828800" algn="l"/>
                <a:tab pos="3200400" algn="l"/>
                <a:tab pos="4572000" algn="l"/>
                <a:tab pos="6400800" algn="l"/>
                <a:tab pos="7543800" algn="l"/>
                <a:tab pos="8686800" algn="l"/>
                <a:tab pos="9601200" algn="l"/>
              </a:tabLst>
            </a:pPr>
            <a:r>
              <a:rPr lang="en-US" sz="2400">
                <a:sym typeface="+mn-ea"/>
              </a:rPr>
              <a:t> </a:t>
            </a: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a:t>Construction de </a:t>
            </a:r>
            <a:r>
              <a:rPr lang="en-US" sz="2400" i="1"/>
              <a:t>la soucca</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Deux bougies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Invitation donnée aux voyageurs, serviteurs (Ushpizin)</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Eau de la piscine de Siloé (Horeb ; Is 12 : 3)</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Grande joie</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Eau à Horeb / Saison des pluies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Le dernier taureau est pour la nation d'Israël</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Symbole de l'eau (Is 12)</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Éclairage des lampes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Quatre lampes à huile dans la Cour des Femmes</a:t>
            </a:r>
            <a:endParaRPr lang="en-US" sz="2400"/>
          </a:p>
          <a:p>
            <a:pPr lvl="3" algn="l" defTabSz="914400" fontAlgn="auto">
              <a:tabLst>
                <a:tab pos="1828800" algn="l"/>
                <a:tab pos="3200400" algn="l"/>
                <a:tab pos="4572000" algn="l"/>
                <a:tab pos="6400800" algn="l"/>
                <a:tab pos="7543800" algn="l"/>
                <a:tab pos="8686800" algn="l"/>
                <a:tab pos="9601200" algn="l"/>
              </a:tabLst>
            </a:pPr>
            <a:r>
              <a:rPr lang="en-US" sz="2400"/>
              <a:t>Shekinah Gloire du temple de Salomon (1 Rois 8 : 10-11)</a:t>
            </a:r>
            <a:endParaRPr lang="en-US" sz="2400"/>
          </a:p>
          <a:p>
            <a:pPr lvl="3" algn="l" defTabSz="914400" fontAlgn="auto">
              <a:tabLst>
                <a:tab pos="1828800" algn="l"/>
                <a:tab pos="3200400" algn="l"/>
                <a:tab pos="4572000" algn="l"/>
                <a:tab pos="6400800" algn="l"/>
                <a:tab pos="7543800" algn="l"/>
                <a:tab pos="8686800" algn="l"/>
                <a:tab pos="9601200" algn="l"/>
              </a:tabLst>
            </a:pPr>
            <a:r>
              <a:rPr lang="en-US" sz="2400"/>
              <a:t>Grande lumière, éclairant les morts et ceux qui sont dans les ténèbres (Is 9, 2)</a:t>
            </a:r>
            <a:endParaRPr lang="en-US" sz="2400"/>
          </a:p>
        </p:txBody>
      </p:sp>
      <p:graphicFrame>
        <p:nvGraphicFramePr>
          <p:cNvPr id="7" name="Sacrifice Table"/>
          <p:cNvGraphicFramePr/>
          <p:nvPr>
            <p:ph idx="1"/>
          </p:nvPr>
        </p:nvGraphicFramePr>
        <p:xfrm>
          <a:off x="8225790" y="1548765"/>
          <a:ext cx="10515600" cy="4572000"/>
        </p:xfrm>
        <a:graphic>
          <a:graphicData uri="http://schemas.openxmlformats.org/drawingml/2006/table">
            <a:tbl>
              <a:tblPr firstRow="1">
                <a:tableStyleId>{775DCB02-9BB8-47FD-8907-85C794F793BA}</a:tableStyleId>
              </a:tblPr>
              <a:tblGrid>
                <a:gridCol w="1845310"/>
                <a:gridCol w="1263650"/>
              </a:tblGrid>
              <a:tr h="381000">
                <a:tc>
                  <a:txBody>
                    <a:bodyPr/>
                    <a:p>
                      <a:pPr>
                        <a:buNone/>
                      </a:pPr>
                      <a:endParaRPr lang="en-US" sz="2400"/>
                    </a:p>
                  </a:txBody>
                  <a:tcPr/>
                </a:tc>
                <a:tc>
                  <a:txBody>
                    <a:bodyPr/>
                    <a:p>
                      <a:pPr algn="ctr">
                        <a:buNone/>
                      </a:pPr>
                      <a:r>
                        <a:rPr lang="en-US" sz="2400"/>
                        <a:t>Taureaux</a:t>
                      </a:r>
                      <a:endParaRPr lang="en-US" sz="2400"/>
                    </a:p>
                  </a:txBody>
                  <a:tcPr/>
                </a:tc>
              </a:tr>
              <a:tr h="381000">
                <a:tc>
                  <a:txBody>
                    <a:bodyPr/>
                    <a:p>
                      <a:pPr>
                        <a:buNone/>
                      </a:pPr>
                      <a:r>
                        <a:rPr lang="en-US" sz="2400">
                          <a:latin typeface="Arial" panose="020B0604020202020204" pitchFamily="34" charset="0"/>
                          <a:cs typeface="Arial" panose="020B0604020202020204" pitchFamily="34" charset="0"/>
                        </a:rPr>
                        <a:t>Jour 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13</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12</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11</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dix</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5</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9</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6</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8</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7</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7</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Jour 8</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r>
              <a:tr h="381000">
                <a:tc>
                  <a:txBody>
                    <a:bodyPr/>
                    <a:p>
                      <a:pPr>
                        <a:buNone/>
                      </a:pPr>
                      <a:r>
                        <a:rPr lang="en-US" sz="2000" b="1">
                          <a:latin typeface="Arial" panose="020B0604020202020204" pitchFamily="34" charset="0"/>
                          <a:cs typeface="Arial" panose="020B0604020202020204" pitchFamily="34" charset="0"/>
                        </a:rPr>
                        <a:t>TOTAL</a:t>
                      </a:r>
                      <a:endParaRPr lang="en-US" sz="2000" b="1">
                        <a:latin typeface="Arial" panose="020B0604020202020204" pitchFamily="34" charset="0"/>
                        <a:cs typeface="Arial" panose="020B0604020202020204" pitchFamily="34" charset="0"/>
                      </a:endParaRPr>
                    </a:p>
                  </a:txBody>
                  <a:tcPr>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71</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r>
            </a:tbl>
          </a:graphicData>
        </a:graphic>
      </p:graphicFrame>
      <p:sp>
        <p:nvSpPr>
          <p:cNvPr id="8" name="Quote1"/>
          <p:cNvSpPr/>
          <p:nvPr/>
        </p:nvSpPr>
        <p:spPr>
          <a:xfrm>
            <a:off x="509270" y="1612265"/>
            <a:ext cx="11174730" cy="50177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Avec joie tu puiseras de l'eau aux sources du salut. ( </a:t>
            </a:r>
            <a:r>
              <a:rPr lang="en-US" sz="2800" b="1">
                <a:solidFill>
                  <a:schemeClr val="tx1"/>
                </a:solidFill>
              </a:rPr>
              <a:t>Ésaïe 12</a:t>
            </a:r>
            <a:r>
              <a:rPr lang="en-US" sz="2800">
                <a:solidFill>
                  <a:schemeClr val="tx1"/>
                </a:solidFill>
              </a:rPr>
              <a:t> :3)</a:t>
            </a:r>
            <a:endParaRPr lang="en-US" sz="2800">
              <a:solidFill>
                <a:schemeClr val="tx1"/>
              </a:solidFill>
            </a:endParaRPr>
          </a:p>
          <a:p>
            <a:pPr algn="just"/>
            <a:r>
              <a:rPr lang="en-US" sz="2800">
                <a:solidFill>
                  <a:schemeClr val="tx1"/>
                </a:solidFill>
              </a:rPr>
              <a:t>"Dit R. Joshua ben Levi, pourquoi son nom est-il appelé le lieu où l'on puise l'eau ? parce que, de là שואבים רוח הקודש, "ils puisent le Saint-Esprit", comme il est dit, "et vous puiserez de l'eau avec joie les puits du salut", Ésaïe 12:3.'' - T. Hieros. Succa, fol. 55. 1</a:t>
            </a:r>
            <a:endParaRPr lang="en-US" sz="2800">
              <a:solidFill>
                <a:schemeClr val="tx1"/>
              </a:solidFill>
            </a:endParaRPr>
          </a:p>
          <a:p>
            <a:pPr algn="just"/>
            <a:endParaRPr lang="en-US" sz="2800">
              <a:solidFill>
                <a:schemeClr val="tx1"/>
              </a:solidFill>
            </a:endParaRPr>
          </a:p>
          <a:p>
            <a:pPr algn="just"/>
            <a:r>
              <a:rPr lang="en-US" sz="2800">
                <a:solidFill>
                  <a:schemeClr val="tx1"/>
                </a:solidFill>
              </a:rPr>
              <a:t>[+] Le dernier jour de la fête, le grand jour, Jésus se leva et s'écria : « Si quelqu'un a soif, qu'il vienne à moi et qu'il boive. Celui qui croit en moi, comme le dit l’Écriture : « De son cœur couleront des fleuves d’eau vive. » (Jean 7 :37-38)</a:t>
            </a:r>
            <a:endParaRPr lang="en-US" sz="2800">
              <a:solidFill>
                <a:schemeClr val="tx1"/>
              </a:solidFill>
            </a:endParaRPr>
          </a:p>
        </p:txBody>
      </p:sp>
      <p:sp>
        <p:nvSpPr>
          <p:cNvPr id="9" name="Quote2"/>
          <p:cNvSpPr/>
          <p:nvPr/>
        </p:nvSpPr>
        <p:spPr>
          <a:xfrm>
            <a:off x="509270" y="1612265"/>
            <a:ext cx="11174730" cy="47212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Les gens qui marchaient dans les ténèbres​​​​​ont vu une grande lumière ; ​​​​​​​ceux qui habitaient dans un pays de profondes ténèbres, ​​​​​​​sur eux la lumière a brillé.​​​ (Ésaïe 9:2)</a:t>
            </a:r>
            <a:br>
              <a:rPr lang="en-US" sz="2800">
                <a:solidFill>
                  <a:schemeClr val="tx1"/>
                </a:solidFill>
              </a:rPr>
            </a:br>
            <a:endParaRPr lang="en-US" sz="2800">
              <a:solidFill>
                <a:schemeClr val="tx1"/>
              </a:solidFill>
            </a:endParaRPr>
          </a:p>
          <a:p>
            <a:pPr algn="just"/>
            <a:r>
              <a:rPr lang="en-US" sz="2800">
                <a:solidFill>
                  <a:schemeClr val="tx1"/>
                </a:solidFill>
              </a:rPr>
              <a:t>[+] La vraie lumière, qui éclaire chacun, venait dans le monde. Il était dans le monde, et le monde a été créé à travers lui, mais le monde ne l'a pas connu. (Jean 1:9-10)</a:t>
            </a:r>
            <a:endParaRPr lang="en-US" sz="2800">
              <a:solidFill>
                <a:schemeClr val="tx1"/>
              </a:solidFill>
            </a:endParaRPr>
          </a:p>
          <a:p>
            <a:pPr algn="just"/>
            <a:endParaRPr lang="en-US" sz="2800">
              <a:solidFill>
                <a:schemeClr val="tx1"/>
              </a:solidFill>
            </a:endParaRPr>
          </a:p>
          <a:p>
            <a:pPr algn="just"/>
            <a:r>
              <a:rPr lang="en-US" sz="2800">
                <a:solidFill>
                  <a:schemeClr val="tx1"/>
                </a:solidFill>
              </a:rPr>
              <a:t>[+] Jésus leur parla encore, disant : « Je suis la lumière du monde. Celui qui me suit ne marchera pas dans les ténèbres, mais aura la lumière de la vie. » (Jean 8:12)</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500"/>
                                        <p:tgtEl>
                                          <p:spTgt spid="2">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Effect transition="in" filter="fade">
                                      <p:cBhvr>
                                        <p:cTn id="68" dur="500"/>
                                        <p:tgtEl>
                                          <p:spTgt spid="2">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Effect transition="in" filter="fade">
                                      <p:cBhvr>
                                        <p:cTn id="73" dur="500"/>
                                        <p:tgtEl>
                                          <p:spTgt spid="2">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
                                            <p:txEl>
                                              <p:pRg st="13" end="13"/>
                                            </p:txEl>
                                          </p:spTgt>
                                        </p:tgtEl>
                                        <p:attrNameLst>
                                          <p:attrName>style.visibility</p:attrName>
                                        </p:attrNameLst>
                                      </p:cBhvr>
                                      <p:to>
                                        <p:strVal val="visible"/>
                                      </p:to>
                                    </p:set>
                                    <p:animEffect transition="in" filter="fade">
                                      <p:cBhvr>
                                        <p:cTn id="78" dur="500"/>
                                        <p:tgtEl>
                                          <p:spTgt spid="2">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
                                            <p:bg/>
                                          </p:spTgt>
                                        </p:tgtEl>
                                        <p:attrNameLst>
                                          <p:attrName>style.visibility</p:attrName>
                                        </p:attrNameLst>
                                      </p:cBhvr>
                                      <p:to>
                                        <p:strVal val="visible"/>
                                      </p:to>
                                    </p:set>
                                    <p:animEffect transition="in" filter="fade">
                                      <p:cBhvr>
                                        <p:cTn id="83" dur="500"/>
                                        <p:tgtEl>
                                          <p:spTgt spid="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
                                            <p:txEl>
                                              <p:pRg st="0" end="0"/>
                                            </p:txEl>
                                          </p:spTgt>
                                        </p:tgtEl>
                                        <p:attrNameLst>
                                          <p:attrName>style.visibility</p:attrName>
                                        </p:attrNameLst>
                                      </p:cBhvr>
                                      <p:to>
                                        <p:strVal val="visible"/>
                                      </p:to>
                                    </p:set>
                                    <p:animEffect transition="in" filter="fade">
                                      <p:cBhvr>
                                        <p:cTn id="88" dur="500"/>
                                        <p:tgtEl>
                                          <p:spTgt spid="9">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
                                            <p:txEl>
                                              <p:pRg st="1" end="1"/>
                                            </p:txEl>
                                          </p:spTgt>
                                        </p:tgtEl>
                                        <p:attrNameLst>
                                          <p:attrName>style.visibility</p:attrName>
                                        </p:attrNameLst>
                                      </p:cBhvr>
                                      <p:to>
                                        <p:strVal val="visible"/>
                                      </p:to>
                                    </p:set>
                                    <p:animEffect transition="in" filter="fade">
                                      <p:cBhvr>
                                        <p:cTn id="93" dur="500"/>
                                        <p:tgtEl>
                                          <p:spTgt spid="9">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
                                            <p:txEl>
                                              <p:pRg st="3" end="3"/>
                                            </p:txEl>
                                          </p:spTgt>
                                        </p:tgtEl>
                                        <p:attrNameLst>
                                          <p:attrName>style.visibility</p:attrName>
                                        </p:attrNameLst>
                                      </p:cBhvr>
                                      <p:to>
                                        <p:strVal val="visible"/>
                                      </p:to>
                                    </p:set>
                                    <p:animEffect transition="in" filter="fade">
                                      <p:cBhvr>
                                        <p:cTn id="9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P spid="8" grpId="0" animBg="1"/>
      <p:bldP spid="8"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231130"/>
          </a:xfrm>
          <a:prstGeom prst="rect">
            <a:avLst/>
          </a:prstGeom>
          <a:noFill/>
        </p:spPr>
        <p:txBody>
          <a:bodyPr wrap="square" rtlCol="0" anchor="t">
            <a:spAutoFit/>
          </a:bodyPr>
          <a:p>
            <a:pPr lvl="0" algn="l" defTabSz="914400" fontAlgn="auto">
              <a:tabLst>
                <a:tab pos="1828800" algn="l"/>
                <a:tab pos="3200400" algn="l"/>
                <a:tab pos="4572000" algn="l"/>
                <a:tab pos="6400800" algn="l"/>
                <a:tab pos="7543800" algn="l"/>
                <a:tab pos="8686800" algn="l"/>
                <a:tab pos="9601200" algn="l"/>
              </a:tabLst>
            </a:pPr>
            <a:r>
              <a:rPr lang="en-US" sz="3200" b="1"/>
              <a:t>Ce jour-là...</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b="1"/>
              <a:t>Dédicace du Temple de Salomon </a:t>
            </a:r>
            <a:br>
              <a:rPr lang="en-US" sz="2400"/>
            </a:br>
            <a:r>
              <a:rPr lang="en-US" sz="2400"/>
              <a:t>[+] Et tous les hommes d'Israël se rassemblèrent auprès du roi Salomon à la fête du mois d'Éthanim, qui est le septième mois. (1Rois 8:2)</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t>Les réformes d'Esdras</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Toute l'assemblée de ceux qui étaient revenus de captivité fit des tentes et vécut dans des tentes, car depuis les jours de Josué, fils de Noun, jusqu'à ce jour, les enfants d'Israël n'avaient pas fait ainsi. Et il y eut une très grande réjouissance. (Néhémie 8:17)</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 La tradition juive veut que les captifs babyloniens revinrent ce jour-là. Cette fête est devenue la plus célébrée du calendrier juif.</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pPr lvl="0" algn="l" defTabSz="914400" fontAlgn="auto">
              <a:tabLst>
                <a:tab pos="1828800" algn="l"/>
                <a:tab pos="3200400" algn="l"/>
                <a:tab pos="4572000" algn="l"/>
                <a:tab pos="6400800" algn="l"/>
                <a:tab pos="7543800" algn="l"/>
                <a:tab pos="8686800" algn="l"/>
                <a:tab pos="9601200" algn="l"/>
              </a:tabLst>
            </a:pPr>
            <a:r>
              <a:rPr lang="en-US" sz="3200" b="1"/>
              <a:t>Ce jour-là...</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b="1"/>
              <a:t>Jésus enseignant dans le Temple</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La Fête des Cabanes des Juifs était désormais proche. (Jean 7:2)</a:t>
            </a:r>
            <a:br>
              <a:rPr lang="en-US" sz="1400"/>
            </a:b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sym typeface="+mn-ea"/>
              </a:rPr>
              <a:t>Eau coulant de Siloé</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[+]Le dernier jour de la fête, le grand jour, Jésus se leva et s'écria : « Si quelqu'un a soif, qu'il vienne à moi et qu'il boive. Celui qui croit en moi, comme le dit l'Écriture : Des fleuves d'eau vive couleront de son cœur. été donné, parce que Jésus n’était pas encore glorifié. (Jean 7 : 37-39)</a:t>
            </a:r>
            <a:br>
              <a:rPr lang="en-US" sz="2400"/>
            </a:b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t>Éclairage des deux piliers</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[+]Encore une fois, Jésus leur parla en disant : « Je suis la lumière du monde. Celui qui me suit ne marchera pas dans les ténèbres, mais aura la lumière de la vie. » (Jean 8:12)</a:t>
            </a:r>
            <a:endParaRPr lang="en-US" sz="2400"/>
          </a:p>
        </p:txBody>
      </p:sp>
      <p:sp>
        <p:nvSpPr>
          <p:cNvPr id="8" name="Quote1" hidden="1"/>
          <p:cNvSpPr/>
          <p:nvPr/>
        </p:nvSpPr>
        <p:spPr>
          <a:xfrm>
            <a:off x="509270" y="1753870"/>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Lév 23 :43 « ... afin que vos générations sachent que j'ai fait habiter le peuple d'Israël dans des tentes lorsque je les ai fait sortir du pays d'Égypte : je suis l'Éternel, votre Dieu. »</a:t>
            </a:r>
            <a:endParaRPr lang="en-US" sz="2800">
              <a:solidFill>
                <a:schemeClr val="tx1"/>
              </a:solidFill>
            </a:endParaRPr>
          </a:p>
          <a:p>
            <a:pPr algn="just"/>
            <a:endParaRPr lang="en-US" sz="2800">
              <a:solidFill>
                <a:schemeClr val="tx1"/>
              </a:solidFill>
            </a:endParaRPr>
          </a:p>
          <a:p>
            <a:pPr algn="just"/>
            <a:r>
              <a:rPr lang="en-US" sz="2800">
                <a:solidFill>
                  <a:schemeClr val="tx1"/>
                </a:solidFill>
              </a:rPr>
              <a:t>Deut 16:13-15 Vous vous réjouirez de votre fête, vous, votre fils et votre fille, votre serviteur et votre servante, le Lévite, l'étranger, l'orphelin et la veuve qui sont dans vos villes.</a:t>
            </a:r>
            <a:endParaRPr lang="en-US" sz="2800">
              <a:solidFill>
                <a:schemeClr val="tx1"/>
              </a:solidFill>
            </a:endParaRPr>
          </a:p>
        </p:txBody>
      </p:sp>
      <p:graphicFrame>
        <p:nvGraphicFramePr>
          <p:cNvPr id="3" name="Sacrifice Table" hidden="1"/>
          <p:cNvGraphicFramePr/>
          <p:nvPr>
            <p:ph idx="1"/>
          </p:nvPr>
        </p:nvGraphicFramePr>
        <p:xfrm>
          <a:off x="761365" y="1825625"/>
          <a:ext cx="10515600" cy="4114800"/>
        </p:xfrm>
        <a:graphic>
          <a:graphicData uri="http://schemas.openxmlformats.org/drawingml/2006/table">
            <a:tbl>
              <a:tblPr firstRow="1">
                <a:tableStyleId>{775DCB02-9BB8-47FD-8907-85C794F793BA}</a:tableStyleId>
              </a:tblPr>
              <a:tblGrid>
                <a:gridCol w="1845310"/>
                <a:gridCol w="1263650"/>
                <a:gridCol w="1316990"/>
                <a:gridCol w="1534795"/>
                <a:gridCol w="1195070"/>
                <a:gridCol w="3359785"/>
              </a:tblGrid>
              <a:tr h="381000">
                <a:tc>
                  <a:txBody>
                    <a:bodyPr/>
                    <a:p>
                      <a:pPr>
                        <a:buNone/>
                      </a:pPr>
                      <a:endParaRPr lang="en-US" sz="2400"/>
                    </a:p>
                  </a:txBody>
                  <a:tcPr/>
                </a:tc>
                <a:tc>
                  <a:txBody>
                    <a:bodyPr/>
                    <a:p>
                      <a:pPr algn="ctr">
                        <a:buNone/>
                      </a:pPr>
                      <a:r>
                        <a:rPr lang="en-US" sz="2400"/>
                        <a:t>Taureaux</a:t>
                      </a:r>
                      <a:endParaRPr lang="en-US" sz="2400"/>
                    </a:p>
                  </a:txBody>
                  <a:tcPr/>
                </a:tc>
                <a:tc>
                  <a:txBody>
                    <a:bodyPr/>
                    <a:p>
                      <a:pPr algn="ctr">
                        <a:buNone/>
                      </a:pPr>
                      <a:r>
                        <a:rPr lang="en-US" sz="2400"/>
                        <a:t>Béliers</a:t>
                      </a:r>
                      <a:endParaRPr lang="en-US" sz="2400"/>
                    </a:p>
                  </a:txBody>
                  <a:tcPr/>
                </a:tc>
                <a:tc>
                  <a:txBody>
                    <a:bodyPr/>
                    <a:p>
                      <a:pPr algn="ctr">
                        <a:buNone/>
                      </a:pPr>
                      <a:r>
                        <a:rPr lang="en-US" sz="2400"/>
                        <a:t>Agneaux</a:t>
                      </a:r>
                      <a:endParaRPr lang="en-US" sz="2400"/>
                    </a:p>
                  </a:txBody>
                  <a:tcPr/>
                </a:tc>
                <a:tc>
                  <a:txBody>
                    <a:bodyPr/>
                    <a:p>
                      <a:pPr algn="ctr">
                        <a:buNone/>
                      </a:pPr>
                      <a:r>
                        <a:rPr lang="en-US" sz="2400"/>
                        <a:t>Chèvre</a:t>
                      </a:r>
                      <a:endParaRPr lang="en-US" sz="2400"/>
                    </a:p>
                  </a:txBody>
                  <a:tcPr/>
                </a:tc>
                <a:tc>
                  <a:txBody>
                    <a:bodyPr/>
                    <a:p>
                      <a:pPr algn="ctr">
                        <a:buNone/>
                      </a:pPr>
                      <a:r>
                        <a:rPr lang="en-US" sz="2400"/>
                        <a:t>Grain</a:t>
                      </a:r>
                      <a:endParaRPr lang="en-US" sz="2400"/>
                    </a:p>
                  </a:txBody>
                  <a:tcPr/>
                </a:tc>
              </a:tr>
              <a:tr h="381000">
                <a:tc>
                  <a:txBody>
                    <a:bodyPr/>
                    <a:p>
                      <a:pPr>
                        <a:buNone/>
                      </a:pPr>
                      <a:r>
                        <a:rPr lang="en-US" sz="2400"/>
                        <a:t>Jour 1</a:t>
                      </a:r>
                      <a:endParaRPr lang="en-US" sz="2400"/>
                    </a:p>
                  </a:txBody>
                  <a:tcPr/>
                </a:tc>
                <a:tc>
                  <a:txBody>
                    <a:bodyPr/>
                    <a:p>
                      <a:pPr algn="ctr">
                        <a:buNone/>
                      </a:pPr>
                      <a:r>
                        <a:rPr lang="en-US" sz="2400"/>
                        <a:t>13</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2</a:t>
                      </a:r>
                      <a:endParaRPr lang="en-US" sz="2400"/>
                    </a:p>
                  </a:txBody>
                  <a:tcPr/>
                </a:tc>
                <a:tc>
                  <a:txBody>
                    <a:bodyPr/>
                    <a:p>
                      <a:pPr algn="ctr">
                        <a:buNone/>
                      </a:pPr>
                      <a:r>
                        <a:rPr lang="en-US" sz="2400"/>
                        <a:t>12</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3</a:t>
                      </a:r>
                      <a:endParaRPr lang="en-US" sz="2400"/>
                    </a:p>
                  </a:txBody>
                  <a:tcPr/>
                </a:tc>
                <a:tc>
                  <a:txBody>
                    <a:bodyPr/>
                    <a:p>
                      <a:pPr algn="ctr">
                        <a:buNone/>
                      </a:pPr>
                      <a:r>
                        <a:rPr lang="en-US" sz="2400"/>
                        <a:t>11</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4</a:t>
                      </a:r>
                      <a:endParaRPr lang="en-US" sz="2400"/>
                    </a:p>
                  </a:txBody>
                  <a:tcPr/>
                </a:tc>
                <a:tc>
                  <a:txBody>
                    <a:bodyPr/>
                    <a:p>
                      <a:pPr algn="ctr">
                        <a:buNone/>
                      </a:pPr>
                      <a:r>
                        <a:rPr lang="en-US" sz="2400"/>
                        <a:t>dix</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5</a:t>
                      </a:r>
                      <a:endParaRPr lang="en-US" sz="2400"/>
                    </a:p>
                  </a:txBody>
                  <a:tcPr/>
                </a:tc>
                <a:tc>
                  <a:txBody>
                    <a:bodyPr/>
                    <a:p>
                      <a:pPr algn="ctr">
                        <a:buNone/>
                      </a:pPr>
                      <a:r>
                        <a:rPr lang="en-US" sz="2400"/>
                        <a:t>9</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6</a:t>
                      </a:r>
                      <a:endParaRPr lang="en-US" sz="2400"/>
                    </a:p>
                  </a:txBody>
                  <a:tcPr/>
                </a:tc>
                <a:tc>
                  <a:txBody>
                    <a:bodyPr/>
                    <a:p>
                      <a:pPr algn="ctr">
                        <a:buNone/>
                      </a:pPr>
                      <a:r>
                        <a:rPr lang="en-US" sz="2400"/>
                        <a:t>8</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7</a:t>
                      </a:r>
                      <a:endParaRPr lang="en-US" sz="2400"/>
                    </a:p>
                  </a:txBody>
                  <a:tcPr/>
                </a:tc>
                <a:tc>
                  <a:txBody>
                    <a:bodyPr/>
                    <a:p>
                      <a:pPr algn="ctr">
                        <a:buNone/>
                      </a:pPr>
                      <a:r>
                        <a:rPr lang="en-US" sz="2400"/>
                        <a:t>7</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Jour 8</a:t>
                      </a:r>
                      <a:endParaRPr lang="en-US" sz="2400"/>
                    </a:p>
                  </a:txBody>
                  <a:tcPr/>
                </a:tc>
                <a:tc>
                  <a:txBody>
                    <a:bodyPr/>
                    <a:p>
                      <a:pPr algn="ctr">
                        <a:buNone/>
                      </a:pPr>
                      <a:r>
                        <a:rPr lang="en-US" sz="2400"/>
                        <a:t>1</a:t>
                      </a:r>
                      <a:endParaRPr lang="en-US" sz="2400"/>
                    </a:p>
                  </a:txBody>
                  <a:tcPr/>
                </a:tc>
                <a:tc>
                  <a:txBody>
                    <a:bodyPr/>
                    <a:p>
                      <a:pPr algn="ctr">
                        <a:buNone/>
                      </a:pPr>
                      <a:r>
                        <a:rPr lang="en-US" sz="2400"/>
                        <a:t>1</a:t>
                      </a:r>
                      <a:endParaRPr lang="en-US" sz="2400"/>
                    </a:p>
                  </a:txBody>
                  <a:tcPr/>
                </a:tc>
                <a:tc>
                  <a:txBody>
                    <a:bodyPr/>
                    <a:p>
                      <a:pPr algn="ctr">
                        <a:buNone/>
                      </a:pPr>
                      <a:r>
                        <a:rPr lang="en-US" sz="2400"/>
                        <a:t>7</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Théorie musicale : clavier 12-et</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9" name="Keyboard" descr="Keyboard_12"/>
          <p:cNvPicPr>
            <a:picLocks noChangeAspect="1"/>
          </p:cNvPicPr>
          <p:nvPr/>
        </p:nvPicPr>
        <p:blipFill>
          <a:blip r:embed="rId1"/>
          <a:stretch>
            <a:fillRect/>
          </a:stretch>
        </p:blipFill>
        <p:spPr>
          <a:xfrm>
            <a:off x="1139825" y="1266825"/>
            <a:ext cx="7181850" cy="5619750"/>
          </a:xfrm>
          <a:prstGeom prst="rect">
            <a:avLst/>
          </a:prstGeom>
        </p:spPr>
      </p:pic>
      <p:pic>
        <p:nvPicPr>
          <p:cNvPr id="19" name="KeyboardExt" descr="Keyboard_12b"/>
          <p:cNvPicPr>
            <a:picLocks noChangeAspect="1"/>
          </p:cNvPicPr>
          <p:nvPr>
            <p:ph idx="1"/>
          </p:nvPr>
        </p:nvPicPr>
        <p:blipFill>
          <a:blip r:embed="rId2"/>
          <a:stretch>
            <a:fillRect/>
          </a:stretch>
        </p:blipFill>
        <p:spPr>
          <a:xfrm>
            <a:off x="8321675" y="1252855"/>
            <a:ext cx="2999740" cy="5633720"/>
          </a:xfrm>
          <a:prstGeom prst="rect">
            <a:avLst/>
          </a:prstGeom>
        </p:spPr>
      </p:pic>
      <p:sp>
        <p:nvSpPr>
          <p:cNvPr id="44" name="MiddleC Freq"/>
          <p:cNvSpPr txBox="1"/>
          <p:nvPr/>
        </p:nvSpPr>
        <p:spPr>
          <a:xfrm>
            <a:off x="1226820" y="6162040"/>
            <a:ext cx="1009650" cy="706755"/>
          </a:xfrm>
          <a:prstGeom prst="rect">
            <a:avLst/>
          </a:prstGeom>
          <a:noFill/>
        </p:spPr>
        <p:txBody>
          <a:bodyPr wrap="square" rtlCol="0">
            <a:spAutoFit/>
          </a:bodyPr>
          <a:p>
            <a:pPr algn="ctr"/>
            <a:r>
              <a:rPr lang="en-US" sz="2000" b="1">
                <a:solidFill>
                  <a:srgbClr val="FF0000"/>
                </a:solidFill>
              </a:rPr>
              <a:t>262</a:t>
            </a:r>
            <a:endParaRPr lang="en-US" sz="2000" b="1">
              <a:solidFill>
                <a:srgbClr val="FF0000"/>
              </a:solidFill>
            </a:endParaRPr>
          </a:p>
          <a:p>
            <a:pPr algn="ctr"/>
            <a:r>
              <a:rPr lang="en-US" sz="2000" b="1">
                <a:solidFill>
                  <a:srgbClr val="FF0000"/>
                </a:solidFill>
              </a:rPr>
              <a:t>Hz</a:t>
            </a:r>
            <a:endParaRPr lang="en-US" sz="2000" b="1">
              <a:solidFill>
                <a:srgbClr val="FF0000"/>
              </a:solidFill>
            </a:endParaRPr>
          </a:p>
        </p:txBody>
      </p:sp>
      <p:sp>
        <p:nvSpPr>
          <p:cNvPr id="45" name="NextC Freq"/>
          <p:cNvSpPr txBox="1"/>
          <p:nvPr/>
        </p:nvSpPr>
        <p:spPr>
          <a:xfrm>
            <a:off x="8321675" y="6162040"/>
            <a:ext cx="1009650" cy="706755"/>
          </a:xfrm>
          <a:prstGeom prst="rect">
            <a:avLst/>
          </a:prstGeom>
          <a:noFill/>
        </p:spPr>
        <p:txBody>
          <a:bodyPr wrap="square" rtlCol="0">
            <a:spAutoFit/>
          </a:bodyPr>
          <a:p>
            <a:pPr algn="ctr"/>
            <a:r>
              <a:rPr lang="en-US" sz="2000" b="1">
                <a:solidFill>
                  <a:srgbClr val="FF0000"/>
                </a:solidFill>
              </a:rPr>
              <a:t>523</a:t>
            </a:r>
            <a:endParaRPr lang="en-US" sz="2000" b="1">
              <a:solidFill>
                <a:srgbClr val="FF0000"/>
              </a:solidFill>
            </a:endParaRPr>
          </a:p>
          <a:p>
            <a:pPr algn="ctr"/>
            <a:r>
              <a:rPr lang="en-US" sz="2000" b="1">
                <a:solidFill>
                  <a:srgbClr val="FF0000"/>
                </a:solidFill>
              </a:rPr>
              <a:t>Hz</a:t>
            </a:r>
            <a:endParaRPr lang="en-US" sz="2000" b="1">
              <a:solidFill>
                <a:srgbClr val="FF0000"/>
              </a:solidFill>
            </a:endParaRPr>
          </a:p>
        </p:txBody>
      </p:sp>
      <p:grpSp>
        <p:nvGrpSpPr>
          <p:cNvPr id="48" name="7 - Major Scale"/>
          <p:cNvGrpSpPr/>
          <p:nvPr/>
        </p:nvGrpSpPr>
        <p:grpSpPr>
          <a:xfrm>
            <a:off x="1372870" y="5060950"/>
            <a:ext cx="6725285" cy="1719580"/>
            <a:chOff x="2162" y="7970"/>
            <a:chExt cx="10591" cy="2708"/>
          </a:xfrm>
        </p:grpSpPr>
        <p:sp>
          <p:nvSpPr>
            <p:cNvPr id="20" name="Oval 19"/>
            <p:cNvSpPr/>
            <p:nvPr/>
          </p:nvSpPr>
          <p:spPr>
            <a:xfrm>
              <a:off x="2162"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1" name="Oval 20"/>
            <p:cNvSpPr/>
            <p:nvPr/>
          </p:nvSpPr>
          <p:spPr>
            <a:xfrm>
              <a:off x="3739"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Oval 21"/>
            <p:cNvSpPr/>
            <p:nvPr/>
          </p:nvSpPr>
          <p:spPr>
            <a:xfrm>
              <a:off x="5316"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Oval 22"/>
            <p:cNvSpPr/>
            <p:nvPr/>
          </p:nvSpPr>
          <p:spPr>
            <a:xfrm>
              <a:off x="6893"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4" name="Oval 23"/>
            <p:cNvSpPr/>
            <p:nvPr/>
          </p:nvSpPr>
          <p:spPr>
            <a:xfrm>
              <a:off x="8470"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Oval 24"/>
            <p:cNvSpPr/>
            <p:nvPr/>
          </p:nvSpPr>
          <p:spPr>
            <a:xfrm>
              <a:off x="10047"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6" name="Oval 25"/>
            <p:cNvSpPr/>
            <p:nvPr/>
          </p:nvSpPr>
          <p:spPr>
            <a:xfrm>
              <a:off x="11624"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Rectangles 46"/>
            <p:cNvSpPr/>
            <p:nvPr/>
          </p:nvSpPr>
          <p:spPr>
            <a:xfrm>
              <a:off x="2163" y="9370"/>
              <a:ext cx="10590" cy="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5400" b="1">
                  <a:solidFill>
                    <a:schemeClr val="accent1">
                      <a:lumMod val="75000"/>
                    </a:schemeClr>
                  </a:solidFill>
                  <a:effectLst>
                    <a:outerShdw blurRad="38100" dist="38100" dir="2700000" algn="tl">
                      <a:srgbClr val="000000">
                        <a:alpha val="43137"/>
                      </a:srgbClr>
                    </a:outerShdw>
                  </a:effectLst>
                </a:rPr>
                <a:t>Gamme majeure</a:t>
              </a:r>
              <a:endParaRPr lang="en-US" sz="5400" b="1">
                <a:solidFill>
                  <a:schemeClr val="accent1">
                    <a:lumMod val="75000"/>
                  </a:schemeClr>
                </a:solidFill>
                <a:effectLst>
                  <a:outerShdw blurRad="38100" dist="38100" dir="2700000" algn="tl">
                    <a:srgbClr val="000000">
                      <a:alpha val="43137"/>
                    </a:srgbClr>
                  </a:outerShdw>
                </a:effectLst>
              </a:endParaRPr>
            </a:p>
          </p:txBody>
        </p:sp>
      </p:grpSp>
      <p:grpSp>
        <p:nvGrpSpPr>
          <p:cNvPr id="54" name="5 - Pentatonic Scale"/>
          <p:cNvGrpSpPr/>
          <p:nvPr/>
        </p:nvGrpSpPr>
        <p:grpSpPr>
          <a:xfrm>
            <a:off x="1372870" y="5060950"/>
            <a:ext cx="6468745" cy="1716405"/>
            <a:chOff x="2162" y="7970"/>
            <a:chExt cx="10187" cy="2703"/>
          </a:xfrm>
        </p:grpSpPr>
        <p:sp>
          <p:nvSpPr>
            <p:cNvPr id="29" name="Oval 28"/>
            <p:cNvSpPr/>
            <p:nvPr/>
          </p:nvSpPr>
          <p:spPr>
            <a:xfrm>
              <a:off x="2162"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0" name="Oval 29"/>
            <p:cNvSpPr/>
            <p:nvPr/>
          </p:nvSpPr>
          <p:spPr>
            <a:xfrm>
              <a:off x="3739"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1" name="Oval 30"/>
            <p:cNvSpPr/>
            <p:nvPr/>
          </p:nvSpPr>
          <p:spPr>
            <a:xfrm>
              <a:off x="5316"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3" name="Oval 32"/>
            <p:cNvSpPr/>
            <p:nvPr/>
          </p:nvSpPr>
          <p:spPr>
            <a:xfrm>
              <a:off x="8470"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4" name="Oval 33"/>
            <p:cNvSpPr/>
            <p:nvPr/>
          </p:nvSpPr>
          <p:spPr>
            <a:xfrm>
              <a:off x="10047"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53" name="Rectangles 52"/>
            <p:cNvSpPr/>
            <p:nvPr/>
          </p:nvSpPr>
          <p:spPr>
            <a:xfrm>
              <a:off x="2488" y="9370"/>
              <a:ext cx="9861" cy="1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5400" b="1">
                  <a:solidFill>
                    <a:schemeClr val="accent2">
                      <a:lumMod val="60000"/>
                      <a:lumOff val="40000"/>
                    </a:schemeClr>
                  </a:solidFill>
                  <a:effectLst>
                    <a:outerShdw blurRad="38100" dist="38100" dir="2700000" algn="tl">
                      <a:srgbClr val="000000">
                        <a:alpha val="43137"/>
                      </a:srgbClr>
                    </a:outerShdw>
                  </a:effectLst>
                </a:rPr>
                <a:t>Échelle Pentatonique</a:t>
              </a:r>
              <a:endParaRPr lang="en-US" sz="5400" b="1">
                <a:solidFill>
                  <a:schemeClr val="accent2">
                    <a:lumMod val="60000"/>
                    <a:lumOff val="40000"/>
                  </a:schemeClr>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4"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Accomplissement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Accomplissement futur de la </a:t>
            </a:r>
            <a:r>
              <a:rPr lang="en-US" sz="3200" b="1">
                <a:sym typeface="+mn-ea"/>
              </a:rPr>
              <a:t>Fête des Tabernacles (Spéculation)</a:t>
            </a:r>
            <a:br>
              <a:rPr lang="en-US" sz="2800" b="1"/>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Temple du futur</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sym typeface="+mn-ea"/>
              </a:rPr>
              <a:t>[+] Alors tous ceux qui survivront de toutes les nations qui seront venues contre Jérusalem monteront année après année pour adorer le roi, l'Éternel des armées, et pour célébrer la fête des tentes. Et si une des familles de la terre ne monte pas à Jérusalem pour adorer le roi, l'Éternel des armées, il n'y aura pas de pluie sur eux. Et si la famille d’Égypte ne monte pas et ne se présente pas, il n’y aura pas de pluie sur eux ; ce sera la plaie dont l'Éternel frappera les nations qui ne monteront pas pour célébrer la fête des tentes. Ce sera le châtiment de l'Égypte et le châtiment de toutes les nations qui ne monteront pas pour célébrer la fête des Cabanes.</a:t>
            </a:r>
            <a:endParaRPr lang="en-US" sz="2400">
              <a:sym typeface="+mn-ea"/>
            </a:endParaRPr>
          </a:p>
          <a:p>
            <a:pPr lvl="1" algn="r" defTabSz="914400" fontAlgn="auto">
              <a:tabLst>
                <a:tab pos="1828800" algn="l"/>
                <a:tab pos="3200400" algn="l"/>
                <a:tab pos="4572000" algn="l"/>
                <a:tab pos="6400800" algn="l"/>
                <a:tab pos="7543800" algn="l"/>
                <a:tab pos="8686800" algn="l"/>
                <a:tab pos="9601200" algn="l"/>
              </a:tabLst>
            </a:pPr>
            <a:r>
              <a:rPr lang="en-US" sz="2400">
                <a:sym typeface="+mn-ea"/>
              </a:rPr>
              <a:t>Zacharie 14:16-19</a:t>
            </a:r>
            <a:br>
              <a:rPr lang="en-US" sz="2400">
                <a:sym typeface="+mn-ea"/>
              </a:rPr>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Accomplissement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Accomplissement futur de la </a:t>
            </a:r>
            <a:r>
              <a:rPr lang="en-US" sz="3200" b="1">
                <a:sym typeface="+mn-ea"/>
              </a:rPr>
              <a:t>Fête des Tabernacles (Spéculation)</a:t>
            </a:r>
            <a:br>
              <a:rPr lang="en-US" sz="2800" b="1"/>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Temple du futur</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Alors je vis un nouveau ciel et une nouvelle terre, car le premier ciel et la première terre avaient disparu, et la mer n'était plus. Et je vis la ville sainte, la nouvelle Jérusalem, descendre du ciel d'auprès de Dieu, préparée comme une épouse parée pour son mari. Et j'entendis une voix forte venant du trône qui disait : « Voici, la demeure de Dieu est avec l'homme. Il habitera avec eux, et ils seront son peuple, et Dieu lui-même sera avec eux comme leur Dieu. Il essuiera toute larme de leurs yeux, et la mort ne sera plus, il n'y aura plus ni deuil, ni cri, ni douleur, car les premières choses sont passées.</a:t>
            </a:r>
            <a:endParaRPr lang="en-US" sz="2400"/>
          </a:p>
          <a:p>
            <a:pPr lvl="1" algn="r" defTabSz="914400" fontAlgn="auto">
              <a:tabLst>
                <a:tab pos="1828800" algn="l"/>
                <a:tab pos="3200400" algn="l"/>
                <a:tab pos="4572000" algn="l"/>
                <a:tab pos="6400800" algn="l"/>
                <a:tab pos="7543800" algn="l"/>
                <a:tab pos="8686800" algn="l"/>
                <a:tab pos="9601200" algn="l"/>
              </a:tabLst>
            </a:pPr>
            <a:r>
              <a:rPr lang="en-US" sz="2400"/>
              <a:t>Apocalypse 21 : 1-4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Accomplissement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Thèmes de l'accomplissement futur </a:t>
            </a:r>
            <a:br>
              <a:rPr lang="en-US" sz="3200" b="1"/>
            </a:br>
            <a:r>
              <a:rPr lang="en-US" sz="2400">
                <a:sym typeface="+mn-ea"/>
              </a:rPr>
              <a:t>(Spéculation sur la récolte, le Tabernacle, les Gentils et les repas)</a:t>
            </a:r>
            <a:br>
              <a:rPr lang="en-US" sz="2000"/>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Le jugement est souvent décrit comme une récolte </a:t>
            </a:r>
            <a:br>
              <a:rPr lang="en-US" sz="2400" b="1">
                <a:sym typeface="+mn-ea"/>
              </a:rPr>
            </a:br>
            <a:r>
              <a:rPr lang="en-US" sz="2400">
                <a:sym typeface="+mn-ea"/>
              </a:rPr>
              <a:t>(Osée 6 :11 ; Joël 3 :13 ; Matthieu 13 :39 ; Apocalypse 14 :15).</a:t>
            </a:r>
            <a:br>
              <a:rPr lang="en-US" sz="2400">
                <a:sym typeface="+mn-ea"/>
              </a:rPr>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t>Les Gentils sont inclus </a:t>
            </a:r>
            <a:br>
              <a:rPr lang="en-US" sz="2400" b="1"/>
            </a:br>
            <a:r>
              <a:rPr lang="en-US" sz="2400"/>
              <a:t>(Zach 14 : 16-17)</a:t>
            </a:r>
            <a:br>
              <a:rPr lang="en-US" sz="2400" b="1"/>
            </a:b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b="1"/>
              <a:t>Le Seigneur habitera (tabernacle) au milieu d'eux, Sa gloire visible à tous </a:t>
            </a:r>
            <a:br>
              <a:rPr lang="en-US" sz="2400" b="1"/>
            </a:br>
            <a:r>
              <a:rPr lang="en-US" sz="2400"/>
              <a:t>(Ézéchiel 37 :27-28 ; Apocalypse 21 :3 ; Is 60 :1, 19 ; Zach 2 :5)</a:t>
            </a:r>
            <a:br>
              <a:rPr lang="en-US" sz="2400"/>
            </a:br>
            <a:endParaRPr lang="en-US" sz="2400"/>
          </a:p>
          <a:p>
            <a:pPr lvl="1" algn="l" defTabSz="914400" fontAlgn="auto">
              <a:tabLst>
                <a:tab pos="1828800" algn="l"/>
                <a:tab pos="3200400" algn="l"/>
                <a:tab pos="4572000" algn="l"/>
                <a:tab pos="6400800" algn="l"/>
                <a:tab pos="7543800" algn="l"/>
                <a:tab pos="8686800" algn="l"/>
                <a:tab pos="9601200" algn="l"/>
              </a:tabLst>
            </a:pPr>
            <a:r>
              <a:rPr lang="en-US" sz="2400" b="1"/>
              <a:t>Le peuple de Dieu demeurera avec Lui ; Il les nourrira </a:t>
            </a:r>
            <a:br>
              <a:rPr lang="en-US" sz="2400" b="1"/>
            </a:br>
            <a:r>
              <a:rPr lang="en-US" sz="2400"/>
              <a:t>(Ésaïe 4 :5-6 ; Ésaïe 25 :6-12 ; Ésaïe 66 :22-24 ; Matthieu 8 :11-12 ; Apocalypse 22 :2, 22 :14)</a:t>
            </a:r>
            <a:endParaRPr lang="en-US" sz="2400"/>
          </a:p>
        </p:txBody>
      </p:sp>
      <p:grpSp>
        <p:nvGrpSpPr>
          <p:cNvPr id="12" name="Group 11"/>
          <p:cNvGrpSpPr/>
          <p:nvPr/>
        </p:nvGrpSpPr>
        <p:grpSpPr>
          <a:xfrm>
            <a:off x="1169670" y="6506210"/>
            <a:ext cx="9655810" cy="148590"/>
            <a:chOff x="1642" y="8214"/>
            <a:chExt cx="15206" cy="234"/>
          </a:xfrm>
        </p:grpSpPr>
        <p:sp>
          <p:nvSpPr>
            <p:cNvPr id="13" name="Pentagon 12"/>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Pentagon 13"/>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Pourim </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Esther 9:23-32</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algn="just"/>
            <a:r>
              <a:rPr lang="en-US" sz="3200" b="1">
                <a:sym typeface="+mn-ea"/>
              </a:rPr>
              <a:t>Esther (Perse, sous le roi Xerxès [486-465 avant JC])</a:t>
            </a:r>
            <a:endParaRPr lang="en-US" sz="3200">
              <a:sym typeface="+mn-ea"/>
            </a:endParaRPr>
          </a:p>
          <a:p>
            <a:pPr algn="just"/>
            <a:br>
              <a:rPr lang="en-US" sz="1600" b="1">
                <a:sym typeface="+mn-ea"/>
              </a:rPr>
            </a:br>
            <a:r>
              <a:rPr lang="en-US" sz="3200" b="1">
                <a:sym typeface="+mn-ea"/>
              </a:rPr>
              <a:t>Aperçu du livre d'Esther</a:t>
            </a:r>
            <a:endParaRPr lang="en-US" sz="3200" b="1">
              <a:sym typeface="+mn-ea"/>
            </a:endParaRPr>
          </a:p>
          <a:p>
            <a:pPr algn="just"/>
            <a:endParaRPr lang="en-US" sz="1600" b="1">
              <a:sym typeface="+mn-ea"/>
            </a:endParaRPr>
          </a:p>
          <a:p>
            <a:pPr marL="514350" indent="-514350" algn="just">
              <a:buFont typeface="+mj-lt"/>
              <a:buAutoNum type="alphaUcPeriod"/>
            </a:pPr>
            <a:r>
              <a:rPr lang="en-US" sz="2800" b="1"/>
              <a:t>Esther remplace Vashti </a:t>
            </a:r>
            <a:r>
              <a:rPr lang="en-US" sz="2800"/>
              <a:t>(1:1-2:18)</a:t>
            </a:r>
            <a:endParaRPr lang="en-US" sz="2800"/>
          </a:p>
          <a:p>
            <a:pPr marL="1028700" lvl="1" indent="-571500" algn="just">
              <a:buFont typeface="Arial" panose="020B0604020202020204" pitchFamily="34" charset="0"/>
              <a:buChar char="•"/>
            </a:pPr>
            <a:r>
              <a:rPr lang="en-US" sz="2800"/>
              <a:t>L'insubordination de Vashti (1 : 1-22)</a:t>
            </a:r>
            <a:endParaRPr lang="en-US" sz="2800"/>
          </a:p>
          <a:p>
            <a:pPr marL="1028700" lvl="1" indent="-571500" algn="just">
              <a:buFont typeface="Arial" panose="020B0604020202020204" pitchFamily="34" charset="0"/>
              <a:buChar char="•"/>
            </a:pPr>
            <a:r>
              <a:rPr lang="en-US" sz="2800"/>
              <a:t>Le couronnement d'Esther (2 : 1-18)</a:t>
            </a:r>
            <a:endParaRPr lang="en-US" sz="2800"/>
          </a:p>
          <a:p>
            <a:pPr marL="571500" indent="-571500" algn="just">
              <a:buFont typeface="+mj-lt"/>
              <a:buAutoNum type="alphaUcPeriod"/>
            </a:pPr>
            <a:r>
              <a:rPr lang="en-US" sz="2800" b="1"/>
              <a:t>Mardochée vainc Haman </a:t>
            </a:r>
            <a:r>
              <a:rPr lang="en-US" sz="2800"/>
              <a:t>(2 :19-7 :10)</a:t>
            </a:r>
            <a:endParaRPr lang="en-US" sz="2800"/>
          </a:p>
          <a:p>
            <a:pPr marL="1028700" lvl="1" indent="-571500" algn="just">
              <a:buFont typeface="Arial" panose="020B0604020202020204" pitchFamily="34" charset="0"/>
              <a:buChar char="•"/>
            </a:pPr>
            <a:r>
              <a:rPr lang="en-US" sz="2800"/>
              <a:t>La loyauté de Mardochée (2 : 19-23)</a:t>
            </a:r>
            <a:endParaRPr lang="en-US" sz="2800"/>
          </a:p>
          <a:p>
            <a:pPr marL="1028700" lvl="1" indent="-571500" algn="just">
              <a:buFont typeface="Arial" panose="020B0604020202020204" pitchFamily="34" charset="0"/>
              <a:buChar char="•"/>
            </a:pPr>
            <a:r>
              <a:rPr lang="en-US" sz="2800"/>
              <a:t>Promotion et décret d'Haman (3 : 1-15)</a:t>
            </a:r>
            <a:endParaRPr lang="en-US" sz="2800"/>
          </a:p>
          <a:p>
            <a:pPr marL="1028700" lvl="1" indent="-571500" algn="just">
              <a:buFont typeface="Arial" panose="020B0604020202020204" pitchFamily="34" charset="0"/>
              <a:buChar char="•"/>
            </a:pPr>
            <a:r>
              <a:rPr lang="en-US" sz="2800"/>
              <a:t>L'intervention d'Esther (4:1-5:14)</a:t>
            </a:r>
            <a:endParaRPr lang="en-US" sz="2800"/>
          </a:p>
          <a:p>
            <a:pPr marL="1028700" lvl="1" indent="-571500" algn="just">
              <a:buFont typeface="Arial" panose="020B0604020202020204" pitchFamily="34" charset="0"/>
              <a:buChar char="•"/>
            </a:pPr>
            <a:r>
              <a:rPr lang="en-US" sz="2800"/>
              <a:t>La reconnaissance de Mardochée (6 : 1-13)</a:t>
            </a:r>
            <a:endParaRPr lang="en-US" sz="2800"/>
          </a:p>
          <a:p>
            <a:pPr marL="1028700" lvl="1" indent="-571500" algn="just">
              <a:buFont typeface="Arial" panose="020B0604020202020204" pitchFamily="34" charset="0"/>
              <a:buChar char="•"/>
            </a:pPr>
            <a:r>
              <a:rPr lang="en-US" sz="2800"/>
              <a:t>La chute d'Haman (6 :14-7 :10)</a:t>
            </a:r>
            <a:endParaRPr lang="en-US" sz="28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216525"/>
          </a:xfrm>
          <a:prstGeom prst="rect">
            <a:avLst/>
          </a:prstGeom>
          <a:noFill/>
        </p:spPr>
        <p:txBody>
          <a:bodyPr wrap="square" rtlCol="0">
            <a:noAutofit/>
          </a:bodyPr>
          <a:p>
            <a:pPr algn="just"/>
            <a:r>
              <a:rPr lang="en-US" sz="3200" b="1">
                <a:sym typeface="+mn-ea"/>
              </a:rPr>
              <a:t>Aperçu du livre d'Esther</a:t>
            </a:r>
            <a:endParaRPr lang="en-US" sz="3200" b="1">
              <a:sym typeface="+mn-ea"/>
            </a:endParaRPr>
          </a:p>
          <a:p>
            <a:pPr algn="just"/>
            <a:endParaRPr lang="en-US" sz="1600" b="1">
              <a:sym typeface="+mn-ea"/>
            </a:endParaRPr>
          </a:p>
          <a:p>
            <a:pPr marL="571500" lvl="0" indent="-571500" algn="just">
              <a:buFont typeface="+mj-lt"/>
              <a:buAutoNum type="alphaUcPeriod" startAt="3"/>
            </a:pPr>
            <a:r>
              <a:rPr lang="en-US" sz="2800" b="1"/>
              <a:t>Israël survit à la tentative de génocide d'Haman </a:t>
            </a:r>
            <a:r>
              <a:rPr lang="en-US" sz="2800"/>
              <a:t>(8 :1-10 :3)</a:t>
            </a:r>
            <a:endParaRPr lang="en-US" sz="2800"/>
          </a:p>
          <a:p>
            <a:pPr marL="1028700" lvl="1" indent="-571500" algn="just">
              <a:buFont typeface="Arial" panose="020B0604020202020204" pitchFamily="34" charset="0"/>
              <a:buChar char="•"/>
            </a:pPr>
            <a:r>
              <a:rPr lang="en-US" sz="2800"/>
              <a:t>Le plaidoyer d'Esther et Mardochée (8 : 1-17)</a:t>
            </a:r>
            <a:endParaRPr lang="en-US" sz="2800"/>
          </a:p>
          <a:p>
            <a:pPr marL="1028700" lvl="1" indent="-571500" algn="just">
              <a:buFont typeface="Arial" panose="020B0604020202020204" pitchFamily="34" charset="0"/>
              <a:buChar char="•"/>
            </a:pPr>
            <a:r>
              <a:rPr lang="en-US" sz="2800"/>
              <a:t>La victoire des Juifs (9 : 1-19)</a:t>
            </a:r>
            <a:endParaRPr lang="en-US" sz="2800"/>
          </a:p>
          <a:p>
            <a:pPr marL="1028700" lvl="1" indent="-571500" algn="just">
              <a:buFont typeface="Arial" panose="020B0604020202020204" pitchFamily="34" charset="0"/>
              <a:buChar char="•"/>
            </a:pPr>
            <a:r>
              <a:rPr lang="en-US" sz="2800" i="1"/>
              <a:t>Le début de Pourim </a:t>
            </a:r>
            <a:r>
              <a:rPr lang="en-US" sz="2800"/>
              <a:t>(9 :20-23)</a:t>
            </a:r>
            <a:endParaRPr lang="en-US" sz="2800"/>
          </a:p>
          <a:p>
            <a:pPr marL="1028700" lvl="1" indent="-571500" algn="just">
              <a:buFont typeface="Arial" panose="020B0604020202020204" pitchFamily="34" charset="0"/>
              <a:buChar char="•"/>
            </a:pPr>
            <a:r>
              <a:rPr lang="en-US" sz="2800"/>
              <a:t>La renommée de Mardochée (10 : 1-3)</a:t>
            </a:r>
            <a:endParaRPr lang="en-US"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389995" cy="5216525"/>
          </a:xfrm>
          <a:prstGeom prst="rect">
            <a:avLst/>
          </a:prstGeom>
          <a:noFill/>
        </p:spPr>
        <p:txBody>
          <a:bodyPr wrap="square" rtlCol="0">
            <a:noAutofit/>
          </a:bodyPr>
          <a:p>
            <a:pPr algn="just"/>
            <a:r>
              <a:rPr lang="en-US" sz="3200" b="1">
                <a:sym typeface="+mn-ea"/>
              </a:rPr>
              <a:t>Fête de Pourim</a:t>
            </a:r>
            <a:endParaRPr lang="en-US" sz="3200" b="1">
              <a:sym typeface="+mn-ea"/>
            </a:endParaRPr>
          </a:p>
          <a:p>
            <a:pPr algn="just"/>
            <a:endParaRPr lang="en-US" sz="3200" b="1">
              <a:sym typeface="+mn-ea"/>
            </a:endParaRPr>
          </a:p>
          <a:p>
            <a:pPr lvl="1" algn="just"/>
            <a:r>
              <a:rPr lang="en-US" sz="2400">
                <a:sym typeface="+mn-ea"/>
              </a:rPr>
              <a:t>[+] Et Mardochée enregistra ces choses et envoya des lettres à tous les Juifs qui étaient dans toutes les provinces du roi Assuérus, tant proches qu'éloignées, les obligeant à observer le quatorzième jour du mois d'Adar et aussi le quinzième jour de ce mois, année après année, comme les jours où les Juifs recevaient du soulagement de leurs ennemis, et comme le mois qui était passé pour eux du chagrin en joie et du deuil en fête ; qu'ils en fassent des jours de fête et de joie, des jours où l'on s'envoie des dons de nourriture les uns aux autres et des dons aux pauvres.</a:t>
            </a:r>
            <a:endParaRPr lang="en-US" sz="2400">
              <a:sym typeface="+mn-ea"/>
            </a:endParaRPr>
          </a:p>
          <a:p>
            <a:pPr lvl="1" algn="r"/>
            <a:r>
              <a:rPr lang="en-US" sz="2400">
                <a:sym typeface="+mn-ea"/>
              </a:rPr>
              <a:t>Esther 9:20-22</a:t>
            </a:r>
            <a:endParaRPr lang="en-US" sz="2400">
              <a:sym typeface="+mn-ea"/>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389995" cy="5216525"/>
          </a:xfrm>
          <a:prstGeom prst="rect">
            <a:avLst/>
          </a:prstGeom>
          <a:noFill/>
        </p:spPr>
        <p:txBody>
          <a:bodyPr wrap="square" rtlCol="0">
            <a:noAutofit/>
          </a:bodyPr>
          <a:p>
            <a:pPr algn="just"/>
            <a:r>
              <a:rPr lang="en-US" sz="3200" b="1">
                <a:sym typeface="+mn-ea"/>
              </a:rPr>
              <a:t>Tradition de Pourim</a:t>
            </a:r>
            <a:endParaRPr lang="en-US" sz="3200" b="1">
              <a:sym typeface="+mn-ea"/>
            </a:endParaRPr>
          </a:p>
          <a:p>
            <a:pPr algn="just"/>
            <a:endParaRPr lang="en-US" sz="3200" b="1">
              <a:sym typeface="+mn-ea"/>
            </a:endParaRPr>
          </a:p>
          <a:p>
            <a:pPr lvl="1" algn="just"/>
            <a:r>
              <a:rPr lang="en-US" sz="2400">
                <a:sym typeface="+mn-ea"/>
              </a:rPr>
              <a:t>Célébré le 13 Adar</a:t>
            </a:r>
            <a:endParaRPr lang="en-US" sz="2400">
              <a:sym typeface="+mn-ea"/>
            </a:endParaRPr>
          </a:p>
          <a:p>
            <a:pPr lvl="1" algn="just"/>
            <a:r>
              <a:rPr lang="en-US" sz="2400">
                <a:sym typeface="+mn-ea"/>
              </a:rPr>
              <a:t>Quatre événements principaux</a:t>
            </a:r>
            <a:endParaRPr lang="en-US" sz="2400">
              <a:sym typeface="+mn-ea"/>
            </a:endParaRPr>
          </a:p>
          <a:p>
            <a:pPr lvl="2" algn="just"/>
            <a:r>
              <a:rPr lang="en-US" sz="2400">
                <a:sym typeface="+mn-ea"/>
              </a:rPr>
              <a:t>Lecture publique du livre d'Esther (Méguillah)</a:t>
            </a:r>
            <a:endParaRPr lang="en-US" sz="2400">
              <a:sym typeface="+mn-ea"/>
            </a:endParaRPr>
          </a:p>
          <a:p>
            <a:pPr lvl="2" algn="just"/>
            <a:r>
              <a:rPr lang="en-US" sz="2400">
                <a:sym typeface="+mn-ea"/>
              </a:rPr>
              <a:t>Offrez des cadeaux de nourriture, de vin et de boisson (Hamantash)</a:t>
            </a:r>
            <a:endParaRPr lang="en-US" sz="2400">
              <a:sym typeface="+mn-ea"/>
            </a:endParaRPr>
          </a:p>
          <a:p>
            <a:pPr lvl="2" algn="just"/>
            <a:r>
              <a:rPr lang="en-US" sz="2400">
                <a:sym typeface="+mn-ea"/>
              </a:rPr>
              <a:t>Repas de fête (Seudah)</a:t>
            </a:r>
            <a:endParaRPr lang="en-US" sz="2400">
              <a:sym typeface="+mn-ea"/>
            </a:endParaRPr>
          </a:p>
          <a:p>
            <a:pPr lvl="2" algn="just"/>
            <a:r>
              <a:rPr lang="en-US" sz="2400">
                <a:sym typeface="+mn-ea"/>
              </a:rPr>
              <a:t>Donner aux pauvres (Matanot La'evyonim)</a:t>
            </a:r>
            <a:endParaRPr lang="en-US" sz="2400">
              <a:sym typeface="+mn-ea"/>
            </a:endParaRPr>
          </a:p>
          <a:p>
            <a:pPr lvl="1" algn="just"/>
            <a:r>
              <a:rPr lang="en-US" sz="2400">
                <a:sym typeface="+mn-ea"/>
              </a:rPr>
              <a:t>Habiller / se moquer de Hamaan</a:t>
            </a:r>
            <a:endParaRPr lang="en-US" sz="2400">
              <a:sym typeface="+mn-ea"/>
            </a:endParaRPr>
          </a:p>
          <a:p>
            <a:pPr lvl="1" algn="just"/>
            <a:endParaRPr lang="en-US" sz="2400">
              <a:sym typeface="+mn-ea"/>
            </a:endParaRPr>
          </a:p>
          <a:p>
            <a:pPr lvl="1" algn="just"/>
            <a:endParaRPr lang="en-US" sz="2400">
              <a:sym typeface="+mn-ea"/>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Hanoukka </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1-2 Maccabées</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Hanoukka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Maccabées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algn="just"/>
            <a:r>
              <a:rPr lang="en-US" sz="3200" b="1">
                <a:sym typeface="+mn-ea"/>
              </a:rPr>
              <a:t>Alexandre le Grand</a:t>
            </a:r>
            <a:endParaRPr lang="en-US" sz="3200" b="1">
              <a:sym typeface="+mn-ea"/>
            </a:endParaRPr>
          </a:p>
          <a:p>
            <a:pPr lvl="1" algn="just"/>
            <a:r>
              <a:rPr lang="en-US" sz="2400">
                <a:sym typeface="+mn-ea"/>
              </a:rPr>
              <a:t>Empire perse conquis (336-327 avant JC)</a:t>
            </a:r>
            <a:endParaRPr lang="en-US" sz="2400">
              <a:sym typeface="+mn-ea"/>
            </a:endParaRPr>
          </a:p>
          <a:p>
            <a:pPr lvl="1" algn="just"/>
            <a:r>
              <a:rPr lang="en-US" sz="2400">
                <a:sym typeface="+mn-ea"/>
              </a:rPr>
              <a:t>Mort en 323 avant JC</a:t>
            </a:r>
            <a:endParaRPr lang="en-US" sz="2400">
              <a:sym typeface="+mn-ea"/>
            </a:endParaRPr>
          </a:p>
          <a:p>
            <a:pPr lvl="1" algn="just"/>
            <a:r>
              <a:rPr lang="en-US" sz="2400">
                <a:sym typeface="+mn-ea"/>
              </a:rPr>
              <a:t>Succédé par Cassandre, Antigonus Lysimaque, Ptolémée et Séleucus</a:t>
            </a:r>
            <a:endParaRPr lang="en-US" sz="2400">
              <a:sym typeface="+mn-ea"/>
            </a:endParaRPr>
          </a:p>
          <a:p>
            <a:pPr lvl="1" algn="just"/>
            <a:endParaRPr lang="en-US" sz="2400">
              <a:sym typeface="+mn-ea"/>
            </a:endParaRPr>
          </a:p>
          <a:p>
            <a:pPr lvl="0" algn="just"/>
            <a:r>
              <a:rPr lang="en-US" sz="3200" b="1">
                <a:sym typeface="+mn-ea"/>
              </a:rPr>
              <a:t>Antiochus IV Epiphane (roi sélucide. 175-164 avant JC)</a:t>
            </a:r>
            <a:endParaRPr lang="en-US" sz="2400">
              <a:sym typeface="+mn-ea"/>
            </a:endParaRPr>
          </a:p>
          <a:p>
            <a:pPr lvl="1" algn="just"/>
            <a:r>
              <a:rPr lang="en-US" sz="2400">
                <a:sym typeface="+mn-ea"/>
              </a:rPr>
              <a:t>A conquis l'Égypte en 186 avant JC</a:t>
            </a:r>
            <a:endParaRPr lang="en-US" sz="2400">
              <a:sym typeface="+mn-ea"/>
            </a:endParaRPr>
          </a:p>
          <a:p>
            <a:pPr lvl="1" algn="l"/>
            <a:r>
              <a:rPr lang="en-US" sz="2400">
                <a:sym typeface="+mn-ea"/>
              </a:rPr>
              <a:t>Fille donnée à Ptolmée (Cléopâtre)</a:t>
            </a:r>
            <a:endParaRPr lang="en-US" sz="2400">
              <a:sym typeface="+mn-ea"/>
            </a:endParaRPr>
          </a:p>
          <a:p>
            <a:pPr lvl="1" algn="l"/>
            <a:r>
              <a:rPr lang="en-US" sz="2400">
                <a:sym typeface="+mn-ea"/>
              </a:rPr>
              <a:t>A essayé d'unir diverses ethnies de sa région</a:t>
            </a:r>
            <a:endParaRPr lang="en-US" sz="2400">
              <a:sym typeface="+mn-ea"/>
            </a:endParaRPr>
          </a:p>
          <a:p>
            <a:pPr lvl="2" algn="l"/>
            <a:r>
              <a:rPr lang="en-US" sz="2400">
                <a:sym typeface="+mn-ea"/>
              </a:rPr>
              <a:t>Conservateurs orthodoxes</a:t>
            </a:r>
            <a:endParaRPr lang="en-US" sz="2400">
              <a:sym typeface="+mn-ea"/>
            </a:endParaRPr>
          </a:p>
          <a:p>
            <a:pPr lvl="2" algn="l"/>
            <a:r>
              <a:rPr lang="en-US" sz="2400">
                <a:sym typeface="+mn-ea"/>
              </a:rPr>
              <a:t>Progressistes hélistes</a:t>
            </a:r>
            <a:endParaRPr lang="en-US" sz="2400">
              <a:sym typeface="+mn-ea"/>
            </a:endParaRPr>
          </a:p>
          <a:p>
            <a:pPr lvl="1" algn="l"/>
            <a:r>
              <a:rPr lang="en-US" sz="2400">
                <a:sym typeface="+mn-ea"/>
              </a:rPr>
              <a:t>Yohanan (Onias III), grand prêtre, était favorable à l'orthodoxie ; Joshua/Jason favorisaient les hellénistes</a:t>
            </a:r>
            <a:endParaRPr lang="en-US" sz="2400">
              <a:sym typeface="+mn-ea"/>
            </a:endParaRPr>
          </a:p>
          <a:p>
            <a:pPr lvl="1" algn="l"/>
            <a:r>
              <a:rPr lang="en-US" sz="2400">
                <a:sym typeface="+mn-ea"/>
              </a:rPr>
              <a:t>Antiochus érige une idole à Zeus ; offre un cochon sur l'autel ; ordonne la destruction de Jérusalem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5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animEffect transition="in" filter="fade">
                                      <p:cBhvr>
                                        <p:cTn id="37" dur="500"/>
                                        <p:tgtEl>
                                          <p:spTgt spid="1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9" end="9"/>
                                            </p:txEl>
                                          </p:spTgt>
                                        </p:tgtEl>
                                        <p:attrNameLst>
                                          <p:attrName>style.visibility</p:attrName>
                                        </p:attrNameLst>
                                      </p:cBhvr>
                                      <p:to>
                                        <p:strVal val="visible"/>
                                      </p:to>
                                    </p:set>
                                    <p:animEffect transition="in" filter="fade">
                                      <p:cBhvr>
                                        <p:cTn id="42" dur="500"/>
                                        <p:tgtEl>
                                          <p:spTgt spid="1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animEffect transition="in" filter="fade">
                                      <p:cBhvr>
                                        <p:cTn id="47" dur="500"/>
                                        <p:tgtEl>
                                          <p:spTgt spid="1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11" end="11"/>
                                            </p:txEl>
                                          </p:spTgt>
                                        </p:tgtEl>
                                        <p:attrNameLst>
                                          <p:attrName>style.visibility</p:attrName>
                                        </p:attrNameLst>
                                      </p:cBhvr>
                                      <p:to>
                                        <p:strVal val="visible"/>
                                      </p:to>
                                    </p:set>
                                    <p:animEffect transition="in" filter="fade">
                                      <p:cBhvr>
                                        <p:cTn id="52" dur="500"/>
                                        <p:tgtEl>
                                          <p:spTgt spid="1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12" end="12"/>
                                            </p:txEl>
                                          </p:spTgt>
                                        </p:tgtEl>
                                        <p:attrNameLst>
                                          <p:attrName>style.visibility</p:attrName>
                                        </p:attrNameLst>
                                      </p:cBhvr>
                                      <p:to>
                                        <p:strVal val="visible"/>
                                      </p:to>
                                    </p:set>
                                    <p:animEffect transition="in" filter="fade">
                                      <p:cBhvr>
                                        <p:cTn id="57"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Cembalo Cromatico : un clavier 19-ET</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7" name="Cimbalo Cromatico" descr="CembaloCromatico_17thCentury"/>
          <p:cNvPicPr>
            <a:picLocks noChangeAspect="1"/>
          </p:cNvPicPr>
          <p:nvPr>
            <p:ph sz="half" idx="2"/>
          </p:nvPr>
        </p:nvPicPr>
        <p:blipFill>
          <a:blip r:embed="rId1"/>
          <a:srcRect b="11274"/>
          <a:stretch>
            <a:fillRect/>
          </a:stretch>
        </p:blipFill>
        <p:spPr>
          <a:xfrm>
            <a:off x="925195" y="1241425"/>
            <a:ext cx="10342245" cy="4997450"/>
          </a:xfrm>
          <a:prstGeom prst="rect">
            <a:avLst/>
          </a:prstGeom>
        </p:spPr>
      </p:pic>
      <p:pic>
        <p:nvPicPr>
          <p:cNvPr id="3" name="Cimbalo Cromatico Closeup" descr="CimbaloCromatico_detail"/>
          <p:cNvPicPr>
            <a:picLocks noChangeAspect="1"/>
          </p:cNvPicPr>
          <p:nvPr>
            <p:ph idx="1"/>
          </p:nvPr>
        </p:nvPicPr>
        <p:blipFill>
          <a:blip r:embed="rId2"/>
          <a:srcRect b="2610"/>
          <a:stretch>
            <a:fillRect/>
          </a:stretch>
        </p:blipFill>
        <p:spPr>
          <a:xfrm>
            <a:off x="925195" y="1075055"/>
            <a:ext cx="10342880" cy="533082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Hanoukka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Maccabées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lvl="0" algn="l"/>
            <a:r>
              <a:rPr lang="en-US" sz="3200" b="1">
                <a:sym typeface="+mn-ea"/>
              </a:rPr>
              <a:t>Oppression solitaire</a:t>
            </a:r>
            <a:endParaRPr lang="en-US" sz="2400" b="1">
              <a:sym typeface="+mn-ea"/>
            </a:endParaRPr>
          </a:p>
          <a:p>
            <a:pPr lvl="1" algn="just"/>
            <a:r>
              <a:rPr lang="en-US" sz="2400">
                <a:sym typeface="+mn-ea"/>
              </a:rPr>
              <a:t>Les Juifs s'engagent dans la guérilla</a:t>
            </a:r>
            <a:endParaRPr lang="en-US" sz="2400">
              <a:sym typeface="+mn-ea"/>
            </a:endParaRPr>
          </a:p>
          <a:p>
            <a:pPr lvl="1" algn="just"/>
            <a:r>
              <a:rPr lang="en-US" sz="2400">
                <a:sym typeface="+mn-ea"/>
              </a:rPr>
              <a:t>Sacrifice à Modin ; Mattathias et cinq fils ; Juda le Macchabée</a:t>
            </a:r>
            <a:endParaRPr lang="en-US" sz="2400">
              <a:sym typeface="+mn-ea"/>
            </a:endParaRPr>
          </a:p>
          <a:p>
            <a:pPr lvl="1" algn="just"/>
            <a:r>
              <a:rPr lang="en-US" sz="2400">
                <a:sym typeface="+mn-ea"/>
              </a:rPr>
              <a:t>Autel reconstruit à Jérusalem Kislev 25, 165 avant JC (3 ans après la souillure)</a:t>
            </a:r>
            <a:endParaRPr lang="en-US" sz="2400">
              <a:sym typeface="+mn-ea"/>
            </a:endParaRPr>
          </a:p>
          <a:p>
            <a:pPr lvl="1" algn="just"/>
            <a:r>
              <a:rPr lang="en-US" sz="2400">
                <a:sym typeface="+mn-ea"/>
              </a:rPr>
              <a:t>Une cruche d'huile non polluée trouvée dans le Temple (Chabbat 21b)</a:t>
            </a:r>
            <a:endParaRPr lang="en-US" sz="2400">
              <a:sym typeface="+mn-ea"/>
            </a:endParaRPr>
          </a:p>
          <a:p>
            <a:pPr lvl="1" algn="l"/>
            <a:r>
              <a:rPr lang="en-US" sz="2400">
                <a:sym typeface="+mn-ea"/>
              </a:rPr>
              <a:t>L'huile a brûlé miraculeusement pendant 8 jours</a:t>
            </a:r>
            <a:endParaRPr lang="en-US" sz="2400">
              <a:sym typeface="+mn-ea"/>
            </a:endParaRPr>
          </a:p>
          <a:p>
            <a:pPr lvl="1" algn="l"/>
            <a:r>
              <a:rPr lang="en-US" sz="2400">
                <a:sym typeface="+mn-ea"/>
              </a:rPr>
              <a:t>Dynastie hasmonéenne : c. 140 avant JC - 37 avant JC</a:t>
            </a:r>
            <a:br>
              <a:rPr lang="en-US" sz="2400">
                <a:sym typeface="+mn-ea"/>
              </a:rPr>
            </a:br>
            <a:endParaRPr lang="en-US">
              <a:sym typeface="+mn-ea"/>
            </a:endParaRPr>
          </a:p>
          <a:p>
            <a:pPr lvl="0" algn="l"/>
            <a:r>
              <a:rPr lang="en-US" sz="3200" b="1">
                <a:sym typeface="+mn-ea"/>
              </a:rPr>
              <a:t>Traditions et célébrations</a:t>
            </a:r>
            <a:endParaRPr lang="en-US" sz="2400">
              <a:sym typeface="+mn-ea"/>
            </a:endParaRPr>
          </a:p>
          <a:p>
            <a:pPr lvl="1" algn="l"/>
            <a:r>
              <a:rPr lang="en-US" sz="2400">
                <a:sym typeface="+mn-ea"/>
              </a:rPr>
              <a:t>Allumage de la menorah de Hanoukka (8 bougies)</a:t>
            </a:r>
            <a:endParaRPr lang="en-US" sz="2400">
              <a:sym typeface="+mn-ea"/>
            </a:endParaRPr>
          </a:p>
          <a:p>
            <a:pPr lvl="1" algn="l"/>
            <a:r>
              <a:rPr lang="en-US" sz="2400">
                <a:sym typeface="+mn-ea"/>
              </a:rPr>
              <a:t>Passeurs de flambeau</a:t>
            </a:r>
            <a:endParaRPr lang="en-US" sz="2400">
              <a:sym typeface="+mn-ea"/>
            </a:endParaRPr>
          </a:p>
          <a:p>
            <a:pPr lvl="1" algn="l"/>
            <a:r>
              <a:rPr lang="en-US" sz="2400">
                <a:sym typeface="+mn-ea"/>
              </a:rPr>
              <a:t>Remise de cadeaux</a:t>
            </a:r>
            <a:endParaRPr lang="en-US" sz="2400">
              <a:sym typeface="+mn-ea"/>
            </a:endParaRPr>
          </a:p>
          <a:p>
            <a:pPr lvl="1" algn="l"/>
            <a:r>
              <a:rPr lang="en-US" sz="2400">
                <a:sym typeface="+mn-ea"/>
              </a:rPr>
              <a:t>Jeux (dreidel)</a:t>
            </a:r>
            <a:endParaRPr lang="en-US" sz="2400">
              <a:sym typeface="+mn-ea"/>
            </a:endParaRPr>
          </a:p>
          <a:p>
            <a:pPr lvl="1" algn="l"/>
            <a:r>
              <a:rPr lang="en-US" sz="2400">
                <a:sym typeface="+mn-ea"/>
              </a:rPr>
              <a:t>Nourriture</a:t>
            </a:r>
            <a:br>
              <a:rPr lang="en-US" sz="2400">
                <a:sym typeface="+mn-ea"/>
              </a:rPr>
            </a:b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fad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fad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fade">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8" end="8"/>
                                            </p:txEl>
                                          </p:spTgt>
                                        </p:tgtEl>
                                        <p:attrNameLst>
                                          <p:attrName>style.visibility</p:attrName>
                                        </p:attrNameLst>
                                      </p:cBhvr>
                                      <p:to>
                                        <p:strVal val="visible"/>
                                      </p:to>
                                    </p:set>
                                    <p:animEffect transition="in" filter="fade">
                                      <p:cBhvr>
                                        <p:cTn id="47" dur="500"/>
                                        <p:tgtEl>
                                          <p:spTgt spid="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9" end="9"/>
                                            </p:txEl>
                                          </p:spTgt>
                                        </p:tgtEl>
                                        <p:attrNameLst>
                                          <p:attrName>style.visibility</p:attrName>
                                        </p:attrNameLst>
                                      </p:cBhvr>
                                      <p:to>
                                        <p:strVal val="visible"/>
                                      </p:to>
                                    </p:set>
                                    <p:animEffect transition="in" filter="fade">
                                      <p:cBhvr>
                                        <p:cTn id="52" dur="500"/>
                                        <p:tgtEl>
                                          <p:spTgt spid="1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10" end="10"/>
                                            </p:txEl>
                                          </p:spTgt>
                                        </p:tgtEl>
                                        <p:attrNameLst>
                                          <p:attrName>style.visibility</p:attrName>
                                        </p:attrNameLst>
                                      </p:cBhvr>
                                      <p:to>
                                        <p:strVal val="visible"/>
                                      </p:to>
                                    </p:set>
                                    <p:animEffect transition="in" filter="fade">
                                      <p:cBhvr>
                                        <p:cTn id="57" dur="500"/>
                                        <p:tgtEl>
                                          <p:spTgt spid="1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xEl>
                                              <p:pRg st="11" end="11"/>
                                            </p:txEl>
                                          </p:spTgt>
                                        </p:tgtEl>
                                        <p:attrNameLst>
                                          <p:attrName>style.visibility</p:attrName>
                                        </p:attrNameLst>
                                      </p:cBhvr>
                                      <p:to>
                                        <p:strVal val="visible"/>
                                      </p:to>
                                    </p:set>
                                    <p:animEffect transition="in" filter="fade">
                                      <p:cBhvr>
                                        <p:cTn id="62" dur="500"/>
                                        <p:tgtEl>
                                          <p:spTgt spid="1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xEl>
                                              <p:pRg st="12" end="12"/>
                                            </p:txEl>
                                          </p:spTgt>
                                        </p:tgtEl>
                                        <p:attrNameLst>
                                          <p:attrName>style.visibility</p:attrName>
                                        </p:attrNameLst>
                                      </p:cBhvr>
                                      <p:to>
                                        <p:strVal val="visible"/>
                                      </p:to>
                                    </p:set>
                                    <p:animEffect transition="in" filter="fade">
                                      <p:cBhvr>
                                        <p:cTn id="67"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Hanoukka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Maccabées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lvl="0" algn="l"/>
            <a:r>
              <a:rPr lang="en-US" sz="3200" b="1">
                <a:sym typeface="+mn-ea"/>
              </a:rPr>
              <a:t>Références bibliques</a:t>
            </a:r>
            <a:endParaRPr lang="en-US" sz="3200" b="1">
              <a:sym typeface="+mn-ea"/>
            </a:endParaRPr>
          </a:p>
          <a:p>
            <a:pPr lvl="0" algn="l"/>
            <a:endParaRPr lang="en-US" sz="2400" b="1">
              <a:sym typeface="+mn-ea"/>
            </a:endParaRPr>
          </a:p>
          <a:p>
            <a:pPr lvl="1" algn="just"/>
            <a:r>
              <a:rPr lang="en-US" sz="2400">
                <a:sym typeface="+mn-ea"/>
              </a:rPr>
              <a:t>Daniel 8 : 1-12</a:t>
            </a:r>
            <a:endParaRPr lang="en-US" sz="2400">
              <a:sym typeface="+mn-ea"/>
            </a:endParaRPr>
          </a:p>
          <a:p>
            <a:pPr lvl="2" algn="just"/>
            <a:r>
              <a:rPr lang="en-US" sz="2400">
                <a:sym typeface="+mn-ea"/>
              </a:rPr>
              <a:t>Bélier imparable à 2 cornes (Mèdes et Perses)</a:t>
            </a:r>
            <a:endParaRPr lang="en-US" sz="2400">
              <a:sym typeface="+mn-ea"/>
            </a:endParaRPr>
          </a:p>
          <a:p>
            <a:pPr lvl="2" algn="just"/>
            <a:r>
              <a:rPr lang="en-US" sz="2400">
                <a:sym typeface="+mn-ea"/>
              </a:rPr>
              <a:t>Quick Goat flottant au-dessus du sol (Grèce)</a:t>
            </a:r>
            <a:endParaRPr lang="en-US" sz="2400">
              <a:sym typeface="+mn-ea"/>
            </a:endParaRPr>
          </a:p>
          <a:p>
            <a:pPr lvl="2" algn="just"/>
            <a:r>
              <a:rPr lang="en-US" sz="2400">
                <a:sym typeface="+mn-ea"/>
              </a:rPr>
              <a:t>Une chèvre casse les 2 cornes du bélier.</a:t>
            </a:r>
            <a:endParaRPr lang="en-US" sz="2400">
              <a:sym typeface="+mn-ea"/>
            </a:endParaRPr>
          </a:p>
          <a:p>
            <a:pPr lvl="2" algn="just"/>
            <a:r>
              <a:rPr lang="en-US" sz="2400">
                <a:sym typeface="+mn-ea"/>
              </a:rPr>
              <a:t>La corne cassée de la chèvre devient 4 cornes dont 1 grande corne</a:t>
            </a:r>
            <a:endParaRPr lang="en-US" sz="2400">
              <a:sym typeface="+mn-ea"/>
            </a:endParaRPr>
          </a:p>
          <a:p>
            <a:pPr lvl="2" algn="l"/>
            <a:r>
              <a:rPr lang="en-US" sz="2400">
                <a:sym typeface="+mn-ea"/>
              </a:rPr>
              <a:t>Une grande corne fait tomber les étoiles justes et enlève le sanctuaire</a:t>
            </a:r>
            <a:br>
              <a:rPr lang="en-US" sz="2400">
                <a:sym typeface="+mn-ea"/>
              </a:rPr>
            </a:br>
            <a:endParaRPr lang="en-US" sz="2400">
              <a:sym typeface="+mn-ea"/>
            </a:endParaRPr>
          </a:p>
          <a:p>
            <a:pPr lvl="1" algn="l"/>
            <a:r>
              <a:rPr lang="en-US" sz="2400">
                <a:sym typeface="+mn-ea"/>
              </a:rPr>
              <a:t>Jean 10 : 22-39</a:t>
            </a:r>
            <a:endParaRPr lang="en-US" sz="2400">
              <a:sym typeface="+mn-ea"/>
            </a:endParaRPr>
          </a:p>
          <a:p>
            <a:pPr lvl="2" algn="l"/>
            <a:r>
              <a:rPr lang="en-US" sz="2400">
                <a:sym typeface="+mn-ea"/>
              </a:rPr>
              <a:t>Festival des lumières</a:t>
            </a:r>
            <a:endParaRPr lang="en-US" sz="2400">
              <a:sym typeface="+mn-ea"/>
            </a:endParaRPr>
          </a:p>
          <a:p>
            <a:pPr lvl="2" algn="l"/>
            <a:r>
              <a:rPr lang="en-US" sz="2400">
                <a:sym typeface="+mn-ea"/>
              </a:rPr>
              <a:t>Jésus pressé de révéler s'il est le Messie</a:t>
            </a:r>
            <a:endParaRPr lang="en-US" sz="2400">
              <a:sym typeface="+mn-ea"/>
            </a:endParaRPr>
          </a:p>
          <a:p>
            <a:pPr lvl="2" algn="l"/>
            <a:r>
              <a:rPr lang="en-US" sz="2400">
                <a:sym typeface="+mn-ea"/>
              </a:rPr>
              <a:t>Jésus déclare qu'il est un avec Dieu</a:t>
            </a:r>
            <a:endParaRPr lang="en-US" sz="2400">
              <a:sym typeface="+mn-ea"/>
            </a:endParaRPr>
          </a:p>
          <a:p>
            <a:pPr lvl="1" algn="l"/>
            <a:endParaRPr lang="en-US" sz="2400">
              <a:sym typeface="+mn-ea"/>
            </a:endParaRPr>
          </a:p>
          <a:p>
            <a:pPr lvl="1" algn="l"/>
            <a:br>
              <a:rPr lang="en-US" sz="2400">
                <a:sym typeface="+mn-ea"/>
              </a:rPr>
            </a:br>
            <a:endParaRPr lang="en-US" sz="2800"/>
          </a:p>
        </p:txBody>
      </p:sp>
      <p:sp>
        <p:nvSpPr>
          <p:cNvPr id="2" name="Text Box 1" hidden="1"/>
          <p:cNvSpPr txBox="1"/>
          <p:nvPr/>
        </p:nvSpPr>
        <p:spPr>
          <a:xfrm>
            <a:off x="775335" y="1862455"/>
            <a:ext cx="10641965" cy="4523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txBody>
          <a:bodyPr wrap="square" rtlCol="0" anchor="t">
            <a:noAutofit/>
          </a:bodyPr>
          <a:p>
            <a:r>
              <a:rPr lang="en-US" sz="2800"/>
              <a:t>[+] De l'une d'elles émergea une petite corne qui grandit largement vers le sud et l'est et vers le beau pays. Il s'élevait jusqu'à l'armée céleste, faisait tomber sur la terre quelques étoiles et une partie de l'armée et les piétinait. Il s'est fait grand, jusqu'au prince de l'armée ; il a supprimé son sacrifice quotidien et renversé le lieu de son sanctuaire. À cause de la rébellion, une armée, ainsi que le sacrifice quotidien, seront offerts. La corne jettera la vérité à terre et réussira dans tout ce qu’elle entreprendra.</a:t>
            </a:r>
            <a:endParaRPr lang="en-US" sz="2800"/>
          </a:p>
          <a:p>
            <a:pPr algn="r"/>
            <a:r>
              <a:rPr lang="en-US" sz="2800"/>
              <a:t>Daniel 8:9-12</a:t>
            </a:r>
            <a:endParaRPr lang="en-US" sz="2800"/>
          </a:p>
        </p:txBody>
      </p:sp>
      <p:grpSp>
        <p:nvGrpSpPr>
          <p:cNvPr id="3" name="LastLine"/>
          <p:cNvGrpSpPr/>
          <p:nvPr/>
        </p:nvGrpSpPr>
        <p:grpSpPr>
          <a:xfrm>
            <a:off x="1284605" y="6517005"/>
            <a:ext cx="9655810" cy="148590"/>
            <a:chOff x="1642" y="8214"/>
            <a:chExt cx="15206" cy="234"/>
          </a:xfrm>
        </p:grpSpPr>
        <p:sp>
          <p:nvSpPr>
            <p:cNvPr id="4" name="Pentagon 3"/>
            <p:cNvSpPr/>
            <p:nvPr/>
          </p:nvSpPr>
          <p:spPr>
            <a:xfrm>
              <a:off x="11498" y="8214"/>
              <a:ext cx="5350" cy="234"/>
            </a:xfrm>
            <a:prstGeom prst="homePlate">
              <a:avLst>
                <a:gd name="adj" fmla="val 2223000"/>
              </a:avLst>
            </a:prstGeom>
            <a:gradFill flip="none">
              <a:gsLst>
                <a:gs pos="0">
                  <a:srgbClr val="DCEBF7"/>
                </a:gs>
                <a:gs pos="100000">
                  <a:schemeClr val="accent1">
                    <a:lumMod val="75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Pentagon 17"/>
            <p:cNvSpPr/>
            <p:nvPr/>
          </p:nvSpPr>
          <p:spPr>
            <a:xfrm rot="10800000">
              <a:off x="1642" y="8214"/>
              <a:ext cx="5350" cy="234"/>
            </a:xfrm>
            <a:prstGeom prst="homePlate">
              <a:avLst>
                <a:gd name="adj" fmla="val 2223000"/>
              </a:avLst>
            </a:prstGeom>
            <a:gradFill flip="none">
              <a:gsLst>
                <a:gs pos="14000">
                  <a:schemeClr val="accent1">
                    <a:lumMod val="20000"/>
                    <a:lumOff val="80000"/>
                  </a:schemeClr>
                </a:gs>
                <a:gs pos="100000">
                  <a:schemeClr val="accent1">
                    <a:lumMod val="50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5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5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xEl>
                                              <p:pRg st="8" end="8"/>
                                            </p:txEl>
                                          </p:spTgt>
                                        </p:tgtEl>
                                        <p:attrNameLst>
                                          <p:attrName>style.visibility</p:attrName>
                                        </p:attrNameLst>
                                      </p:cBhvr>
                                      <p:to>
                                        <p:strVal val="visible"/>
                                      </p:to>
                                    </p:set>
                                    <p:animEffect transition="in" filter="fade">
                                      <p:cBhvr>
                                        <p:cTn id="46" dur="500"/>
                                        <p:tgtEl>
                                          <p:spTgt spid="17">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9" end="9"/>
                                            </p:txEl>
                                          </p:spTgt>
                                        </p:tgtEl>
                                        <p:attrNameLst>
                                          <p:attrName>style.visibility</p:attrName>
                                        </p:attrNameLst>
                                      </p:cBhvr>
                                      <p:to>
                                        <p:strVal val="visible"/>
                                      </p:to>
                                    </p:set>
                                    <p:animEffect transition="in" filter="fade">
                                      <p:cBhvr>
                                        <p:cTn id="51" dur="500"/>
                                        <p:tgtEl>
                                          <p:spTgt spid="1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xEl>
                                              <p:pRg st="10" end="10"/>
                                            </p:txEl>
                                          </p:spTgt>
                                        </p:tgtEl>
                                        <p:attrNameLst>
                                          <p:attrName>style.visibility</p:attrName>
                                        </p:attrNameLst>
                                      </p:cBhvr>
                                      <p:to>
                                        <p:strVal val="visible"/>
                                      </p:to>
                                    </p:set>
                                    <p:animEffect transition="in" filter="fade">
                                      <p:cBhvr>
                                        <p:cTn id="56" dur="500"/>
                                        <p:tgtEl>
                                          <p:spTgt spid="17">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11" end="11"/>
                                            </p:txEl>
                                          </p:spTgt>
                                        </p:tgtEl>
                                        <p:attrNameLst>
                                          <p:attrName>style.visibility</p:attrName>
                                        </p:attrNameLst>
                                      </p:cBhvr>
                                      <p:to>
                                        <p:strVal val="visible"/>
                                      </p:to>
                                    </p:set>
                                    <p:animEffect transition="in" filter="fade">
                                      <p:cBhvr>
                                        <p:cTn id="61" dur="500"/>
                                        <p:tgtEl>
                                          <p:spTgt spid="17">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sp>
        <p:nvSpPr>
          <p:cNvPr id="9" name="Swoosh"/>
          <p:cNvSpPr/>
          <p:nvPr/>
        </p:nvSpPr>
        <p:spPr>
          <a:xfrm flipH="1">
            <a:off x="0" y="0"/>
            <a:ext cx="9672955" cy="6858000"/>
          </a:xfrm>
          <a:custGeom>
            <a:avLst/>
            <a:gdLst/>
            <a:ahLst/>
            <a:cxnLst>
              <a:cxn ang="3">
                <a:pos x="hc" y="t"/>
              </a:cxn>
              <a:cxn ang="cd2">
                <a:pos x="l" y="vc"/>
              </a:cxn>
              <a:cxn ang="cd4">
                <a:pos x="hc" y="b"/>
              </a:cxn>
              <a:cxn ang="0">
                <a:pos x="r" y="vc"/>
              </a:cxn>
            </a:cxnLst>
            <a:rect l="l" t="t" r="r" b="b"/>
            <a:pathLst>
              <a:path w="12970" h="7289">
                <a:moveTo>
                  <a:pt x="12970" y="0"/>
                </a:moveTo>
                <a:lnTo>
                  <a:pt x="12970" y="7289"/>
                </a:lnTo>
                <a:lnTo>
                  <a:pt x="2332" y="7289"/>
                </a:lnTo>
                <a:lnTo>
                  <a:pt x="2315" y="7282"/>
                </a:lnTo>
                <a:cubicBezTo>
                  <a:pt x="808" y="6651"/>
                  <a:pt x="0" y="5895"/>
                  <a:pt x="0" y="5060"/>
                </a:cubicBezTo>
                <a:cubicBezTo>
                  <a:pt x="0" y="3059"/>
                  <a:pt x="6362" y="921"/>
                  <a:pt x="12761" y="28"/>
                </a:cubicBezTo>
                <a:lnTo>
                  <a:pt x="12970" y="0"/>
                </a:lnTo>
                <a:close/>
              </a:path>
            </a:pathLst>
          </a:custGeom>
          <a:gradFill>
            <a:gsLst>
              <a:gs pos="0">
                <a:schemeClr val="accent6">
                  <a:lumMod val="20000"/>
                  <a:lumOff val="80000"/>
                </a:schemeClr>
              </a:gs>
              <a:gs pos="57000">
                <a:schemeClr val="accent6">
                  <a:lumMod val="60000"/>
                  <a:lumOff val="40000"/>
                  <a:alpha val="0"/>
                </a:schemeClr>
              </a:gs>
              <a:gs pos="100000">
                <a:schemeClr val="accent6">
                  <a:lumMod val="40000"/>
                  <a:lumOff val="6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semaines</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13030" y="731520"/>
            <a:ext cx="1107948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 Box 4"/>
          <p:cNvSpPr txBox="1"/>
          <p:nvPr/>
        </p:nvSpPr>
        <p:spPr>
          <a:xfrm>
            <a:off x="1049020" y="2967990"/>
            <a:ext cx="9676130" cy="521970"/>
          </a:xfrm>
          <a:prstGeom prst="rect">
            <a:avLst/>
          </a:prstGeom>
          <a:noFill/>
        </p:spPr>
        <p:txBody>
          <a:bodyPr wrap="square" rtlCol="0" anchor="t">
            <a:spAutoFit/>
          </a:bodyPr>
          <a:p>
            <a:r>
              <a:rPr lang="en-US" sz="2800"/>
              <a:t>https://blogs.bible.org/the-feasts-of-israel-weeks-pentecost/</a:t>
            </a:r>
            <a:endParaRPr lang="en-US" sz="2800"/>
          </a:p>
        </p:txBody>
      </p:sp>
      <p:grpSp>
        <p:nvGrpSpPr>
          <p:cNvPr id="8" name="Group 7"/>
          <p:cNvGrpSpPr/>
          <p:nvPr/>
        </p:nvGrpSpPr>
        <p:grpSpPr>
          <a:xfrm>
            <a:off x="1042670" y="604901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Pentagon 1"/>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7" name="Group 6"/>
          <p:cNvGrpSpPr/>
          <p:nvPr/>
        </p:nvGrpSpPr>
        <p:grpSpPr>
          <a:xfrm>
            <a:off x="1042670" y="5693410"/>
            <a:ext cx="9655810" cy="148590"/>
            <a:chOff x="1642" y="8214"/>
            <a:chExt cx="15206" cy="234"/>
          </a:xfrm>
        </p:grpSpPr>
        <p:sp>
          <p:nvSpPr>
            <p:cNvPr id="10" name="Pentagon 9"/>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Pentagon 15"/>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12" name="Group 11"/>
          <p:cNvGrpSpPr/>
          <p:nvPr/>
        </p:nvGrpSpPr>
        <p:grpSpPr>
          <a:xfrm>
            <a:off x="1169670" y="5820410"/>
            <a:ext cx="9655810" cy="148590"/>
            <a:chOff x="1642" y="8214"/>
            <a:chExt cx="15206" cy="234"/>
          </a:xfrm>
        </p:grpSpPr>
        <p:sp>
          <p:nvSpPr>
            <p:cNvPr id="13" name="Pentagon 12"/>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Pentagon 13"/>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Cycle Métonique de 19 ans</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aphicFrame>
        <p:nvGraphicFramePr>
          <p:cNvPr id="5" name="Table 4"/>
          <p:cNvGraphicFramePr/>
          <p:nvPr/>
        </p:nvGraphicFramePr>
        <p:xfrm>
          <a:off x="224790" y="1302385"/>
          <a:ext cx="11790680" cy="1361440"/>
        </p:xfrm>
        <a:graphic>
          <a:graphicData uri="http://schemas.openxmlformats.org/drawingml/2006/table">
            <a:tbl>
              <a:tblPr firstRow="1" bandRow="1">
                <a:tableStyleId>{5C22544A-7EE6-4342-B048-85BDC9FD1C3A}</a:tableStyleId>
              </a:tblPr>
              <a:tblGrid>
                <a:gridCol w="160782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tblGrid>
              <a:tr h="680720">
                <a:tc>
                  <a:txBody>
                    <a:bodyPr/>
                    <a:p>
                      <a:pPr algn="ctr">
                        <a:buNone/>
                      </a:pPr>
                      <a:r>
                        <a:rPr lang="en-US" b="1"/>
                        <a:t>Cycle Métonique de 19 ans</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dix</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r h="680720">
                <a:tc>
                  <a:txBody>
                    <a:bodyPr/>
                    <a:p>
                      <a:pPr algn="ctr">
                        <a:buNone/>
                      </a:pPr>
                      <a:r>
                        <a:rPr lang="en-US" sz="1800" b="1">
                          <a:sym typeface="+mn-ea"/>
                        </a:rPr>
                        <a:t>19-ET</a:t>
                      </a:r>
                      <a:endParaRPr lang="en-US" sz="1800" b="1">
                        <a:sym typeface="+mn-ea"/>
                      </a:endParaRPr>
                    </a:p>
                    <a:p>
                      <a:pPr algn="ctr">
                        <a:buNone/>
                      </a:pPr>
                      <a:r>
                        <a:rPr lang="en-US" sz="1800" b="1">
                          <a:sym typeface="+mn-ea"/>
                        </a:rPr>
                        <a:t>Octave</a:t>
                      </a:r>
                      <a:endParaRPr lang="en-US" b="1"/>
                    </a:p>
                  </a:txBody>
                  <a:tcPr/>
                </a:tc>
                <a:tc>
                  <a:txBody>
                    <a:bodyPr/>
                    <a:p>
                      <a:pPr algn="ctr">
                        <a:buNone/>
                      </a:pPr>
                      <a:r>
                        <a:rPr lang="en-US" b="1"/>
                        <a:t>C</a:t>
                      </a:r>
                      <a:endParaRPr lang="en-US" b="1"/>
                    </a:p>
                  </a:txBody>
                  <a:tcPr>
                    <a:solidFill>
                      <a:schemeClr val="accent1">
                        <a:lumMod val="75000"/>
                      </a:schemeClr>
                    </a:solidFill>
                  </a:tcPr>
                </a:tc>
                <a:tc>
                  <a:txBody>
                    <a:bodyPr/>
                    <a:p>
                      <a:pPr algn="ctr">
                        <a:buNone/>
                      </a:pPr>
                      <a:r>
                        <a:rPr lang="en-US" b="1"/>
                        <a:t>C#</a:t>
                      </a:r>
                      <a:endParaRPr lang="en-US" b="1"/>
                    </a:p>
                  </a:txBody>
                  <a:tcPr>
                    <a:solidFill>
                      <a:schemeClr val="accent1">
                        <a:lumMod val="40000"/>
                        <a:lumOff val="60000"/>
                      </a:schemeClr>
                    </a:solidFill>
                  </a:tcPr>
                </a:tc>
                <a:tc>
                  <a:txBody>
                    <a:bodyPr/>
                    <a:p>
                      <a:pPr algn="ctr">
                        <a:buNone/>
                      </a:pPr>
                      <a:r>
                        <a:rPr lang="en-US" b="1"/>
                        <a:t>D </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D</a:t>
                      </a:r>
                      <a:endParaRPr lang="en-US" b="1"/>
                    </a:p>
                  </a:txBody>
                  <a:tcPr>
                    <a:solidFill>
                      <a:schemeClr val="accent1">
                        <a:lumMod val="75000"/>
                      </a:schemeClr>
                    </a:solidFill>
                  </a:tcPr>
                </a:tc>
                <a:tc>
                  <a:txBody>
                    <a:bodyPr/>
                    <a:p>
                      <a:pPr algn="ctr">
                        <a:buNone/>
                      </a:pPr>
                      <a:r>
                        <a:rPr lang="en-US" b="1"/>
                        <a:t>D#</a:t>
                      </a:r>
                      <a:endParaRPr lang="en-US" b="1"/>
                    </a:p>
                  </a:txBody>
                  <a:tcPr>
                    <a:solidFill>
                      <a:schemeClr val="accent1">
                        <a:lumMod val="40000"/>
                        <a:lumOff val="60000"/>
                      </a:schemeClr>
                    </a:solidFill>
                  </a:tcPr>
                </a:tc>
                <a:tc>
                  <a:txBody>
                    <a:bodyPr/>
                    <a:p>
                      <a:pPr algn="ctr">
                        <a:buNone/>
                      </a:pPr>
                      <a:r>
                        <a:rPr lang="en-US" b="1"/>
                        <a:t>Eȴ </a:t>
                      </a:r>
                      <a:r>
                        <a:rPr lang="en-US" b="1">
                          <a:latin typeface="Arial" panose="020B0604020202020204" pitchFamily="34" charset="0"/>
                          <a:cs typeface="Arial" panose="020B0604020202020204" pitchFamily="34" charset="0"/>
                        </a:rPr>
                        <a:t>_</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E</a:t>
                      </a:r>
                      <a:endParaRPr lang="en-US" b="1"/>
                    </a:p>
                  </a:txBody>
                  <a:tcPr>
                    <a:solidFill>
                      <a:schemeClr val="accent1">
                        <a:lumMod val="75000"/>
                      </a:schemeClr>
                    </a:solidFill>
                  </a:tcPr>
                </a:tc>
                <a:tc>
                  <a:txBody>
                    <a:bodyPr/>
                    <a:p>
                      <a:pPr algn="ctr">
                        <a:buNone/>
                      </a:pPr>
                      <a:r>
                        <a:rPr lang="en-US" b="1"/>
                        <a:t>E#</a:t>
                      </a:r>
                      <a:endParaRPr lang="en-US" b="1"/>
                    </a:p>
                    <a:p>
                      <a:pPr algn="ctr">
                        <a:buNone/>
                      </a:pPr>
                      <a:r>
                        <a:rPr lang="en-US" b="1"/>
                        <a:t>Fȴ </a:t>
                      </a:r>
                      <a:r>
                        <a:rPr lang="en-US" b="1">
                          <a:latin typeface="Arial" panose="020B0604020202020204" pitchFamily="34" charset="0"/>
                          <a:cs typeface="Arial" panose="020B0604020202020204" pitchFamily="34" charset="0"/>
                        </a:rPr>
                        <a:t>_</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F</a:t>
                      </a:r>
                      <a:endParaRPr lang="en-US" b="1"/>
                    </a:p>
                  </a:txBody>
                  <a:tcPr>
                    <a:solidFill>
                      <a:schemeClr val="accent1">
                        <a:lumMod val="75000"/>
                      </a:schemeClr>
                    </a:solidFill>
                  </a:tcPr>
                </a:tc>
                <a:tc>
                  <a:txBody>
                    <a:bodyPr/>
                    <a:p>
                      <a:pPr algn="ctr">
                        <a:buNone/>
                      </a:pPr>
                      <a:r>
                        <a:rPr lang="en-US" b="1"/>
                        <a:t>F#</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Gȴ </a:t>
                      </a:r>
                      <a:r>
                        <a:rPr lang="en-US" b="1">
                          <a:latin typeface="Arial" panose="020B0604020202020204" pitchFamily="34" charset="0"/>
                          <a:cs typeface="Arial" panose="020B0604020202020204" pitchFamily="34" charset="0"/>
                        </a:rPr>
                        <a:t>_</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g</a:t>
                      </a:r>
                      <a:endParaRPr lang="en-US" b="1"/>
                    </a:p>
                  </a:txBody>
                  <a:tcPr>
                    <a:solidFill>
                      <a:schemeClr val="accent1">
                        <a:lumMod val="75000"/>
                      </a:schemeClr>
                    </a:solidFill>
                  </a:tcPr>
                </a:tc>
                <a:tc>
                  <a:txBody>
                    <a:bodyPr/>
                    <a:p>
                      <a:pPr algn="ctr">
                        <a:buNone/>
                      </a:pPr>
                      <a:r>
                        <a:rPr lang="en-US" b="1"/>
                        <a:t>G#</a:t>
                      </a:r>
                      <a:endParaRPr lang="en-US" b="1"/>
                    </a:p>
                  </a:txBody>
                  <a:tcPr>
                    <a:solidFill>
                      <a:schemeClr val="accent1">
                        <a:lumMod val="40000"/>
                        <a:lumOff val="60000"/>
                      </a:schemeClr>
                    </a:solidFill>
                  </a:tcPr>
                </a:tc>
                <a:tc>
                  <a:txBody>
                    <a:bodyPr/>
                    <a:p>
                      <a:pPr algn="ctr">
                        <a:buNone/>
                      </a:pPr>
                      <a:r>
                        <a:rPr lang="en-US" b="1"/>
                        <a:t>Un </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UN</a:t>
                      </a:r>
                      <a:endParaRPr lang="en-US" b="1"/>
                    </a:p>
                  </a:txBody>
                  <a:tcPr>
                    <a:solidFill>
                      <a:schemeClr val="accent1">
                        <a:lumMod val="75000"/>
                      </a:schemeClr>
                    </a:solidFill>
                  </a:tcPr>
                </a:tc>
                <a:tc>
                  <a:txBody>
                    <a:bodyPr/>
                    <a:p>
                      <a:pPr algn="ctr">
                        <a:buNone/>
                      </a:pPr>
                      <a:r>
                        <a:rPr lang="en-US" b="1"/>
                        <a:t>UN#</a:t>
                      </a:r>
                      <a:endParaRPr lang="en-US" b="1"/>
                    </a:p>
                  </a:txBody>
                  <a:tcPr>
                    <a:solidFill>
                      <a:schemeClr val="accent1">
                        <a:lumMod val="40000"/>
                        <a:lumOff val="60000"/>
                      </a:schemeClr>
                    </a:solidFill>
                  </a:tcPr>
                </a:tc>
                <a:tc>
                  <a:txBody>
                    <a:bodyPr/>
                    <a:p>
                      <a:pPr algn="ctr">
                        <a:buNone/>
                      </a:pPr>
                      <a:r>
                        <a:rPr lang="en-US" b="1"/>
                        <a:t>Bȴ </a:t>
                      </a:r>
                      <a:r>
                        <a:rPr lang="en-US" b="1">
                          <a:latin typeface="Arial" panose="020B0604020202020204" pitchFamily="34" charset="0"/>
                          <a:cs typeface="Arial" panose="020B0604020202020204" pitchFamily="34" charset="0"/>
                        </a:rPr>
                        <a:t>_</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B</a:t>
                      </a:r>
                      <a:endParaRPr lang="en-US" b="1"/>
                    </a:p>
                  </a:txBody>
                  <a:tcPr>
                    <a:solidFill>
                      <a:schemeClr val="accent1">
                        <a:lumMod val="75000"/>
                      </a:schemeClr>
                    </a:solidFill>
                  </a:tcPr>
                </a:tc>
                <a:tc>
                  <a:txBody>
                    <a:bodyPr/>
                    <a:p>
                      <a:pPr algn="ctr">
                        <a:buNone/>
                      </a:pPr>
                      <a:r>
                        <a:rPr lang="en-US" b="1"/>
                        <a:t>B#</a:t>
                      </a:r>
                      <a:endParaRPr lang="en-US" b="1"/>
                    </a:p>
                    <a:p>
                      <a:pPr algn="ctr">
                        <a:buNone/>
                      </a:pPr>
                      <a:r>
                        <a:rPr lang="en-US" b="1"/>
                        <a:t>Cȴ </a:t>
                      </a:r>
                      <a:r>
                        <a:rPr lang="en-US" b="1">
                          <a:latin typeface="Arial" panose="020B0604020202020204" pitchFamily="34" charset="0"/>
                          <a:cs typeface="Arial" panose="020B0604020202020204" pitchFamily="34" charset="0"/>
                        </a:rPr>
                        <a:t>_</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
        <p:nvSpPr>
          <p:cNvPr id="6" name="WhiteBlock"/>
          <p:cNvSpPr/>
          <p:nvPr/>
        </p:nvSpPr>
        <p:spPr>
          <a:xfrm>
            <a:off x="128905" y="1976120"/>
            <a:ext cx="11886565" cy="687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8" name="Cimbalo Cromatico Closeup" descr="CimbaloCromatico_detail"/>
          <p:cNvPicPr>
            <a:picLocks noChangeAspect="1"/>
          </p:cNvPicPr>
          <p:nvPr/>
        </p:nvPicPr>
        <p:blipFill>
          <a:blip r:embed="rId1"/>
          <a:srcRect b="2610"/>
          <a:stretch>
            <a:fillRect/>
          </a:stretch>
        </p:blipFill>
        <p:spPr>
          <a:xfrm>
            <a:off x="2092325" y="2663825"/>
            <a:ext cx="8009255" cy="4021455"/>
          </a:xfrm>
          <a:prstGeom prst="rect">
            <a:avLst/>
          </a:prstGeom>
          <a:effectLst>
            <a:outerShdw blurRad="50800" dist="38100" dir="2700000" algn="tl" rotWithShape="0">
              <a:prstClr val="black">
                <a:alpha val="40000"/>
              </a:prstClr>
            </a:outerShdw>
          </a:effectLst>
        </p:spPr>
      </p:pic>
      <p:sp>
        <p:nvSpPr>
          <p:cNvPr id="2" name="TextExplanation"/>
          <p:cNvSpPr txBox="1"/>
          <p:nvPr/>
        </p:nvSpPr>
        <p:spPr>
          <a:xfrm>
            <a:off x="255270" y="2711450"/>
            <a:ext cx="11682730" cy="385254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chor="ctr" anchorCtr="0">
            <a:noAutofit/>
          </a:bodyPr>
          <a:p>
            <a:pPr algn="ctr"/>
            <a:r>
              <a:rPr lang="en-US" sz="3200"/>
              <a:t>[+] Les cieux déclarent la gloire de Dieu, et le ciel proclame l'œuvre de ses mains. Jour après jour, ils répandent des paroles ; nuit après nuit, ils communiquent leurs connaissances. Il n'y a pas de discours ; il n'y a pas de mots; leur voix n'est pas entendue. Leur message (son/voix) s'est répandu sur toute la terre, et leurs paroles jusqu'aux extrémités du monde. Dans les cieux, il a dressé une tente pour le soleil. (Ps 19 : 1-4)</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Effect transition="in" filter="fade">
                                      <p:cBhvr>
                                        <p:cTn id="17" dur="500"/>
                                        <p:tgtEl>
                                          <p:spTgt spid="2">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4" name="Content Placeholder 3" descr="JewishVsGregorian_Months"/>
          <p:cNvPicPr>
            <a:picLocks noChangeAspect="1"/>
          </p:cNvPicPr>
          <p:nvPr>
            <p:ph idx="1"/>
          </p:nvPr>
        </p:nvPicPr>
        <p:blipFill>
          <a:blip r:embed="rId1"/>
          <a:stretch>
            <a:fillRect/>
          </a:stretch>
        </p:blipFill>
        <p:spPr>
          <a:xfrm>
            <a:off x="1524635" y="914400"/>
            <a:ext cx="9144000" cy="10604779"/>
          </a:xfrm>
          <a:prstGeom prst="rect">
            <a:avLst/>
          </a:prstGeom>
        </p:spPr>
      </p:pic>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Calendrier luni-solaire hébreu</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4" name="Content Placeholder 3" descr="JewishVsGregorian_Months"/>
          <p:cNvPicPr>
            <a:picLocks noChangeAspect="1"/>
          </p:cNvPicPr>
          <p:nvPr>
            <p:ph idx="1"/>
          </p:nvPr>
        </p:nvPicPr>
        <p:blipFill>
          <a:blip r:embed="rId1"/>
          <a:stretch>
            <a:fillRect/>
          </a:stretch>
        </p:blipFill>
        <p:spPr>
          <a:xfrm>
            <a:off x="1447165" y="-3810635"/>
            <a:ext cx="9144000" cy="10604779"/>
          </a:xfrm>
          <a:prstGeom prst="rect">
            <a:avLst/>
          </a:prstGeom>
        </p:spPr>
      </p:pic>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Calendrier luni-solaire hébreu</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Sabbat </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Lévitique 23 : 1-3</a:t>
            </a: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624195"/>
          </a:xfrm>
          <a:prstGeom prst="rect">
            <a:avLst/>
          </a:prstGeom>
          <a:noFill/>
        </p:spPr>
        <p:txBody>
          <a:bodyPr wrap="square" rtlCol="0">
            <a:noAutofit/>
          </a:bodyPr>
          <a:p>
            <a:pPr algn="just"/>
            <a:r>
              <a:rPr lang="en-US" sz="3200" b="1">
                <a:sym typeface="+mn-ea"/>
              </a:rPr>
              <a:t>Commandement Lévitique</a:t>
            </a:r>
            <a:endParaRPr lang="en-US" sz="3200" b="1">
              <a:sym typeface="+mn-ea"/>
            </a:endParaRPr>
          </a:p>
          <a:p>
            <a:pPr algn="just"/>
            <a:br>
              <a:rPr lang="en-US" sz="1600" b="1">
                <a:sym typeface="+mn-ea"/>
              </a:rPr>
            </a:br>
            <a:r>
              <a:rPr lang="en-US" sz="2600"/>
              <a:t>[+] Six jours de travail seront effectués, mais le septième jour est un sabbat de repos solennel, une sainte convocation. Vous ne ferez aucun travail. C'est un sabbat en l'honneur de l'Éternel dans toutes vos demeures.</a:t>
            </a:r>
            <a:endParaRPr lang="en-US" sz="2600"/>
          </a:p>
          <a:p>
            <a:pPr algn="r"/>
            <a:r>
              <a:rPr lang="en-US" sz="2600"/>
              <a:t>Lévitique 23:3</a:t>
            </a:r>
            <a:endParaRPr lang="en-US" sz="2600" b="1"/>
          </a:p>
          <a:p>
            <a:endParaRPr lang="en-US" sz="2600" b="1"/>
          </a:p>
          <a:p>
            <a:pPr marL="457200" indent="-457200">
              <a:buFont typeface="Arial" panose="020B0604020202020204" pitchFamily="34" charset="0"/>
              <a:buChar char="•"/>
            </a:pPr>
            <a:r>
              <a:rPr lang="en-US" sz="2600"/>
              <a:t>Mentionné pour la première fois : Gen 2 : 2-3</a:t>
            </a:r>
            <a:endParaRPr lang="en-US" sz="2600"/>
          </a:p>
          <a:p>
            <a:pPr marL="457200" indent="-457200">
              <a:buFont typeface="Arial" panose="020B0604020202020204" pitchFamily="34" charset="0"/>
              <a:buChar char="•"/>
            </a:pPr>
            <a:r>
              <a:rPr lang="en-US" sz="2600">
                <a:sym typeface="+mn-ea"/>
              </a:rPr>
              <a:t>Cycle de sept jours : six jours de travail, un jour de repos</a:t>
            </a:r>
            <a:endParaRPr lang="en-US" sz="2600"/>
          </a:p>
          <a:p>
            <a:pPr marL="457200" indent="-457200">
              <a:buFont typeface="Arial" panose="020B0604020202020204" pitchFamily="34" charset="0"/>
              <a:buChar char="•"/>
            </a:pPr>
            <a:r>
              <a:rPr lang="en-US" sz="2600"/>
              <a:t>Aperçu de la commande avec la manne (Exode 16 : 23-25)</a:t>
            </a:r>
            <a:endParaRPr lang="en-US" sz="2600"/>
          </a:p>
          <a:p>
            <a:pPr marL="457200" indent="-457200">
              <a:buFont typeface="Arial" panose="020B0604020202020204" pitchFamily="34" charset="0"/>
              <a:buChar char="•"/>
            </a:pPr>
            <a:r>
              <a:rPr lang="en-US" sz="2600">
                <a:sym typeface="+mn-ea"/>
              </a:rPr>
              <a:t>Commandé pour la première fois (Quatrième Commandement) : Exode 20 : 8-11</a:t>
            </a:r>
            <a:endParaRPr lang="en-US" sz="2600"/>
          </a:p>
          <a:p>
            <a:pPr marL="457200" indent="-457200">
              <a:buFont typeface="Arial" panose="020B0604020202020204" pitchFamily="34" charset="0"/>
              <a:buChar char="•"/>
            </a:pPr>
            <a:r>
              <a:rPr lang="en-US" sz="2600"/>
              <a:t>Répété dans le Pentateuque ( </a:t>
            </a:r>
            <a:r>
              <a:rPr lang="en-US" sz="2600">
                <a:sym typeface="+mn-ea"/>
              </a:rPr>
              <a:t>Exode 31 : 13-17, </a:t>
            </a:r>
            <a:r>
              <a:rPr lang="en-US" sz="2600"/>
              <a:t>35 : 1-3 ; Lév 19 : 1-3 ; Lév 19 :30, etc.)</a:t>
            </a:r>
            <a:endParaRPr lang="en-US" sz="2600"/>
          </a:p>
          <a:p>
            <a:pPr marL="457200" indent="-457200">
              <a:buFont typeface="Arial" panose="020B0604020202020204" pitchFamily="34" charset="0"/>
              <a:buChar char="•"/>
            </a:pPr>
            <a:r>
              <a:rPr lang="en-US" sz="2600">
                <a:sym typeface="+mn-ea"/>
              </a:rPr>
              <a:t>Infraction capitale (Exode 31 : 13-16 ; 35 : 2. Voir Nombres 15 : 32-36)</a:t>
            </a:r>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animEffect transition="in" filter="fade">
                                      <p:cBhvr>
                                        <p:cTn id="20" dur="500"/>
                                        <p:tgtEl>
                                          <p:spTgt spid="1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fade">
                                      <p:cBhvr>
                                        <p:cTn id="25" dur="500"/>
                                        <p:tgtEl>
                                          <p:spTgt spid="1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6" end="6"/>
                                            </p:txEl>
                                          </p:spTgt>
                                        </p:tgtEl>
                                        <p:attrNameLst>
                                          <p:attrName>style.visibility</p:attrName>
                                        </p:attrNameLst>
                                      </p:cBhvr>
                                      <p:to>
                                        <p:strVal val="visible"/>
                                      </p:to>
                                    </p:set>
                                    <p:animEffect transition="in" filter="fade">
                                      <p:cBhvr>
                                        <p:cTn id="30" dur="500"/>
                                        <p:tgtEl>
                                          <p:spTgt spid="1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500"/>
                                        <p:tgtEl>
                                          <p:spTgt spid="1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xEl>
                                              <p:pRg st="8" end="8"/>
                                            </p:txEl>
                                          </p:spTgt>
                                        </p:tgtEl>
                                        <p:attrNameLst>
                                          <p:attrName>style.visibility</p:attrName>
                                        </p:attrNameLst>
                                      </p:cBhvr>
                                      <p:to>
                                        <p:strVal val="visible"/>
                                      </p:to>
                                    </p:set>
                                    <p:animEffect transition="in" filter="fade">
                                      <p:cBhvr>
                                        <p:cTn id="40" dur="500"/>
                                        <p:tgtEl>
                                          <p:spTgt spid="1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xEl>
                                              <p:pRg st="9" end="9"/>
                                            </p:txEl>
                                          </p:spTgt>
                                        </p:tgtEl>
                                        <p:attrNameLst>
                                          <p:attrName>style.visibility</p:attrName>
                                        </p:attrNameLst>
                                      </p:cBhvr>
                                      <p:to>
                                        <p:strVal val="visible"/>
                                      </p:to>
                                    </p:set>
                                    <p:animEffect transition="in" filter="fade">
                                      <p:cBhvr>
                                        <p:cTn id="45"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4000" y="1169670"/>
            <a:ext cx="11620500" cy="5455285"/>
          </a:xfrm>
          <a:prstGeom prst="rect">
            <a:avLst/>
          </a:prstGeom>
          <a:noFill/>
        </p:spPr>
        <p:txBody>
          <a:bodyPr wrap="square" rtlCol="0">
            <a:noAutofit/>
          </a:bodyPr>
          <a:p>
            <a:pPr algn="just"/>
            <a:r>
              <a:rPr lang="en-US" sz="3200" b="1">
                <a:sym typeface="+mn-ea"/>
              </a:rPr>
              <a:t>Commandement Lévitique</a:t>
            </a:r>
            <a:endParaRPr lang="en-US" sz="3200" b="1">
              <a:sym typeface="+mn-ea"/>
            </a:endParaRPr>
          </a:p>
          <a:p>
            <a:pPr algn="just"/>
            <a:endParaRPr lang="en-US" sz="2800">
              <a:sym typeface="+mn-ea"/>
            </a:endParaRPr>
          </a:p>
          <a:p>
            <a:pPr marL="457200" indent="-457200" algn="l">
              <a:buFont typeface="Arial" panose="020B0604020202020204" pitchFamily="34" charset="0"/>
              <a:buChar char="•"/>
            </a:pPr>
            <a:r>
              <a:rPr lang="en-US" sz="2800"/>
              <a:t>Le but est le repos : citoyens, </a:t>
            </a:r>
            <a:r>
              <a:rPr lang="en-US" sz="2800">
                <a:sym typeface="+mn-ea"/>
              </a:rPr>
              <a:t>étrangers, </a:t>
            </a:r>
            <a:r>
              <a:rPr lang="en-US" sz="2800"/>
              <a:t>domestiques, animaux</a:t>
            </a:r>
            <a:endParaRPr lang="en-US" sz="2800"/>
          </a:p>
          <a:p>
            <a:pPr marL="457200" indent="-457200" algn="l">
              <a:buFont typeface="Arial" panose="020B0604020202020204" pitchFamily="34" charset="0"/>
              <a:buChar char="•"/>
            </a:pPr>
            <a:r>
              <a:rPr lang="en-US" sz="2800"/>
              <a:t>Le matériel nécessaire au Sabaath devait être préparé la veille au soir.</a:t>
            </a:r>
            <a:endParaRPr lang="en-US" sz="2800"/>
          </a:p>
          <a:p>
            <a:pPr marL="457200" indent="-457200" algn="l">
              <a:buFont typeface="Arial" panose="020B0604020202020204" pitchFamily="34" charset="0"/>
              <a:buChar char="•"/>
            </a:pPr>
            <a:r>
              <a:rPr lang="en-US" sz="2800"/>
              <a:t>Tradition grossièrement exagérée dans la Mishna (le Shabbat et Erubin) et la Guemara</a:t>
            </a:r>
            <a:endParaRPr lang="en-US" sz="2800"/>
          </a:p>
          <a:p>
            <a:pPr marL="457200" indent="-457200" algn="l">
              <a:buFont typeface="Arial" panose="020B0604020202020204" pitchFamily="34" charset="0"/>
              <a:buChar char="•"/>
            </a:pPr>
            <a:r>
              <a:rPr lang="en-US" sz="2800"/>
              <a:t>Des Dix Commandements, c’est le seul que Jésus a amoindri</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60000"/>
                <a:lumOff val="4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9"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4000" y="1169670"/>
            <a:ext cx="11620500" cy="5216525"/>
          </a:xfrm>
          <a:prstGeom prst="rect">
            <a:avLst/>
          </a:prstGeom>
          <a:noFill/>
        </p:spPr>
        <p:txBody>
          <a:bodyPr wrap="square" rtlCol="0">
            <a:noAutofit/>
          </a:bodyPr>
          <a:p>
            <a:pPr indent="0">
              <a:buNone/>
            </a:pPr>
            <a:r>
              <a:rPr lang="en-US" sz="3200" b="1"/>
              <a:t>Avantages du repos du sabbat</a:t>
            </a:r>
            <a:br>
              <a:rPr lang="en-US" sz="3200"/>
            </a:br>
            <a:endParaRPr lang="en-US" sz="3200"/>
          </a:p>
          <a:p>
            <a:pPr marL="514350" indent="-514350">
              <a:buAutoNum type="arabicPeriod"/>
            </a:pPr>
            <a:r>
              <a:rPr lang="en-US" sz="3200"/>
              <a:t>Homme élevé de l'esclavage</a:t>
            </a:r>
            <a:endParaRPr lang="en-US" sz="3200"/>
          </a:p>
          <a:p>
            <a:pPr marL="514350" indent="-514350">
              <a:buAutoNum type="arabicPeriod"/>
            </a:pPr>
            <a:r>
              <a:rPr lang="en-US" sz="3200"/>
              <a:t>Des esclaves dignes, même si cela n’élimine pas l’esclavage</a:t>
            </a:r>
            <a:endParaRPr lang="en-US" sz="3200"/>
          </a:p>
          <a:p>
            <a:pPr marL="514350" indent="-514350">
              <a:buAutoNum type="arabicPeriod"/>
            </a:pPr>
            <a:r>
              <a:rPr lang="en-US" sz="3200"/>
              <a:t>Animaux élevés</a:t>
            </a:r>
            <a:endParaRPr lang="en-US" sz="3200"/>
          </a:p>
          <a:p>
            <a:pPr marL="514350" indent="-514350">
              <a:buAutoNum type="arabicPeriod"/>
            </a:pPr>
            <a:r>
              <a:rPr lang="en-US" sz="3200"/>
              <a:t>Réservez du temps pour la famille</a:t>
            </a:r>
            <a:endParaRPr lang="en-US" sz="3200"/>
          </a:p>
          <a:p>
            <a:pPr marL="514350" indent="-514350">
              <a:buAutoNum type="arabicPeriod"/>
            </a:pPr>
            <a:r>
              <a:rPr lang="en-US" sz="3200"/>
              <a:t>Réservez du temps pour Dieu</a:t>
            </a:r>
            <a:endParaRPr lang="en-US" sz="3200"/>
          </a:p>
        </p:txBody>
      </p:sp>
      <p:grpSp>
        <p:nvGrpSpPr>
          <p:cNvPr id="7" name="Group 6"/>
          <p:cNvGrpSpPr/>
          <p:nvPr/>
        </p:nvGrpSpPr>
        <p:grpSpPr>
          <a:xfrm>
            <a:off x="1248410" y="5672455"/>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0">
                  <a:schemeClr val="accent5">
                    <a:lumMod val="20000"/>
                    <a:lumOff val="80000"/>
                  </a:schemeClr>
                </a:gs>
                <a:gs pos="100000">
                  <a:schemeClr val="accent5">
                    <a:lumMod val="75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Pentagon 15"/>
            <p:cNvSpPr/>
            <p:nvPr/>
          </p:nvSpPr>
          <p:spPr>
            <a:xfrm rot="10800000">
              <a:off x="1642" y="8214"/>
              <a:ext cx="5350" cy="234"/>
            </a:xfrm>
            <a:prstGeom prst="homePlate">
              <a:avLst>
                <a:gd name="adj" fmla="val 2223000"/>
              </a:avLst>
            </a:prstGeom>
            <a:gradFill flip="none">
              <a:gsLst>
                <a:gs pos="14000">
                  <a:schemeClr val="accent5">
                    <a:lumMod val="20000"/>
                    <a:lumOff val="80000"/>
                  </a:schemeClr>
                </a:gs>
                <a:gs pos="91000">
                  <a:schemeClr val="accent5">
                    <a:lumMod val="75000"/>
                  </a:schemeClr>
                </a:gs>
                <a:gs pos="100000">
                  <a:schemeClr val="accent5">
                    <a:lumMod val="50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Sept fêtes du Seigneur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304800" y="1139825"/>
            <a:ext cx="11620500" cy="5513705"/>
          </a:xfrm>
          <a:prstGeom prst="rect">
            <a:avLst/>
          </a:prstGeom>
          <a:noFill/>
        </p:spPr>
        <p:txBody>
          <a:bodyPr wrap="square" rtlCol="0">
            <a:noAutofit/>
          </a:bodyPr>
          <a:p>
            <a:pPr indent="0" algn="l" defTabSz="914400">
              <a:buFont typeface="Arial" panose="020B0604020202020204" pitchFamily="34" charset="0"/>
              <a:buNone/>
              <a:tabLst>
                <a:tab pos="8686800" algn="l"/>
              </a:tabLst>
            </a:pPr>
            <a:r>
              <a:rPr lang="en-US" sz="3200">
                <a:sym typeface="+mn-ea"/>
              </a:rPr>
              <a:t>Le sabbat : un jour saint hebdomadaire Lév 23 : 3</a:t>
            </a:r>
            <a:br>
              <a:rPr lang="en-US" sz="3200">
                <a:sym typeface="+mn-ea"/>
              </a:rPr>
            </a:br>
            <a:endParaRPr lang="en-US" sz="1600"/>
          </a:p>
          <a:p>
            <a:pPr indent="0" algn="just" defTabSz="914400">
              <a:buFont typeface="Arial" panose="020B0604020202020204" pitchFamily="34" charset="0"/>
              <a:buNone/>
              <a:tabLst>
                <a:tab pos="8686800" algn="l"/>
              </a:tabLst>
            </a:pPr>
            <a:r>
              <a:rPr lang="en-US" sz="3200" b="1"/>
              <a:t>Fêtes de printemps</a:t>
            </a:r>
            <a:endParaRPr lang="en-US" sz="3200" b="1"/>
          </a:p>
          <a:p>
            <a:pPr marL="457200" indent="-457200" algn="just" defTabSz="914400">
              <a:buFont typeface="Arial" panose="020B0604020202020204" pitchFamily="34" charset="0"/>
              <a:buChar char="•"/>
              <a:tabLst>
                <a:tab pos="8686800" algn="l"/>
              </a:tabLst>
            </a:pPr>
            <a:r>
              <a:rPr lang="en-US" sz="3200"/>
              <a:t>Pâque Lév 23 : 4-5</a:t>
            </a:r>
            <a:endParaRPr lang="en-US" sz="3200"/>
          </a:p>
          <a:p>
            <a:pPr marL="457200" indent="-457200" algn="just" defTabSz="914400">
              <a:buFont typeface="Arial" panose="020B0604020202020204" pitchFamily="34" charset="0"/>
              <a:buChar char="•"/>
              <a:tabLst>
                <a:tab pos="8686800" algn="l"/>
              </a:tabLst>
            </a:pPr>
            <a:r>
              <a:rPr lang="en-US" sz="3200"/>
              <a:t>Pains sans levain Lév 23 :6-8</a:t>
            </a:r>
            <a:endParaRPr lang="en-US" sz="3200"/>
          </a:p>
          <a:p>
            <a:pPr marL="457200" indent="-457200" algn="just" defTabSz="914400">
              <a:buFont typeface="Arial" panose="020B0604020202020204" pitchFamily="34" charset="0"/>
              <a:buChar char="•"/>
              <a:tabLst>
                <a:tab pos="8686800" algn="l"/>
              </a:tabLst>
            </a:pPr>
            <a:r>
              <a:rPr lang="en-US" sz="3200"/>
              <a:t>Prémices Lév 23 : 9-14</a:t>
            </a:r>
            <a:endParaRPr lang="en-US" sz="3200"/>
          </a:p>
          <a:p>
            <a:pPr marL="457200" indent="-457200" algn="just" defTabSz="914400">
              <a:buFont typeface="Arial" panose="020B0604020202020204" pitchFamily="34" charset="0"/>
              <a:buChar char="•"/>
              <a:tabLst>
                <a:tab pos="8686800" algn="l"/>
              </a:tabLst>
            </a:pPr>
            <a:r>
              <a:rPr lang="en-US" sz="3200"/>
              <a:t>Fête des Semaines Lév 23 : 15-22</a:t>
            </a:r>
            <a:endParaRPr lang="en-US" sz="3200"/>
          </a:p>
          <a:p>
            <a:pPr indent="0" algn="just" defTabSz="914400">
              <a:buFont typeface="Arial" panose="020B0604020202020204" pitchFamily="34" charset="0"/>
              <a:buNone/>
              <a:tabLst>
                <a:tab pos="8686800" algn="l"/>
              </a:tabLst>
            </a:pPr>
            <a:endParaRPr lang="en-US" sz="1200"/>
          </a:p>
          <a:p>
            <a:pPr indent="0" algn="just" defTabSz="914400">
              <a:buFont typeface="Arial" panose="020B0604020202020204" pitchFamily="34" charset="0"/>
              <a:buNone/>
              <a:tabLst>
                <a:tab pos="8686800" algn="l"/>
              </a:tabLst>
            </a:pPr>
            <a:r>
              <a:rPr lang="en-US" sz="3200" b="1"/>
              <a:t>Fêtes d'automne</a:t>
            </a:r>
            <a:endParaRPr lang="en-US" sz="3200" b="1"/>
          </a:p>
          <a:p>
            <a:pPr marL="457200" indent="-457200" algn="just" defTabSz="914400">
              <a:buFont typeface="Arial" panose="020B0604020202020204" pitchFamily="34" charset="0"/>
              <a:buChar char="•"/>
              <a:tabLst>
                <a:tab pos="8686800" algn="l"/>
              </a:tabLst>
            </a:pPr>
            <a:r>
              <a:rPr lang="en-US" sz="3200"/>
              <a:t>Fête des Trompettes Lév 23 : 23-25</a:t>
            </a:r>
            <a:endParaRPr lang="en-US" sz="3200"/>
          </a:p>
          <a:p>
            <a:pPr marL="457200" indent="-457200" algn="just" defTabSz="914400">
              <a:buFont typeface="Arial" panose="020B0604020202020204" pitchFamily="34" charset="0"/>
              <a:buChar char="•"/>
              <a:tabLst>
                <a:tab pos="8686800" algn="l"/>
              </a:tabLst>
            </a:pPr>
            <a:r>
              <a:rPr lang="en-US" sz="3200"/>
              <a:t>Jour des Expiations Lév 23 : 26-32</a:t>
            </a:r>
            <a:endParaRPr lang="en-US" sz="3200"/>
          </a:p>
          <a:p>
            <a:pPr marL="457200" indent="-457200" algn="just" defTabSz="914400">
              <a:buFont typeface="Arial" panose="020B0604020202020204" pitchFamily="34" charset="0"/>
              <a:buChar char="•"/>
              <a:tabLst>
                <a:tab pos="8686800" algn="l"/>
              </a:tabLst>
            </a:pPr>
            <a:r>
              <a:rPr lang="en-US" sz="3200"/>
              <a:t>Fête des Tabernacles Lév 23 : 33-43</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Pâque </a:t>
            </a:r>
            <a:b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Lévitique 23 : 4-5</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 : 4-5</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2738120"/>
          </a:xfrm>
          <a:prstGeom prst="rect">
            <a:avLst/>
          </a:prstGeom>
          <a:noFill/>
        </p:spPr>
        <p:txBody>
          <a:bodyPr wrap="square" rtlCol="0" anchor="t">
            <a:spAutoFit/>
          </a:bodyPr>
          <a:p>
            <a:r>
              <a:rPr lang="en-US" sz="3200" b="1"/>
              <a:t>Commandement Lévitique</a:t>
            </a:r>
            <a:endParaRPr lang="en-US" sz="3200" b="1"/>
          </a:p>
          <a:p>
            <a:pPr algn="l"/>
            <a:br>
              <a:rPr lang="en-US" sz="2800"/>
            </a:br>
            <a:r>
              <a:rPr lang="en-US" sz="2800"/>
              <a:t>[+] Ce sont les fêtes fixées par l'Éternel, les saintes convocations, que vous proclamerez au temps fixé pour elles. Le premier mois, le quatorzième jour du mois, au crépuscule, c'est la Pâque de l'Éternel.</a:t>
            </a:r>
            <a:endParaRPr lang="en-US" sz="2800"/>
          </a:p>
          <a:p>
            <a:pPr algn="r"/>
            <a:r>
              <a:rPr lang="en-US" sz="2800"/>
              <a:t>Lévitique 23 : 4-5</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Peca’h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Mitsrayim</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21935"/>
          </a:xfrm>
          <a:prstGeom prst="rect">
            <a:avLst/>
          </a:prstGeom>
          <a:noFill/>
        </p:spPr>
        <p:txBody>
          <a:bodyPr wrap="square" rtlCol="0" anchor="t">
            <a:spAutoFit/>
          </a:bodyPr>
          <a:p>
            <a:r>
              <a:rPr lang="en-US" sz="3200" b="1"/>
              <a:t>Exigences de la Pâque </a:t>
            </a:r>
            <a:br>
              <a:rPr lang="en-US" sz="2800"/>
            </a:br>
            <a:r>
              <a:rPr lang="en-US" sz="2800"/>
              <a:t>L'ordonnance du </a:t>
            </a:r>
            <a:r>
              <a:rPr lang="en-US" sz="2800" i="1"/>
              <a:t>pecach mitsrayim </a:t>
            </a:r>
            <a:r>
              <a:rPr lang="en-US" sz="2800"/>
              <a:t>, le dernier repas en Égypte, comportait les exigences suivantes (Exode 12) ... à ne pas confondre avec </a:t>
            </a:r>
            <a:r>
              <a:rPr lang="en-US" sz="2800" i="1">
                <a:sym typeface="+mn-ea"/>
              </a:rPr>
              <a:t>le pecach doroth </a:t>
            </a:r>
            <a:r>
              <a:rPr lang="en-US" sz="2800">
                <a:sym typeface="+mn-ea"/>
              </a:rPr>
              <a:t>, répété chaque année</a:t>
            </a:r>
            <a:r>
              <a:rPr lang="en-US" sz="2800"/>
              <a:t> :</a:t>
            </a:r>
            <a:endParaRPr lang="en-US" sz="2800"/>
          </a:p>
          <a:p>
            <a:r>
              <a:rPr lang="en-US" sz="2800"/>
              <a:t> </a:t>
            </a:r>
            <a:endParaRPr lang="en-US" sz="2800"/>
          </a:p>
          <a:p>
            <a:pPr marL="457200" indent="-457200">
              <a:lnSpc>
                <a:spcPct val="120000"/>
              </a:lnSpc>
              <a:buAutoNum type="arabicPeriod"/>
            </a:pPr>
            <a:r>
              <a:rPr lang="en-US" sz="2800"/>
              <a:t>Agneau sans tache apporté le 10 du premier mois (Abib) ;</a:t>
            </a:r>
            <a:endParaRPr lang="en-US" sz="2800"/>
          </a:p>
          <a:p>
            <a:pPr marL="457200" indent="-457200">
              <a:lnSpc>
                <a:spcPct val="120000"/>
              </a:lnSpc>
              <a:buAutoNum type="arabicPeriod"/>
            </a:pPr>
            <a:r>
              <a:rPr lang="en-US" sz="2800"/>
              <a:t>Inspectez l'agneau pour déceler les imperfections ou les imperfections pendant 4 jours ;</a:t>
            </a:r>
            <a:endParaRPr lang="en-US" sz="2800"/>
          </a:p>
          <a:p>
            <a:pPr marL="457200" indent="-457200">
              <a:lnSpc>
                <a:spcPct val="120000"/>
              </a:lnSpc>
              <a:buAutoNum type="arabicPeriod"/>
            </a:pPr>
            <a:r>
              <a:rPr lang="en-US" sz="2800"/>
              <a:t>Agneau tué le 14 au soir ;</a:t>
            </a:r>
            <a:endParaRPr lang="en-US" sz="2800"/>
          </a:p>
          <a:p>
            <a:pPr marL="457200" indent="-457200">
              <a:lnSpc>
                <a:spcPct val="120000"/>
              </a:lnSpc>
              <a:buAutoNum type="arabicPeriod"/>
            </a:pPr>
            <a:r>
              <a:rPr lang="en-US" sz="2800"/>
              <a:t>L'hysope mettait du sang sur les montants des portes et les linteaux de la maison ;</a:t>
            </a:r>
            <a:endParaRPr lang="en-US" sz="2800"/>
          </a:p>
          <a:p>
            <a:pPr marL="457200" indent="-457200">
              <a:lnSpc>
                <a:spcPct val="120000"/>
              </a:lnSpc>
              <a:buAutoNum type="arabicPeriod"/>
            </a:pPr>
            <a:r>
              <a:rPr lang="en-US" sz="2800"/>
              <a:t>Agneau entièrement rôti au feu (ni cru ni bouilli);</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Peca’h Mitsrayim</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3340735"/>
          </a:xfrm>
          <a:prstGeom prst="rect">
            <a:avLst/>
          </a:prstGeom>
          <a:noFill/>
        </p:spPr>
        <p:txBody>
          <a:bodyPr wrap="square" rtlCol="0" anchor="t">
            <a:spAutoFit/>
          </a:bodyPr>
          <a:p>
            <a:pPr indent="0">
              <a:buNone/>
            </a:pPr>
            <a:r>
              <a:rPr lang="en-US" sz="3200" b="1"/>
              <a:t>Conditions requises pour la Pâque</a:t>
            </a:r>
            <a:br>
              <a:rPr lang="en-US" sz="2800"/>
            </a:br>
            <a:endParaRPr lang="en-US" sz="2800"/>
          </a:p>
          <a:p>
            <a:pPr marL="514350" indent="-514350">
              <a:lnSpc>
                <a:spcPct val="110000"/>
              </a:lnSpc>
              <a:buFont typeface="+mj-lt"/>
              <a:buAutoNum type="arabicPeriod" startAt="6"/>
            </a:pPr>
            <a:r>
              <a:rPr lang="en-US" sz="2800"/>
              <a:t>La consommation de pains sans levain et d'herbes amères ;</a:t>
            </a:r>
            <a:endParaRPr lang="en-US" sz="2800"/>
          </a:p>
          <a:p>
            <a:pPr marL="457200" indent="-457200">
              <a:lnSpc>
                <a:spcPct val="110000"/>
              </a:lnSpc>
              <a:buAutoNum type="arabicPeriod" startAt="6"/>
            </a:pPr>
            <a:r>
              <a:rPr lang="en-US" sz="2800"/>
              <a:t>Manger à la hâte, les reins ceints, les chaussures aux pieds et le bâton à la main ;</a:t>
            </a:r>
            <a:endParaRPr lang="en-US" sz="2800"/>
          </a:p>
          <a:p>
            <a:pPr marL="457200" indent="-457200">
              <a:lnSpc>
                <a:spcPct val="110000"/>
              </a:lnSpc>
              <a:buAutoNum type="arabicPeriod" startAt="6"/>
            </a:pPr>
            <a:r>
              <a:rPr lang="en-US" sz="2800"/>
              <a:t>Rester dans la maison jusqu'au matin ;</a:t>
            </a:r>
            <a:endParaRPr lang="en-US" sz="2800"/>
          </a:p>
          <a:p>
            <a:pPr marL="457200" indent="-457200">
              <a:lnSpc>
                <a:spcPct val="110000"/>
              </a:lnSpc>
              <a:buAutoNum type="arabicPeriod" startAt="6"/>
            </a:pPr>
            <a:r>
              <a:rPr lang="en-US" sz="2800"/>
              <a:t>Brûler tout ce qui restait (la Pâque ne pouvait être mangée que pendant la nuit).</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Péca’h Doroth</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088890"/>
          </a:xfrm>
          <a:prstGeom prst="rect">
            <a:avLst/>
          </a:prstGeom>
          <a:noFill/>
        </p:spPr>
        <p:txBody>
          <a:bodyPr wrap="square" rtlCol="0" anchor="t">
            <a:spAutoFit/>
          </a:bodyPr>
          <a:p>
            <a:pPr indent="0">
              <a:buNone/>
            </a:pPr>
            <a:r>
              <a:rPr lang="en-US" sz="2800">
                <a:sym typeface="+mn-ea"/>
              </a:rPr>
              <a:t>L'ordonnance de </a:t>
            </a:r>
            <a:r>
              <a:rPr lang="en-US" sz="2800" i="1">
                <a:sym typeface="+mn-ea"/>
              </a:rPr>
              <a:t>Pecach Doroth </a:t>
            </a:r>
            <a:r>
              <a:rPr lang="en-US" sz="2800">
                <a:sym typeface="+mn-ea"/>
              </a:rPr>
              <a:t>, la fête annuelle de Pâque, devait être observée « comme une loi éternelle » (Exode 12 : 14 ; 24). Il répétait le Pecah Mitsrayim, avec les changements suivants :</a:t>
            </a:r>
            <a:endParaRPr lang="en-US" sz="2800"/>
          </a:p>
          <a:p>
            <a:pPr indent="0">
              <a:buNone/>
            </a:pPr>
            <a:endParaRPr lang="en-US" sz="2800"/>
          </a:p>
          <a:p>
            <a:pPr marL="514350" indent="-514350">
              <a:lnSpc>
                <a:spcPct val="110000"/>
              </a:lnSpc>
              <a:buFont typeface="+mj-lt"/>
              <a:buAutoNum type="arabicPeriod"/>
            </a:pPr>
            <a:r>
              <a:rPr lang="en-US" sz="2800"/>
              <a:t>Le sang n’était pas répandu sur les montants des portes ;</a:t>
            </a:r>
            <a:endParaRPr lang="en-US" sz="2800"/>
          </a:p>
          <a:p>
            <a:pPr marL="457200" indent="-457200">
              <a:lnSpc>
                <a:spcPct val="110000"/>
              </a:lnSpc>
              <a:buAutoNum type="arabicPeriod"/>
            </a:pPr>
            <a:r>
              <a:rPr lang="en-US" sz="2800"/>
              <a:t>La nourriture n'était pas mangée à la hâte, les participants n'étaient pas habillés pour fuir ;</a:t>
            </a:r>
            <a:endParaRPr lang="en-US" sz="2800"/>
          </a:p>
          <a:p>
            <a:pPr marL="457200" indent="-457200">
              <a:lnSpc>
                <a:spcPct val="110000"/>
              </a:lnSpc>
              <a:buAutoNum type="arabicPeriod"/>
            </a:pPr>
            <a:r>
              <a:rPr lang="en-US" sz="2800"/>
              <a:t>Les participants n’avaient pas besoin de rester dans la maison toute la nuit ;</a:t>
            </a:r>
            <a:endParaRPr lang="en-US" sz="2800"/>
          </a:p>
          <a:p>
            <a:pPr marL="457200" indent="-457200">
              <a:lnSpc>
                <a:spcPct val="110000"/>
              </a:lnSpc>
              <a:buAutoNum type="arabicPeriod"/>
            </a:pPr>
            <a:r>
              <a:rPr lang="en-US" sz="2800"/>
              <a:t>Le sacrifice ne pouvait avoir lieu qu'à un endroit désigné (Deut 16 : 5-6)</a:t>
            </a:r>
            <a:endParaRPr lang="en-US" sz="2800"/>
          </a:p>
          <a:p>
            <a:pPr marL="457200" indent="-457200">
              <a:lnSpc>
                <a:spcPct val="110000"/>
              </a:lnSpc>
              <a:buAutoNum type="arabicPeriod"/>
            </a:pPr>
            <a:r>
              <a:rPr lang="en-US" sz="2800"/>
              <a:t>Les personnes incirconcis et souillées ne pouvaient pas participer</a:t>
            </a:r>
            <a:endParaRPr lang="en-US" sz="2800"/>
          </a:p>
          <a:p>
            <a:pPr marL="457200" indent="-457200">
              <a:lnSpc>
                <a:spcPct val="110000"/>
              </a:lnSpc>
              <a:buAutoNum type="arabicPeriod"/>
            </a:pPr>
            <a:r>
              <a:rPr lang="en-US" sz="2800"/>
              <a:t>Les personnes souillées pouvaient reporter d'un mois (Nombres 9 : 9-11)</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r>
              <a:rPr lang="en-US" sz="3200" b="1"/>
              <a:t>25 façons dont la Pâque pointe vers Christ (1/6)</a:t>
            </a:r>
            <a:br>
              <a:rPr lang="en-US" sz="2400" b="1"/>
            </a:br>
            <a:endParaRPr lang="en-US" sz="2400"/>
          </a:p>
          <a:p>
            <a:pPr marL="457200" indent="-457200">
              <a:buAutoNum type="arabicPeriod"/>
            </a:pPr>
            <a:r>
              <a:rPr lang="en-US" sz="2400"/>
              <a:t>Explicite : Notre agneau pascal a été sacrifié. 1 Cor 5:7</a:t>
            </a:r>
            <a:endParaRPr lang="en-US" sz="2400"/>
          </a:p>
          <a:p>
            <a:pPr marL="457200" indent="-457200">
              <a:buAutoNum type="arabicPeriod"/>
            </a:pPr>
            <a:endParaRPr lang="en-US" sz="2400"/>
          </a:p>
          <a:p>
            <a:pPr marL="457200" indent="-457200">
              <a:buAutoNum type="arabicPeriod"/>
            </a:pPr>
            <a:r>
              <a:rPr lang="en-US" sz="2400"/>
              <a:t>L'agneau était une offrande pour le péché (Lév. 4 ; Lév. 5) ; Jésus était une offrande pour le péché. </a:t>
            </a:r>
            <a:br>
              <a:rPr lang="en-US" sz="2400"/>
            </a:br>
            <a:r>
              <a:rPr lang="en-US" sz="2400"/>
              <a:t>Jean 1 :29 « Voici l’Agneau de Dieu qui enlève le péché du monde ». Pourquoi pas « le taureau de Dieu qui expie les péchés du monde » ? « le bouc émissaire de Dieu qui fait sortir le péché du camp » ? Que savait JtB que nous ignorons ?</a:t>
            </a:r>
            <a:endParaRPr lang="en-US" sz="2400"/>
          </a:p>
          <a:p>
            <a:pPr marL="457200" indent="-457200">
              <a:buAutoNum type="arabicPeriod"/>
            </a:pPr>
            <a:endParaRPr lang="en-US" sz="2400"/>
          </a:p>
          <a:p>
            <a:pPr marL="457200" indent="-457200">
              <a:buAutoNum type="arabicPeriod"/>
            </a:pPr>
            <a:r>
              <a:rPr lang="en-US" sz="2400"/>
              <a:t>Agneau mâle (représentant/tête). Adam représente le monde ; Adam II représente les croyants. Romains 5:12 ; 18-19</a:t>
            </a:r>
            <a:endParaRPr lang="en-US" sz="2400"/>
          </a:p>
          <a:p>
            <a:pPr marL="457200" indent="-457200">
              <a:buAutoNum type="arabicPeriod"/>
            </a:pPr>
            <a:endParaRPr lang="en-US" sz="2400"/>
          </a:p>
          <a:p>
            <a:pPr marL="457200" indent="-457200">
              <a:buAutoNum type="arabicPeriod"/>
            </a:pPr>
            <a:r>
              <a:rPr lang="en-US" sz="2400"/>
              <a:t>L'agneau devait être sans tache et sans défaut. De même, Jésus était saint et sans péché. Hé 4:15 ; Hé 7:26 ; Est 53:9 ; 1 Pierre 2:22 ; 1 Jn 3:5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façons dont la Pâque pointe vers Christ (2/6)</a:t>
            </a:r>
            <a:br>
              <a:rPr lang="en-US" sz="2400" b="1"/>
            </a:br>
            <a:endParaRPr lang="en-US" sz="2400"/>
          </a:p>
          <a:p>
            <a:pPr marL="457200" indent="-457200">
              <a:buFont typeface="+mj-lt"/>
              <a:buAutoNum type="arabicPeriod" startAt="5"/>
            </a:pPr>
            <a:r>
              <a:rPr lang="en-US" sz="2400"/>
              <a:t>Agneau de 1 an = Adulte, mais pur. Jésus était adulte (30 ans) et pur (Lc 3, 23). </a:t>
            </a:r>
            <a:br>
              <a:rPr lang="en-US" sz="2400"/>
            </a:br>
            <a:r>
              <a:rPr lang="en-US" sz="2400"/>
              <a:t>(Certains considèrent le jeune agneau comme une nourriture tendre et savoureuse pour ses disciples.)</a:t>
            </a:r>
            <a:endParaRPr lang="en-US" sz="2400"/>
          </a:p>
          <a:p>
            <a:pPr marL="457200" indent="-457200">
              <a:buAutoNum type="arabicPeriod" startAt="5"/>
            </a:pPr>
            <a:endParaRPr lang="en-US" sz="2400"/>
          </a:p>
          <a:p>
            <a:pPr marL="457200" indent="-457200">
              <a:buAutoNum type="arabicPeriod" startAt="5"/>
            </a:pPr>
            <a:r>
              <a:rPr lang="en-US" sz="2400"/>
              <a:t>Sélectionné le 10 Abib (Exode 12 : 3) ; Jn 12:12 L'entrée triomphale eut lieu le 10 Abib.</a:t>
            </a:r>
            <a:endParaRPr lang="en-US" sz="2400"/>
          </a:p>
          <a:p>
            <a:pPr marL="457200" indent="-457200">
              <a:buAutoNum type="arabicPeriod" startAt="5"/>
            </a:pPr>
            <a:endParaRPr lang="en-US" sz="2400"/>
          </a:p>
          <a:p>
            <a:pPr marL="457200" indent="-457200">
              <a:buAutoNum type="arabicPeriod" startAt="5"/>
            </a:pPr>
            <a:r>
              <a:rPr lang="en-US" sz="2400"/>
              <a:t>Agneau examiné du 10 au 14 ; Jésus fut jugé par les Hérodiens, les Sadducéens, les Pharisiens, les anciens, Pilate et Hérode. (Matt 21:23 - 23:39)</a:t>
            </a:r>
            <a:endParaRPr lang="en-US" sz="2400"/>
          </a:p>
          <a:p>
            <a:pPr marL="457200" indent="-457200">
              <a:buAutoNum type="arabicPeriod" startAt="5"/>
            </a:pPr>
            <a:endParaRPr lang="en-US" sz="2400"/>
          </a:p>
          <a:p>
            <a:pPr marL="457200" indent="-457200">
              <a:buAutoNum type="arabicPeriod" startAt="5"/>
            </a:pPr>
            <a:r>
              <a:rPr lang="en-US" sz="2400"/>
              <a:t>Aucun défaut constaté après examen (Jn 19:4)</a:t>
            </a:r>
            <a:endParaRPr lang="en-US" sz="2400"/>
          </a:p>
          <a:p>
            <a:pPr marL="457200" indent="-457200">
              <a:buAutoNum type="arabicPeriod" startAt="5"/>
            </a:pPr>
            <a:endParaRPr lang="en-US" sz="2400"/>
          </a:p>
          <a:p>
            <a:pPr marL="457200" indent="-457200">
              <a:buAutoNum type="arabicPeriod" startAt="5"/>
            </a:pPr>
            <a:r>
              <a:rPr lang="en-US" sz="2400"/>
              <a:t>Le premier-né appartient à Dieu. Exode 13 : 11-14. Jésus était le premier-né de Marie ; Engendré de Dieu (Ps 110)</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façons dont la Pâque pointe vers Christ (3/6)</a:t>
            </a:r>
            <a:br>
              <a:rPr lang="en-US" sz="2400" b="1"/>
            </a:br>
            <a:endParaRPr lang="en-US" sz="2400"/>
          </a:p>
          <a:p>
            <a:pPr marL="457200" indent="-457200">
              <a:buFont typeface="+mj-lt"/>
              <a:buAutoNum type="arabicPeriod" startAt="10"/>
            </a:pPr>
            <a:r>
              <a:rPr lang="en-US" sz="2400"/>
              <a:t>Aucun os cassé. (Ps 34, 18-20 ; Jn 19, 33-36)</a:t>
            </a:r>
            <a:endParaRPr lang="en-US" sz="2400"/>
          </a:p>
          <a:p>
            <a:pPr marL="457200" indent="-457200">
              <a:buAutoNum type="arabicPeriod" startAt="10"/>
            </a:pPr>
            <a:endParaRPr lang="en-US" sz="2400"/>
          </a:p>
          <a:p>
            <a:pPr marL="457200" indent="-457200">
              <a:buAutoNum type="arabicPeriod" startAt="10"/>
            </a:pPr>
            <a:r>
              <a:rPr lang="en-US" sz="2400"/>
              <a:t>Offert pour ménage (le tout sous 1 même toit). Jésus est mort pour une famille (L'Église) Eph 5:25</a:t>
            </a:r>
            <a:endParaRPr lang="en-US" sz="2400"/>
          </a:p>
          <a:p>
            <a:pPr marL="457200" indent="-457200">
              <a:buAutoNum type="arabicPeriod" startAt="10"/>
            </a:pPr>
            <a:endParaRPr lang="en-US" sz="2400"/>
          </a:p>
          <a:p>
            <a:pPr marL="457200" indent="-457200">
              <a:buAutoNum type="arabicPeriod" startAt="10"/>
            </a:pPr>
            <a:r>
              <a:rPr lang="en-US" sz="2400"/>
              <a:t>L'agneau était sacrifié et consommé. Nous devons participer/recevoir Christ Luc 22 :19.</a:t>
            </a:r>
            <a:endParaRPr lang="en-US" sz="2400"/>
          </a:p>
          <a:p>
            <a:pPr marL="457200" indent="-457200">
              <a:buAutoNum type="arabicPeriod" startAt="10"/>
            </a:pPr>
            <a:endParaRPr lang="en-US" sz="2400"/>
          </a:p>
          <a:p>
            <a:pPr marL="457200" indent="-457200">
              <a:buAutoNum type="arabicPeriod" startAt="10"/>
            </a:pPr>
            <a:r>
              <a:rPr lang="en-US" sz="2400"/>
              <a:t>Les fidèles devaient consommer tout l'agneau (Exode 6 : 6-7). Le consentement intellectuel est insuffisant ; il faut croire et suivre (Matt 13 :23 ; Eph 2 :10)</a:t>
            </a:r>
            <a:br>
              <a:rPr lang="en-US" sz="2400"/>
            </a:br>
            <a:endParaRPr lang="en-US" sz="2400"/>
          </a:p>
          <a:p>
            <a:pPr marL="457200" indent="-457200">
              <a:buAutoNum type="arabicPeriod" startAt="10"/>
            </a:pPr>
            <a:r>
              <a:rPr lang="en-US" sz="2400"/>
              <a:t>Sacrifice dans un lieu spécial (Deut. 16 :5-6, c'est-à-dire le temple) ; Jésus est mort à Jérusalem (condamnation à mort prononcée au temple (Forteresse d'Antonia)).</a:t>
            </a:r>
            <a:endParaRPr lang="en-US" sz="2400"/>
          </a:p>
          <a:p>
            <a:pPr indent="0">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façons dont la Pâque pointe vers Christ (4/6)</a:t>
            </a:r>
            <a:br>
              <a:rPr lang="en-US" sz="2400" b="1"/>
            </a:br>
            <a:endParaRPr lang="en-US" sz="2000"/>
          </a:p>
          <a:p>
            <a:pPr marL="457200" indent="-457200">
              <a:buFont typeface="+mj-lt"/>
              <a:buAutoNum type="arabicPeriod" startAt="15"/>
            </a:pPr>
            <a:r>
              <a:rPr lang="en-US" sz="2400"/>
              <a:t>Du sang sur la porte Exode 12 :13 </a:t>
            </a:r>
            <a:br>
              <a:rPr lang="en-US" sz="2400"/>
            </a:br>
            <a:r>
              <a:rPr lang="en-US" sz="2000"/>
              <a:t>Midrash : Mekhilta de Rabbi Ismaël (Talmud babylonien) sur Exode 12 :13 : « Quand je vois le sang – la liaison d'Isaac ». Ils y voyaient une référence symbolique au sacrifice d’Isaac. Nous (et Abraham) considérons le sacrifice de l’agneau comme une référence au Christ. (Isaac n'a pas versé de sang.)</a:t>
            </a:r>
            <a:br>
              <a:rPr lang="en-US" sz="2000"/>
            </a:br>
            <a:endParaRPr lang="en-US" sz="1200"/>
          </a:p>
          <a:p>
            <a:pPr lvl="1" indent="0">
              <a:buNone/>
            </a:pPr>
            <a:r>
              <a:rPr lang="en-US" sz="2000"/>
              <a:t>Hysope utilisée pour le nettoyage rituel (Lév 14:4,6,49.51 ; *Ps 51:7*, *Jn 19:29*</a:t>
            </a:r>
            <a:endParaRPr lang="en-US" sz="2000"/>
          </a:p>
          <a:p>
            <a:pPr lvl="1" indent="0">
              <a:buNone/>
            </a:pPr>
            <a:r>
              <a:rPr lang="en-US" sz="2000" i="1"/>
              <a:t>Dans l’Ancienne Alliance…</a:t>
            </a:r>
            <a:endParaRPr lang="en-US" sz="2000" i="1"/>
          </a:p>
          <a:p>
            <a:pPr lvl="2" indent="0">
              <a:buNone/>
            </a:pPr>
            <a:r>
              <a:rPr lang="en-US" sz="2000"/>
              <a:t>Les sacrifices de sang sont toujours placés sur l'autel. Nulle part ailleurs.</a:t>
            </a:r>
            <a:endParaRPr lang="en-US" sz="2000"/>
          </a:p>
          <a:p>
            <a:pPr lvl="2" indent="0">
              <a:buNone/>
            </a:pPr>
            <a:r>
              <a:rPr lang="en-US" sz="2000"/>
              <a:t>Le seul moment où ils sont imposés aux gens est la nuit de la Pâque Originale, via l'hysope et sur la porte/la maison.</a:t>
            </a:r>
            <a:endParaRPr lang="en-US" sz="2000"/>
          </a:p>
          <a:p>
            <a:pPr lvl="1" indent="0">
              <a:buNone/>
            </a:pPr>
            <a:r>
              <a:rPr lang="en-US" sz="2000" i="1"/>
              <a:t>Dans la Nouvelle Alliance…</a:t>
            </a:r>
            <a:endParaRPr lang="en-US" sz="2000"/>
          </a:p>
          <a:p>
            <a:pPr lvl="2" indent="0">
              <a:buNone/>
            </a:pPr>
            <a:r>
              <a:rPr lang="en-US" sz="2000"/>
              <a:t>Le vin représente le sang</a:t>
            </a:r>
            <a:endParaRPr lang="en-US" sz="2000"/>
          </a:p>
          <a:p>
            <a:pPr lvl="2" indent="0">
              <a:buNone/>
            </a:pPr>
            <a:r>
              <a:rPr lang="en-US" sz="2000"/>
              <a:t>Le vin est servi par la bouche ; d'abord avec Jésus via l'hysope, puis avec nous, jusqu'à nos bouches (pas mises sur les maisons ou les autels).</a:t>
            </a:r>
            <a:endParaRPr lang="en-US" sz="2000"/>
          </a:p>
          <a:p>
            <a:pPr lvl="2" indent="0">
              <a:buNone/>
            </a:pPr>
            <a:r>
              <a:rPr lang="en-US" sz="2000"/>
              <a:t>Jn 10 : Je suis la Porte. Un seul chemin vers le Père : par Jésus, la Porte. Passe par celui avec le sang/ </a:t>
            </a:r>
            <a:r>
              <a:rPr lang="en-US" sz="2000">
                <a:sym typeface="+mn-ea"/>
              </a:rPr>
              <a:t>vin</a:t>
            </a:r>
            <a:endParaRPr lang="en-US" sz="20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692775"/>
          </a:xfrm>
          <a:prstGeom prst="rect">
            <a:avLst/>
          </a:prstGeom>
          <a:noFill/>
        </p:spPr>
        <p:txBody>
          <a:bodyPr wrap="square" rtlCol="0" anchor="t">
            <a:spAutoFit/>
          </a:bodyPr>
          <a:p>
            <a:r>
              <a:rPr lang="en-US" sz="3200" b="1"/>
              <a:t>25 façons dont la Pâque pointe vers Christ (5/6)</a:t>
            </a:r>
            <a:br>
              <a:rPr lang="en-US" sz="2400" b="1"/>
            </a:br>
            <a:endParaRPr lang="en-US" sz="2000"/>
          </a:p>
          <a:p>
            <a:pPr marL="457200" indent="-457200">
              <a:buFont typeface="+mj-lt"/>
              <a:buAutoNum type="arabicPeriod" startAt="16"/>
            </a:pPr>
            <a:r>
              <a:rPr lang="en-US" sz="2400"/>
              <a:t>Sang d'agneau sur la porte de la maison, sur le voile du temple. Luc 23:45 ; Hé 10 : 19-22</a:t>
            </a:r>
            <a:endParaRPr lang="en-US" sz="2400"/>
          </a:p>
          <a:p>
            <a:pPr marL="457200" indent="-457200">
              <a:buAutoNum type="arabicPeriod" startAt="16"/>
            </a:pPr>
            <a:endParaRPr lang="en-US" sz="2400"/>
          </a:p>
          <a:p>
            <a:pPr marL="457200" indent="-457200">
              <a:buAutoNum type="arabicPeriod" startAt="16"/>
            </a:pPr>
            <a:r>
              <a:rPr lang="en-US" sz="2400"/>
              <a:t>Le sacrifice a été entièrement brûlé (Exode 12 : 10). Le Christ était complètement mort. Jean 19:34</a:t>
            </a:r>
            <a:endParaRPr lang="en-US" sz="2400"/>
          </a:p>
          <a:p>
            <a:pPr marL="457200" indent="-457200">
              <a:buAutoNum type="arabicPeriod" startAt="16"/>
            </a:pPr>
            <a:endParaRPr lang="en-US" sz="2400"/>
          </a:p>
          <a:p>
            <a:pPr marL="457200" indent="-457200">
              <a:buAutoNum type="arabicPeriod" startAt="16"/>
            </a:pPr>
            <a:r>
              <a:rPr lang="en-US" sz="2400"/>
              <a:t>Pains sans levain Exode 12:19 ; Jésus est saint/sans péché ; Jésus nous sanctifie 1 Cor 5 :6-7</a:t>
            </a:r>
            <a:endParaRPr lang="en-US" sz="2400"/>
          </a:p>
          <a:p>
            <a:pPr marL="457200" indent="-457200">
              <a:buAutoNum type="arabicPeriod" startAt="16"/>
            </a:pPr>
            <a:endParaRPr lang="en-US" sz="2400"/>
          </a:p>
          <a:p>
            <a:pPr marL="457200" indent="-457200">
              <a:buAutoNum type="arabicPeriod" startAt="16"/>
            </a:pPr>
            <a:r>
              <a:rPr lang="en-US" sz="2400"/>
              <a:t>Consommé avec des herbes amères ; Jésus a souffert (nous pouvons nous attendre à des souffrances) Exode 12 : 8. Est 53 : 4-5 ; Phil 1:29</a:t>
            </a:r>
            <a:endParaRPr lang="en-US" sz="2400"/>
          </a:p>
          <a:p>
            <a:pPr marL="457200" indent="-457200">
              <a:buAutoNum type="arabicPeriod" startAt="16"/>
            </a:pPr>
            <a:endParaRPr lang="en-US" sz="2400"/>
          </a:p>
          <a:p>
            <a:pPr marL="457200" indent="-457200">
              <a:buAutoNum type="arabicPeriod" startAt="16"/>
            </a:pPr>
            <a:r>
              <a:rPr lang="en-US" sz="2400"/>
              <a:t>Mangez avec la ceinture attachée, dépêchez-vous Exode 12:11 ; Notre vie ici est éphémère : le personnel en main, veille et prêt à partir. 1 Cor 11 :26 ; Romains 8 :18-25 ?</a:t>
            </a:r>
            <a:endParaRPr lang="en-US" sz="2400"/>
          </a:p>
          <a:p>
            <a:pPr indent="0">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bg1">
                  <a:lumMod val="75000"/>
                  <a:alpha val="72000"/>
                </a:schemeClr>
              </a:gs>
              <a:gs pos="85000">
                <a:schemeClr val="bg1">
                  <a:lumMod val="65000"/>
                  <a:alpha val="50000"/>
                </a:schemeClr>
              </a:gs>
              <a:gs pos="100000">
                <a:schemeClr val="tx1">
                  <a:lumMod val="75000"/>
                  <a:lumOff val="25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Le calendrier hébreu</a:t>
            </a:r>
            <a:endParaRPr lang="en-US" sz="8000"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Genèse 1:1, 14</a:t>
            </a:r>
            <a:endParaRPr lang="en-US"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façons dont la Pâque pointe vers Christ (6/6)</a:t>
            </a:r>
            <a:br>
              <a:rPr lang="en-US" sz="2400" b="1"/>
            </a:br>
            <a:endParaRPr lang="en-US" sz="2400"/>
          </a:p>
          <a:p>
            <a:pPr marL="457200" indent="-457200">
              <a:buFont typeface="+mj-lt"/>
              <a:buAutoNum type="arabicPeriod" startAt="21"/>
            </a:pPr>
            <a:r>
              <a:rPr lang="en-US" sz="2400"/>
              <a:t>Il ne reste rien le matin Exode 12 :10 ; Jésus descendu avant le matin : Jean 19 :31</a:t>
            </a:r>
            <a:endParaRPr lang="en-US" sz="2400"/>
          </a:p>
          <a:p>
            <a:pPr marL="457200" indent="-457200">
              <a:buAutoNum type="arabicPeriod" startAt="21"/>
            </a:pPr>
            <a:endParaRPr lang="en-US" sz="2400"/>
          </a:p>
          <a:p>
            <a:pPr marL="457200" indent="-457200">
              <a:buAutoNum type="arabicPeriod" startAt="21"/>
            </a:pPr>
            <a:r>
              <a:rPr lang="en-US" sz="2400"/>
              <a:t>Dixième plaie -&gt; libération des Israélites d'Egypte. La mort de Jésus rachète son peuple de la mort et de l'esclavage du péché Jn 8 : 31-36</a:t>
            </a:r>
            <a:endParaRPr lang="en-US" sz="2400"/>
          </a:p>
          <a:p>
            <a:pPr marL="457200" indent="-457200">
              <a:buAutoNum type="arabicPeriod" startAt="21"/>
            </a:pPr>
            <a:endParaRPr lang="en-US" sz="2400"/>
          </a:p>
          <a:p>
            <a:pPr marL="457200" indent="-457200">
              <a:buAutoNum type="arabicPeriod" startAt="21"/>
            </a:pPr>
            <a:r>
              <a:rPr lang="en-US" sz="2400"/>
              <a:t>Un seul agneau. 2 Chroniques 30 : 15-17 ; 2 Chroniques 35:11 ; Ez 6:19-21 -&gt; Jésus est L'Agneau (un seul Agneau). Apocalypse 5:12 L'Agneau</a:t>
            </a:r>
            <a:endParaRPr lang="en-US" sz="2400"/>
          </a:p>
          <a:p>
            <a:pPr marL="457200" indent="-457200">
              <a:buAutoNum type="arabicPeriod" startAt="21"/>
            </a:pPr>
            <a:endParaRPr lang="en-US" sz="2400"/>
          </a:p>
          <a:p>
            <a:pPr marL="457200" indent="-457200">
              <a:buAutoNum type="arabicPeriod" startAt="21"/>
            </a:pPr>
            <a:r>
              <a:rPr lang="en-US" sz="2400"/>
              <a:t>Victoire sur les idoles égyptiennes Exode 12 :12 ; Jugement sur les dirigeants du monde et spirituels Col 2 : 15 ; Hé 2:14</a:t>
            </a:r>
            <a:endParaRPr lang="en-US" sz="2400"/>
          </a:p>
          <a:p>
            <a:pPr marL="457200" indent="-457200">
              <a:buAutoNum type="arabicPeriod" startAt="21"/>
            </a:pPr>
            <a:endParaRPr lang="en-US" sz="2400"/>
          </a:p>
          <a:p>
            <a:pPr marL="457200" indent="-457200">
              <a:buAutoNum type="arabicPeriod" startAt="21"/>
            </a:pPr>
            <a:r>
              <a:rPr lang="en-US" sz="2400"/>
              <a:t>Nécessité de la Pâque : les non-participants seront retranchés et supporteront leur propre péché. Nombres 9:13 ; Jésus porte notre péché 1 Pierre 2 :24. Jésus n'est pas facultatif.</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 ce jour dans l'histoire</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23:3</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Pâque : 1446 avant JC</a:t>
              </a:r>
              <a:r>
                <a:rPr lang="en-US" sz="2400" b="1"/>
                <a:t> </a:t>
              </a:r>
              <a:r>
                <a:rPr lang="en-US" sz="2400"/>
                <a:t>Exode 12 ; (Exode 12 :40-42)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Surveillez l'agneau pour les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a:p>
            <a:pPr algn="l"/>
            <a:r>
              <a:rPr lang="en-US" b="1">
                <a:solidFill>
                  <a:schemeClr val="tx1"/>
                </a:solidFill>
              </a:rPr>
              <a:t>Quitter l'Egypte</a:t>
            </a:r>
            <a:endParaRPr lang="en-US" b="1">
              <a:solidFill>
                <a:schemeClr val="tx1"/>
              </a:solidFill>
            </a:endParaRPr>
          </a:p>
        </p:txBody>
      </p:sp>
      <p:sp>
        <p:nvSpPr>
          <p:cNvPr id="54" name="VersesESV"/>
          <p:cNvSpPr txBox="1"/>
          <p:nvPr/>
        </p:nvSpPr>
        <p:spPr>
          <a:xfrm>
            <a:off x="1463040" y="2194560"/>
            <a:ext cx="8789670" cy="3870325"/>
          </a:xfrm>
          <a:prstGeom prst="rect">
            <a:avLst/>
          </a:prstGeom>
          <a:gradFill>
            <a:gsLst>
              <a:gs pos="0">
                <a:schemeClr val="accent4">
                  <a:lumMod val="20000"/>
                  <a:lumOff val="80000"/>
                </a:schemeClr>
              </a:gs>
              <a:gs pos="100000">
                <a:schemeClr val="accent4">
                  <a:lumMod val="60000"/>
                  <a:lumOff val="40000"/>
                </a:schemeClr>
              </a:gs>
            </a:gsLst>
            <a:lin ang="5400000" scaled="0"/>
          </a:gradFill>
          <a:ln>
            <a:solidFill>
              <a:schemeClr val="bg2">
                <a:lumMod val="25000"/>
              </a:schemeClr>
            </a:solidFill>
          </a:ln>
          <a:effectLst>
            <a:outerShdw blurRad="50800" dist="38100" dir="2700000" algn="tl" rotWithShape="0">
              <a:prstClr val="black">
                <a:alpha val="40000"/>
              </a:prstClr>
            </a:outerShdw>
          </a:effectLst>
        </p:spPr>
        <p:txBody>
          <a:bodyPr wrap="square" lIns="182880" tIns="182880" rIns="182880" bIns="182880" rtlCol="0">
            <a:noAutofit/>
          </a:bodyPr>
          <a:p>
            <a:pPr defTabSz="914400">
              <a:tabLst>
                <a:tab pos="8229600" algn="r"/>
              </a:tabLst>
            </a:pPr>
            <a:r>
              <a:rPr lang="en-US" sz="2800"/>
              <a:t>[+] La période pendant laquelle le peuple d'Israël a vécu en Égypte était de 430 ans. Au bout de 430 ans, ce jour-là même, toutes les armées de l'Éternel sortirent du pays d'Égypte. C'était une nuit de veille de la part de l'Éternel, pour les faire sortir du pays d'Égypte ; ainsi cette même nuit est une nuit de veille réservée à l'Éternel par tous les enfants d'Israël à travers leurs générations. (Exode 12 : 40-42 ESV)</a:t>
            </a:r>
            <a:endParaRPr lang="en-US" sz="2800"/>
          </a:p>
        </p:txBody>
      </p:sp>
      <p:sp>
        <p:nvSpPr>
          <p:cNvPr id="70" name="Problem"/>
          <p:cNvSpPr/>
          <p:nvPr/>
        </p:nvSpPr>
        <p:spPr>
          <a:xfrm>
            <a:off x="272415" y="943610"/>
            <a:ext cx="7953375" cy="1127125"/>
          </a:xfrm>
          <a:prstGeom prst="roundRect">
            <a:avLst>
              <a:gd name="adj" fmla="val 24676"/>
            </a:avLst>
          </a:prstGeom>
          <a:gradFill>
            <a:gsLst>
              <a:gs pos="0">
                <a:srgbClr val="007BD3">
                  <a:alpha val="38000"/>
                </a:srgbClr>
              </a:gs>
              <a:gs pos="100000">
                <a:srgbClr val="03437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PROBLÈME</a:t>
            </a:r>
            <a:endParaRPr lang="en-US" sz="2200">
              <a:latin typeface="Palatino Linotype" panose="02040502050505030304" charset="0"/>
              <a:cs typeface="Palatino Linotype" panose="02040502050505030304" charset="0"/>
              <a:sym typeface="+mn-ea"/>
            </a:endParaRPr>
          </a:p>
        </p:txBody>
      </p:sp>
      <p:sp>
        <p:nvSpPr>
          <p:cNvPr id="71" name="Peace"/>
          <p:cNvSpPr/>
          <p:nvPr/>
        </p:nvSpPr>
        <p:spPr>
          <a:xfrm>
            <a:off x="10078720" y="943610"/>
            <a:ext cx="1939290" cy="1127125"/>
          </a:xfrm>
          <a:prstGeom prst="roundRect">
            <a:avLst>
              <a:gd name="adj" fmla="val 24676"/>
            </a:avLst>
          </a:prstGeom>
          <a:gradFill>
            <a:gsLst>
              <a:gs pos="0">
                <a:srgbClr val="007BD3">
                  <a:alpha val="38000"/>
                </a:srgbClr>
              </a:gs>
              <a:gs pos="100000">
                <a:srgbClr val="034373"/>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PAIX</a:t>
            </a:r>
            <a:endParaRPr lang="en-US" sz="2200">
              <a:latin typeface="Palatino Linotype" panose="02040502050505030304" charset="0"/>
              <a:cs typeface="Palatino Linotype" panose="02040502050505030304" charset="0"/>
              <a:sym typeface="+mn-ea"/>
            </a:endParaRPr>
          </a:p>
        </p:txBody>
      </p:sp>
      <p:sp>
        <p:nvSpPr>
          <p:cNvPr id="5" name="Passover"/>
          <p:cNvSpPr/>
          <p:nvPr/>
        </p:nvSpPr>
        <p:spPr>
          <a:xfrm>
            <a:off x="8226425" y="943610"/>
            <a:ext cx="1851660" cy="1127125"/>
          </a:xfrm>
          <a:prstGeom prst="roundRect">
            <a:avLst>
              <a:gd name="adj" fmla="val 24676"/>
            </a:avLst>
          </a:prstGeom>
          <a:gradFill>
            <a:gsLst>
              <a:gs pos="0">
                <a:srgbClr val="007BD3">
                  <a:alpha val="38000"/>
                </a:srgbClr>
              </a:gs>
              <a:gs pos="100000">
                <a:srgbClr val="03437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PÂQUE</a:t>
            </a:r>
            <a:endParaRPr lang="en-US" sz="2200">
              <a:latin typeface="Palatino Linotype" panose="02040502050505030304" charset="0"/>
              <a:cs typeface="Palatino Linotype" panose="0204050205050503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70"/>
                                        </p:tgtEl>
                                      </p:cBhvr>
                                    </p:animEffect>
                                    <p:set>
                                      <p:cBhvr>
                                        <p:cTn id="35" dur="1" fill="hold">
                                          <p:stCondLst>
                                            <p:cond delay="499"/>
                                          </p:stCondLst>
                                        </p:cTn>
                                        <p:tgtEl>
                                          <p:spTgt spid="70"/>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71"/>
                                        </p:tgtEl>
                                      </p:cBhvr>
                                    </p:animEffect>
                                    <p:set>
                                      <p:cBhvr>
                                        <p:cTn id="41" dur="1" fill="hold">
                                          <p:stCondLst>
                                            <p:cond delay="499"/>
                                          </p:stCondLst>
                                        </p:cTn>
                                        <p:tgtEl>
                                          <p:spTgt spid="71"/>
                                        </p:tgtEl>
                                        <p:attrNameLst>
                                          <p:attrName>style.visibility</p:attrName>
                                        </p:attrNameLst>
                                      </p:cBhvr>
                                      <p:to>
                                        <p:strVal val="hidden"/>
                                      </p:to>
                                    </p:se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p:tgtEl>
                                          <p:spTgt spid="54"/>
                                        </p:tgtEl>
                                        <p:attrNameLst>
                                          <p:attrName>ppt_y</p:attrName>
                                        </p:attrNameLst>
                                      </p:cBhvr>
                                      <p:tavLst>
                                        <p:tav tm="0">
                                          <p:val>
                                            <p:strVal val="#ppt_y+#ppt_h*1.125000"/>
                                          </p:val>
                                        </p:tav>
                                        <p:tav tm="100000">
                                          <p:val>
                                            <p:strVal val="#ppt_y"/>
                                          </p:val>
                                        </p:tav>
                                      </p:tavLst>
                                    </p:anim>
                                    <p:animEffect transition="in" filter="wipe(up)">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54" grpId="0" bldLvl="0" animBg="1"/>
      <p:bldP spid="70" grpId="0" bldLvl="0" animBg="1"/>
      <p:bldP spid="71" grpId="0" bldLvl="0" animBg="1"/>
      <p:bldP spid="70" grpId="1" bldLvl="0" animBg="1"/>
      <p:bldP spid="71" grpId="1" bldLvl="0" animBg="1"/>
      <p:bldP spid="5" grpId="0" bldLvl="0" animBg="1"/>
      <p:bldP spid="5"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 ce jour dans l'histoire</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23:3 (2)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Pâque : 1446 avant JC</a:t>
              </a:r>
              <a:r>
                <a:rPr lang="en-US" sz="2400" b="1"/>
                <a:t> </a:t>
              </a:r>
              <a:r>
                <a:rPr lang="en-US" sz="2400"/>
                <a:t>Exode 12 ; (Exode 12 :40-42)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Surveillez l'agneau pour les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a:p>
            <a:pPr algn="l"/>
            <a:r>
              <a:rPr lang="en-US" b="1">
                <a:solidFill>
                  <a:schemeClr val="tx1"/>
                </a:solidFill>
              </a:rPr>
              <a:t>Quitter l'Egypte</a:t>
            </a:r>
            <a:endParaRPr lang="en-US" b="1">
              <a:solidFill>
                <a:schemeClr val="tx1"/>
              </a:solidFill>
            </a:endParaRPr>
          </a:p>
        </p:txBody>
      </p:sp>
      <p:grpSp>
        <p:nvGrpSpPr>
          <p:cNvPr id="49" name="Abraham"/>
          <p:cNvGrpSpPr/>
          <p:nvPr/>
        </p:nvGrpSpPr>
        <p:grpSpPr>
          <a:xfrm>
            <a:off x="271780" y="2377440"/>
            <a:ext cx="11357610" cy="983615"/>
            <a:chOff x="428" y="4774"/>
            <a:chExt cx="17886" cy="1549"/>
          </a:xfrm>
          <a:gradFill>
            <a:gsLst>
              <a:gs pos="0">
                <a:schemeClr val="accent6">
                  <a:lumMod val="20000"/>
                  <a:lumOff val="80000"/>
                </a:schemeClr>
              </a:gs>
              <a:gs pos="100000">
                <a:schemeClr val="accent6">
                  <a:lumMod val="60000"/>
                  <a:lumOff val="40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774"/>
              <a:ext cx="17717" cy="822"/>
            </a:xfrm>
            <a:prstGeom prst="rect">
              <a:avLst/>
            </a:prstGeom>
            <a:noFill/>
          </p:spPr>
          <p:txBody>
            <a:bodyPr wrap="square" rtlCol="0">
              <a:spAutoFit/>
            </a:bodyPr>
            <a:p>
              <a:pPr defTabSz="914400">
                <a:tabLst>
                  <a:tab pos="10972800" algn="r"/>
                </a:tabLst>
              </a:pPr>
              <a:r>
                <a:rPr lang="en-US" sz="2800" b="1"/>
                <a:t>Abraham : 1876 avant JC</a:t>
              </a:r>
              <a:r>
                <a:rPr lang="en-US" sz="2400" b="1">
                  <a:sym typeface="+mn-ea"/>
                </a:rPr>
                <a:t> </a:t>
              </a:r>
              <a:r>
                <a:rPr lang="en-US" sz="2400">
                  <a:sym typeface="+mn-ea"/>
                </a:rPr>
                <a:t>Gen 15 ; (Gen 46:1-7) cf Exode 12:40-42 ; Gal 3:16-17</a:t>
              </a:r>
              <a:endParaRPr lang="en-US" sz="2400">
                <a:sym typeface="+mn-ea"/>
              </a:endParaRPr>
            </a:p>
          </p:txBody>
        </p:sp>
      </p:grpSp>
      <p:sp>
        <p:nvSpPr>
          <p:cNvPr id="37" name="AbeLamb3"/>
          <p:cNvSpPr/>
          <p:nvPr/>
        </p:nvSpPr>
        <p:spPr>
          <a:xfrm>
            <a:off x="8529955" y="31565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Sacrifier</a:t>
            </a:r>
            <a:endParaRPr lang="en-US" b="1">
              <a:solidFill>
                <a:schemeClr val="tx1"/>
              </a:solidFill>
            </a:endParaRPr>
          </a:p>
          <a:p>
            <a:pPr algn="l"/>
            <a:r>
              <a:rPr lang="en-US" b="1">
                <a:solidFill>
                  <a:schemeClr val="tx1"/>
                </a:solidFill>
              </a:rPr>
              <a:t>Déclaré R</a:t>
            </a:r>
            <a:endParaRPr lang="en-US" b="1">
              <a:solidFill>
                <a:schemeClr val="tx1"/>
              </a:solidFill>
            </a:endParaRPr>
          </a:p>
        </p:txBody>
      </p:sp>
      <p:grpSp>
        <p:nvGrpSpPr>
          <p:cNvPr id="50" name="Joshua"/>
          <p:cNvGrpSpPr/>
          <p:nvPr/>
        </p:nvGrpSpPr>
        <p:grpSpPr>
          <a:xfrm>
            <a:off x="271780" y="3931920"/>
            <a:ext cx="11357610" cy="965835"/>
            <a:chOff x="428" y="6662"/>
            <a:chExt cx="17886" cy="1521"/>
          </a:xfrm>
          <a:gradFill>
            <a:gsLst>
              <a:gs pos="0">
                <a:schemeClr val="accent6">
                  <a:lumMod val="20000"/>
                  <a:lumOff val="80000"/>
                </a:schemeClr>
              </a:gs>
              <a:gs pos="100000">
                <a:schemeClr val="accent6">
                  <a:lumMod val="60000"/>
                  <a:lumOff val="40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 name="Rectangles 2"/>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62"/>
              <a:ext cx="17717" cy="822"/>
            </a:xfrm>
            <a:prstGeom prst="rect">
              <a:avLst/>
            </a:prstGeom>
            <a:noFill/>
            <a:ln>
              <a:noFill/>
            </a:ln>
          </p:spPr>
          <p:txBody>
            <a:bodyPr wrap="square" rtlCol="0">
              <a:spAutoFit/>
            </a:bodyPr>
            <a:p>
              <a:pPr defTabSz="914400">
                <a:tabLst>
                  <a:tab pos="10972800" algn="r"/>
                </a:tabLst>
              </a:pPr>
              <a:r>
                <a:rPr lang="en-US" sz="2800" b="1"/>
                <a:t>Josué et Jourdain : 1406 avant JC</a:t>
              </a:r>
              <a:r>
                <a:rPr lang="en-US" sz="2400" b="1"/>
                <a:t> </a:t>
              </a:r>
              <a:r>
                <a:rPr lang="en-US" sz="2400"/>
                <a:t>Jos 4:15-24 ; Jos 5:2-11</a:t>
              </a:r>
              <a:r>
                <a:rPr lang="en-US" sz="2400" b="1"/>
                <a:t> </a:t>
              </a:r>
              <a:endParaRPr lang="en-US" sz="2400" b="1"/>
            </a:p>
          </p:txBody>
        </p:sp>
      </p:grpSp>
      <p:sp>
        <p:nvSpPr>
          <p:cNvPr id="48" name="JoshuaLamb3"/>
          <p:cNvSpPr/>
          <p:nvPr/>
        </p:nvSpPr>
        <p:spPr>
          <a:xfrm>
            <a:off x="8529955" y="46932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p:txBody>
      </p:sp>
      <p:sp>
        <p:nvSpPr>
          <p:cNvPr id="51" name="JoshuaLamb1"/>
          <p:cNvSpPr/>
          <p:nvPr/>
        </p:nvSpPr>
        <p:spPr>
          <a:xfrm>
            <a:off x="2018030" y="4693285"/>
            <a:ext cx="132969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Traverser la rivière</a:t>
            </a:r>
            <a:endParaRPr lang="en-US" b="1">
              <a:solidFill>
                <a:schemeClr val="tx1"/>
              </a:solidFill>
            </a:endParaRPr>
          </a:p>
        </p:txBody>
      </p:sp>
      <p:sp>
        <p:nvSpPr>
          <p:cNvPr id="52" name="JoshuaLamb2"/>
          <p:cNvSpPr/>
          <p:nvPr/>
        </p:nvSpPr>
        <p:spPr>
          <a:xfrm>
            <a:off x="3837305" y="4693285"/>
            <a:ext cx="412242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Imperfections dans le camp</a:t>
            </a:r>
            <a:endParaRPr lang="en-US" b="1">
              <a:solidFill>
                <a:schemeClr val="tx1"/>
              </a:solidFill>
            </a:endParaRPr>
          </a:p>
        </p:txBody>
      </p:sp>
      <p:sp>
        <p:nvSpPr>
          <p:cNvPr id="53" name="JoshuaLamb4"/>
          <p:cNvSpPr/>
          <p:nvPr/>
        </p:nvSpPr>
        <p:spPr>
          <a:xfrm>
            <a:off x="10166350" y="469328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A mangé de la terre</a:t>
            </a:r>
            <a:endParaRPr lang="en-US" b="1">
              <a:solidFill>
                <a:schemeClr val="tx1"/>
              </a:solidFill>
            </a:endParaRPr>
          </a:p>
        </p:txBody>
      </p:sp>
      <p:sp>
        <p:nvSpPr>
          <p:cNvPr id="55" name="VersesLLX"/>
          <p:cNvSpPr txBox="1"/>
          <p:nvPr/>
        </p:nvSpPr>
        <p:spPr>
          <a:xfrm>
            <a:off x="1463040" y="2194560"/>
            <a:ext cx="8789670" cy="387032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bg2">
                <a:lumMod val="25000"/>
              </a:schemeClr>
            </a:solidFill>
          </a:ln>
          <a:effectLst>
            <a:outerShdw blurRad="50800" dist="38100" dir="2700000" algn="tl" rotWithShape="0">
              <a:prstClr val="black">
                <a:alpha val="40000"/>
              </a:prstClr>
            </a:outerShdw>
          </a:effectLst>
        </p:spPr>
        <p:txBody>
          <a:bodyPr wrap="square" lIns="182880" tIns="182880" rIns="182880" bIns="182880" rtlCol="0">
            <a:noAutofit/>
          </a:bodyPr>
          <a:p>
            <a:pPr defTabSz="914400">
              <a:tabLst>
                <a:tab pos="8229600" algn="r"/>
              </a:tabLst>
            </a:pPr>
            <a:r>
              <a:rPr lang="en-US" sz="2800"/>
              <a:t>[+] Et le séjour des enfants d'Israël, pendant leur séjour au </a:t>
            </a:r>
            <a:r>
              <a:rPr lang="en-US" sz="2800" u="sng"/>
              <a:t>pays d'Égypte et au pays de Chanaan </a:t>
            </a:r>
            <a:r>
              <a:rPr lang="en-US" sz="2800"/>
              <a:t>, fut de quatre cent trente ans. Et il arriva qu'au bout de quatre cent trente ans, toutes les forces de l'Éternel sortirent de nuit du pays d'Égypte. (Exode 12 :40-42 LXXe)</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 calcmode="lin" valueType="num">
                                      <p:cBhvr additive="base">
                                        <p:cTn id="11" dur="500"/>
                                        <p:tgtEl>
                                          <p:spTgt spid="55"/>
                                        </p:tgtEl>
                                        <p:attrNameLst>
                                          <p:attrName>ppt_y</p:attrName>
                                        </p:attrNameLst>
                                      </p:cBhvr>
                                      <p:tavLst>
                                        <p:tav tm="0">
                                          <p:val>
                                            <p:strVal val="#ppt_y"/>
                                          </p:val>
                                        </p:tav>
                                        <p:tav tm="100000">
                                          <p:val>
                                            <p:strVal val="#ppt_y+#ppt_h*1.125000"/>
                                          </p:val>
                                        </p:tav>
                                      </p:tavLst>
                                    </p:anim>
                                    <p:animEffect transition="out" filter="wipe(down)">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1" grpId="0" bldLvl="0" animBg="1"/>
      <p:bldP spid="52" grpId="0" bldLvl="0" animBg="1"/>
      <p:bldP spid="48" grpId="0" bldLvl="0" animBg="1"/>
      <p:bldP spid="53" grpId="0" bldLvl="0" animBg="1"/>
      <p:bldP spid="55" grpId="0" bldLvl="0" animBg="1"/>
      <p:bldP spid="55"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 ce jour dans l'histoire</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23:3 (3)</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Pâque : 1446 avant JC</a:t>
              </a:r>
              <a:r>
                <a:rPr lang="en-US" sz="2400" b="1"/>
                <a:t> </a:t>
              </a:r>
              <a:r>
                <a:rPr lang="en-US" sz="2400"/>
                <a:t>Exode 12 ; (Exode 12 :40-42)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Surveillez l'agneau pour les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a:p>
            <a:pPr algn="l"/>
            <a:r>
              <a:rPr lang="en-US" b="1">
                <a:solidFill>
                  <a:schemeClr val="tx1"/>
                </a:solidFill>
              </a:rPr>
              <a:t>Quitter l'Egypte</a:t>
            </a:r>
            <a:endParaRPr lang="en-US" b="1">
              <a:solidFill>
                <a:schemeClr val="tx1"/>
              </a:solidFill>
            </a:endParaRPr>
          </a:p>
        </p:txBody>
      </p:sp>
      <p:grpSp>
        <p:nvGrpSpPr>
          <p:cNvPr id="49" name="Abraham"/>
          <p:cNvGrpSpPr/>
          <p:nvPr/>
        </p:nvGrpSpPr>
        <p:grpSpPr>
          <a:xfrm>
            <a:off x="271780" y="2377440"/>
            <a:ext cx="11357610" cy="983615"/>
            <a:chOff x="428" y="4774"/>
            <a:chExt cx="17886" cy="1549"/>
          </a:xfrm>
          <a:gradFill>
            <a:gsLst>
              <a:gs pos="0">
                <a:schemeClr val="accent6">
                  <a:lumMod val="20000"/>
                  <a:lumOff val="80000"/>
                </a:schemeClr>
              </a:gs>
              <a:gs pos="100000">
                <a:schemeClr val="accent6">
                  <a:lumMod val="60000"/>
                  <a:lumOff val="40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774"/>
              <a:ext cx="17717" cy="822"/>
            </a:xfrm>
            <a:prstGeom prst="rect">
              <a:avLst/>
            </a:prstGeom>
            <a:noFill/>
          </p:spPr>
          <p:txBody>
            <a:bodyPr wrap="square" rtlCol="0">
              <a:spAutoFit/>
            </a:bodyPr>
            <a:p>
              <a:pPr defTabSz="914400">
                <a:tabLst>
                  <a:tab pos="10972800" algn="r"/>
                </a:tabLst>
              </a:pPr>
              <a:r>
                <a:rPr lang="en-US" sz="2800" b="1"/>
                <a:t>Abraham : 1876 avant JC</a:t>
              </a:r>
              <a:r>
                <a:rPr lang="en-US" sz="2400" b="1">
                  <a:sym typeface="+mn-ea"/>
                </a:rPr>
                <a:t> </a:t>
              </a:r>
              <a:r>
                <a:rPr lang="en-US" sz="2400">
                  <a:sym typeface="+mn-ea"/>
                </a:rPr>
                <a:t>Gen 15 ; (Gen 46:1-7) cf Exode 12:40-42 ; Gal 3:16-17</a:t>
              </a:r>
              <a:endParaRPr lang="en-US" sz="2400">
                <a:sym typeface="+mn-ea"/>
              </a:endParaRPr>
            </a:p>
          </p:txBody>
        </p:sp>
      </p:grpSp>
      <p:sp>
        <p:nvSpPr>
          <p:cNvPr id="37" name="AbeLamb3"/>
          <p:cNvSpPr/>
          <p:nvPr/>
        </p:nvSpPr>
        <p:spPr>
          <a:xfrm>
            <a:off x="8529955" y="31565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Sacrifier</a:t>
            </a:r>
            <a:endParaRPr lang="en-US" b="1">
              <a:solidFill>
                <a:schemeClr val="tx1"/>
              </a:solidFill>
            </a:endParaRPr>
          </a:p>
          <a:p>
            <a:pPr algn="l"/>
            <a:r>
              <a:rPr lang="en-US" b="1">
                <a:solidFill>
                  <a:schemeClr val="tx1"/>
                </a:solidFill>
              </a:rPr>
              <a:t>Déclaré R</a:t>
            </a:r>
            <a:endParaRPr lang="en-US" b="1">
              <a:solidFill>
                <a:schemeClr val="tx1"/>
              </a:solidFill>
            </a:endParaRPr>
          </a:p>
        </p:txBody>
      </p:sp>
      <p:grpSp>
        <p:nvGrpSpPr>
          <p:cNvPr id="50" name="Joshua"/>
          <p:cNvGrpSpPr/>
          <p:nvPr/>
        </p:nvGrpSpPr>
        <p:grpSpPr>
          <a:xfrm>
            <a:off x="271780" y="3931920"/>
            <a:ext cx="11357610" cy="965835"/>
            <a:chOff x="428" y="6662"/>
            <a:chExt cx="17886" cy="1521"/>
          </a:xfrm>
          <a:gradFill>
            <a:gsLst>
              <a:gs pos="0">
                <a:schemeClr val="accent6">
                  <a:lumMod val="20000"/>
                  <a:lumOff val="80000"/>
                </a:schemeClr>
              </a:gs>
              <a:gs pos="100000">
                <a:schemeClr val="accent6">
                  <a:lumMod val="60000"/>
                  <a:lumOff val="40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 name="Rectangles 2"/>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62"/>
              <a:ext cx="17717" cy="822"/>
            </a:xfrm>
            <a:prstGeom prst="rect">
              <a:avLst/>
            </a:prstGeom>
            <a:noFill/>
            <a:ln>
              <a:noFill/>
            </a:ln>
          </p:spPr>
          <p:txBody>
            <a:bodyPr wrap="square" rtlCol="0">
              <a:spAutoFit/>
            </a:bodyPr>
            <a:p>
              <a:pPr defTabSz="914400">
                <a:tabLst>
                  <a:tab pos="10972800" algn="r"/>
                </a:tabLst>
              </a:pPr>
              <a:r>
                <a:rPr lang="en-US" sz="2800" b="1"/>
                <a:t>Josué et Jourdain : 1406 avant JC</a:t>
              </a:r>
              <a:r>
                <a:rPr lang="en-US" sz="2400" b="1"/>
                <a:t> </a:t>
              </a:r>
              <a:r>
                <a:rPr lang="en-US" sz="2400"/>
                <a:t>Jos 4:15-24 ; Jos 5:2-11</a:t>
              </a:r>
              <a:r>
                <a:rPr lang="en-US" sz="2400" b="1"/>
                <a:t> </a:t>
              </a:r>
              <a:endParaRPr lang="en-US" sz="2400" b="1"/>
            </a:p>
          </p:txBody>
        </p:sp>
      </p:grpSp>
      <p:sp>
        <p:nvSpPr>
          <p:cNvPr id="48" name="JoshuaLamb3"/>
          <p:cNvSpPr/>
          <p:nvPr/>
        </p:nvSpPr>
        <p:spPr>
          <a:xfrm>
            <a:off x="8529955" y="46932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p:txBody>
      </p:sp>
      <p:sp>
        <p:nvSpPr>
          <p:cNvPr id="51" name="JoshuaLamb1"/>
          <p:cNvSpPr/>
          <p:nvPr/>
        </p:nvSpPr>
        <p:spPr>
          <a:xfrm>
            <a:off x="2018030" y="4693285"/>
            <a:ext cx="132969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Traverser la rivière</a:t>
            </a:r>
            <a:endParaRPr lang="en-US" b="1">
              <a:solidFill>
                <a:schemeClr val="tx1"/>
              </a:solidFill>
            </a:endParaRPr>
          </a:p>
        </p:txBody>
      </p:sp>
      <p:sp>
        <p:nvSpPr>
          <p:cNvPr id="52" name="JoshuaLamb2"/>
          <p:cNvSpPr/>
          <p:nvPr/>
        </p:nvSpPr>
        <p:spPr>
          <a:xfrm>
            <a:off x="3837305" y="4693285"/>
            <a:ext cx="412242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Imperfections dans le camp</a:t>
            </a:r>
            <a:endParaRPr lang="en-US" b="1">
              <a:solidFill>
                <a:schemeClr val="tx1"/>
              </a:solidFill>
            </a:endParaRPr>
          </a:p>
        </p:txBody>
      </p:sp>
      <p:sp>
        <p:nvSpPr>
          <p:cNvPr id="53" name="JoshuaLamb4"/>
          <p:cNvSpPr/>
          <p:nvPr/>
        </p:nvSpPr>
        <p:spPr>
          <a:xfrm>
            <a:off x="10166350" y="469328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A mangé de la terre</a:t>
            </a:r>
            <a:endParaRPr lang="en-US" b="1">
              <a:solidFill>
                <a:schemeClr val="tx1"/>
              </a:solidFill>
            </a:endParaRPr>
          </a:p>
        </p:txBody>
      </p:sp>
      <p:grpSp>
        <p:nvGrpSpPr>
          <p:cNvPr id="57" name="Ruth"/>
          <p:cNvGrpSpPr/>
          <p:nvPr/>
        </p:nvGrpSpPr>
        <p:grpSpPr>
          <a:xfrm>
            <a:off x="323850" y="5394960"/>
            <a:ext cx="11357610" cy="944245"/>
            <a:chOff x="428" y="6696"/>
            <a:chExt cx="17886" cy="1487"/>
          </a:xfrm>
          <a:gradFill>
            <a:gsLst>
              <a:gs pos="0">
                <a:schemeClr val="accent6">
                  <a:lumMod val="20000"/>
                  <a:lumOff val="80000"/>
                </a:schemeClr>
              </a:gs>
              <a:gs pos="100000">
                <a:schemeClr val="accent6">
                  <a:lumMod val="60000"/>
                  <a:lumOff val="40000"/>
                </a:schemeClr>
              </a:gs>
            </a:gsLst>
            <a:lin ang="5400000" scaled="0"/>
          </a:gradFill>
        </p:grpSpPr>
        <p:grpSp>
          <p:nvGrpSpPr>
            <p:cNvPr id="58" name="Group 57"/>
            <p:cNvGrpSpPr/>
            <p:nvPr/>
          </p:nvGrpSpPr>
          <p:grpSpPr>
            <a:xfrm>
              <a:off x="428" y="7377"/>
              <a:ext cx="17886" cy="806"/>
              <a:chOff x="514" y="2160"/>
              <a:chExt cx="17886" cy="576"/>
            </a:xfrm>
            <a:grpFill/>
          </p:grpSpPr>
          <p:sp>
            <p:nvSpPr>
              <p:cNvPr id="59" name="Rectangles 58"/>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60" name="Rectangles 59"/>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61" name="Rectangles 60"/>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62" name="Rectangles 61"/>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63" name="Rectangles 62"/>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64" name="Rectangles 63"/>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65" name="Rectangles 64"/>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66" name="Text Box 65"/>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Ruth : v. 1346 avant JC</a:t>
              </a:r>
              <a:r>
                <a:rPr lang="en-US" sz="2400" b="1"/>
                <a:t> </a:t>
              </a:r>
              <a:r>
                <a:rPr lang="en-US" sz="2400"/>
                <a:t>Ruth 1:22 ; Ruth 1:15-18</a:t>
              </a:r>
              <a:endParaRPr lang="en-US" sz="2400" b="1"/>
            </a:p>
          </p:txBody>
        </p:sp>
      </p:grpSp>
      <p:sp>
        <p:nvSpPr>
          <p:cNvPr id="68" name="Ruth2"/>
          <p:cNvSpPr/>
          <p:nvPr/>
        </p:nvSpPr>
        <p:spPr>
          <a:xfrm>
            <a:off x="323215" y="6171565"/>
            <a:ext cx="768858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Famine et vie à Moab pendant dix ans</a:t>
            </a:r>
            <a:endParaRPr lang="en-US" b="1">
              <a:solidFill>
                <a:schemeClr val="tx1"/>
              </a:solidFill>
            </a:endParaRPr>
          </a:p>
        </p:txBody>
      </p:sp>
      <p:sp>
        <p:nvSpPr>
          <p:cNvPr id="72" name="Ruth3"/>
          <p:cNvSpPr/>
          <p:nvPr/>
        </p:nvSpPr>
        <p:spPr>
          <a:xfrm>
            <a:off x="8529955" y="617156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Prosélyte / Bethléem</a:t>
            </a:r>
            <a:endParaRPr lang="en-US" b="1">
              <a:solidFill>
                <a:schemeClr val="tx1"/>
              </a:solidFill>
            </a:endParaRPr>
          </a:p>
        </p:txBody>
      </p:sp>
      <p:sp>
        <p:nvSpPr>
          <p:cNvPr id="69" name="Ruth4"/>
          <p:cNvSpPr/>
          <p:nvPr/>
        </p:nvSpPr>
        <p:spPr>
          <a:xfrm>
            <a:off x="10218420" y="617156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Récolte</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7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 ce jour dans l'histoire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ibeoniteDays"/>
          <p:cNvGrpSpPr/>
          <p:nvPr/>
        </p:nvGrpSpPr>
        <p:grpSpPr>
          <a:xfrm>
            <a:off x="274320" y="803275"/>
            <a:ext cx="11357610" cy="944245"/>
            <a:chOff x="432" y="2647"/>
            <a:chExt cx="17886" cy="1487"/>
          </a:xfrm>
          <a:gradFill>
            <a:gsLst>
              <a:gs pos="0">
                <a:schemeClr val="accent4">
                  <a:lumMod val="40000"/>
                  <a:lumOff val="60000"/>
                </a:schemeClr>
              </a:gs>
              <a:gs pos="100000">
                <a:schemeClr val="accent4">
                  <a:lumMod val="75000"/>
                </a:schemeClr>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17" name="Rectangles 16"/>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8" name="Rectangles 17"/>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9" name="Rectangles 18"/>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20" name="Rectangles 19"/>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1" name="Rectangles 20"/>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David et les Gabaonites : 1000 avant JC</a:t>
              </a:r>
              <a:r>
                <a:rPr lang="en-US" sz="2400" b="1"/>
                <a:t> </a:t>
              </a:r>
              <a:r>
                <a:rPr lang="en-US" sz="2400"/>
                <a:t>2 Samuel 21 : 1-14 ; (v9); Jos 9:15</a:t>
              </a:r>
              <a:endParaRPr lang="en-US" sz="2400"/>
            </a:p>
          </p:txBody>
        </p:sp>
      </p:grpSp>
      <p:sp>
        <p:nvSpPr>
          <p:cNvPr id="23" name="Gibeonite2"/>
          <p:cNvSpPr/>
          <p:nvPr/>
        </p:nvSpPr>
        <p:spPr>
          <a:xfrm>
            <a:off x="466090" y="151320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Terre contaminée / Terre purifiée</a:t>
            </a:r>
            <a:endParaRPr lang="en-US" b="1">
              <a:solidFill>
                <a:schemeClr val="tx1"/>
              </a:solidFill>
            </a:endParaRPr>
          </a:p>
        </p:txBody>
      </p:sp>
      <p:sp>
        <p:nvSpPr>
          <p:cNvPr id="25" name="Gibeonite3"/>
          <p:cNvSpPr/>
          <p:nvPr/>
        </p:nvSpPr>
        <p:spPr>
          <a:xfrm>
            <a:off x="8532495" y="1513205"/>
            <a:ext cx="1377315" cy="63246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Expiation</a:t>
            </a:r>
            <a:endParaRPr lang="en-US" b="1">
              <a:solidFill>
                <a:schemeClr val="tx1"/>
              </a:solidFill>
            </a:endParaRPr>
          </a:p>
          <a:p>
            <a:pPr algn="l"/>
            <a:endParaRPr lang="en-US" b="1">
              <a:solidFill>
                <a:schemeClr val="tx1"/>
              </a:solidFill>
            </a:endParaRPr>
          </a:p>
        </p:txBody>
      </p:sp>
      <p:sp>
        <p:nvSpPr>
          <p:cNvPr id="24" name="Gibeonite4"/>
          <p:cNvSpPr/>
          <p:nvPr/>
        </p:nvSpPr>
        <p:spPr>
          <a:xfrm>
            <a:off x="10112375" y="1513205"/>
            <a:ext cx="1468755" cy="399415"/>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Terre bénie</a:t>
            </a:r>
            <a:endParaRPr lang="en-US" b="1">
              <a:solidFill>
                <a:schemeClr val="tx1"/>
              </a:solidFill>
            </a:endParaRPr>
          </a:p>
        </p:txBody>
      </p:sp>
      <p:grpSp>
        <p:nvGrpSpPr>
          <p:cNvPr id="49" name="Hezekiah"/>
          <p:cNvGrpSpPr/>
          <p:nvPr/>
        </p:nvGrpSpPr>
        <p:grpSpPr>
          <a:xfrm>
            <a:off x="271780" y="2321560"/>
            <a:ext cx="11357610" cy="944245"/>
            <a:chOff x="428" y="4836"/>
            <a:chExt cx="17886" cy="1487"/>
          </a:xfrm>
          <a:gradFill>
            <a:gsLst>
              <a:gs pos="0">
                <a:schemeClr val="accent4">
                  <a:lumMod val="40000"/>
                  <a:lumOff val="60000"/>
                </a:schemeClr>
              </a:gs>
              <a:gs pos="100000">
                <a:schemeClr val="accent4">
                  <a:lumMod val="75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836"/>
              <a:ext cx="17717" cy="822"/>
            </a:xfrm>
            <a:prstGeom prst="rect">
              <a:avLst/>
            </a:prstGeom>
            <a:noFill/>
          </p:spPr>
          <p:txBody>
            <a:bodyPr wrap="square" rtlCol="0">
              <a:spAutoFit/>
            </a:bodyPr>
            <a:p>
              <a:pPr defTabSz="914400">
                <a:tabLst>
                  <a:tab pos="10972800" algn="r"/>
                </a:tabLst>
              </a:pPr>
              <a:r>
                <a:rPr lang="en-US" sz="2800" b="1"/>
                <a:t>Les réformes d'Ézéchias : 715 avant JC (* Pas à la Pâque)</a:t>
              </a:r>
              <a:r>
                <a:rPr lang="en-US" sz="2400" b="1">
                  <a:sym typeface="+mn-ea"/>
                </a:rPr>
                <a:t> </a:t>
              </a:r>
              <a:r>
                <a:rPr lang="en-US" sz="2400">
                  <a:sym typeface="+mn-ea"/>
                </a:rPr>
                <a:t>2 Chroniques 30 : 1-20</a:t>
              </a:r>
              <a:endParaRPr lang="en-US" sz="2400">
                <a:sym typeface="+mn-ea"/>
              </a:endParaRPr>
            </a:p>
          </p:txBody>
        </p:sp>
      </p:grpSp>
      <p:sp>
        <p:nvSpPr>
          <p:cNvPr id="35" name="Hezekiah2"/>
          <p:cNvSpPr/>
          <p:nvPr/>
        </p:nvSpPr>
        <p:spPr>
          <a:xfrm>
            <a:off x="466725" y="3061335"/>
            <a:ext cx="782320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Temple contaminé / Temple purifié (deuxième mois)</a:t>
            </a:r>
            <a:endParaRPr lang="en-US" b="1">
              <a:solidFill>
                <a:schemeClr val="tx1"/>
              </a:solidFill>
            </a:endParaRPr>
          </a:p>
        </p:txBody>
      </p:sp>
      <p:sp>
        <p:nvSpPr>
          <p:cNvPr id="37" name="Hezekiah3"/>
          <p:cNvSpPr/>
          <p:nvPr/>
        </p:nvSpPr>
        <p:spPr>
          <a:xfrm>
            <a:off x="8532495" y="3061335"/>
            <a:ext cx="1376680" cy="60325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a:p>
            <a:pPr algn="l"/>
            <a:endParaRPr lang="en-US" b="1">
              <a:solidFill>
                <a:schemeClr val="tx1"/>
              </a:solidFill>
            </a:endParaRPr>
          </a:p>
        </p:txBody>
      </p:sp>
      <p:grpSp>
        <p:nvGrpSpPr>
          <p:cNvPr id="50" name="Josiah"/>
          <p:cNvGrpSpPr/>
          <p:nvPr/>
        </p:nvGrpSpPr>
        <p:grpSpPr>
          <a:xfrm>
            <a:off x="271780" y="3930650"/>
            <a:ext cx="11357610" cy="944245"/>
            <a:chOff x="428" y="6696"/>
            <a:chExt cx="17886" cy="1487"/>
          </a:xfrm>
          <a:gradFill>
            <a:gsLst>
              <a:gs pos="0">
                <a:schemeClr val="accent4">
                  <a:lumMod val="40000"/>
                  <a:lumOff val="60000"/>
                </a:schemeClr>
              </a:gs>
              <a:gs pos="100000">
                <a:schemeClr val="accent4">
                  <a:lumMod val="75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6" name="Rectangles 35"/>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Les réformes de Josias : 620 avant JC</a:t>
              </a:r>
              <a:r>
                <a:rPr lang="en-US" sz="2400" b="1"/>
                <a:t> </a:t>
              </a:r>
              <a:r>
                <a:rPr lang="en-US" sz="2400"/>
                <a:t>2 Chroniques 34:29 - 35:1</a:t>
              </a:r>
              <a:endParaRPr lang="en-US" sz="2400"/>
            </a:p>
          </p:txBody>
        </p:sp>
      </p:grpSp>
      <p:sp>
        <p:nvSpPr>
          <p:cNvPr id="52" name="Josiah2"/>
          <p:cNvSpPr/>
          <p:nvPr/>
        </p:nvSpPr>
        <p:spPr>
          <a:xfrm>
            <a:off x="466090" y="467042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Terre et temple contaminés / Terre et temple purifiés</a:t>
            </a:r>
            <a:endParaRPr lang="en-US" b="1">
              <a:solidFill>
                <a:schemeClr val="tx1"/>
              </a:solidFill>
            </a:endParaRPr>
          </a:p>
        </p:txBody>
      </p:sp>
      <p:sp>
        <p:nvSpPr>
          <p:cNvPr id="48" name="Josiah3"/>
          <p:cNvSpPr/>
          <p:nvPr/>
        </p:nvSpPr>
        <p:spPr>
          <a:xfrm>
            <a:off x="8532495" y="4670425"/>
            <a:ext cx="1376680" cy="6032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p:txBody>
      </p:sp>
      <p:grpSp>
        <p:nvGrpSpPr>
          <p:cNvPr id="51" name="Ezra"/>
          <p:cNvGrpSpPr/>
          <p:nvPr/>
        </p:nvGrpSpPr>
        <p:grpSpPr>
          <a:xfrm>
            <a:off x="274320" y="5435600"/>
            <a:ext cx="11357610" cy="944245"/>
            <a:chOff x="428" y="6696"/>
            <a:chExt cx="17886" cy="1487"/>
          </a:xfrm>
          <a:gradFill>
            <a:gsLst>
              <a:gs pos="0">
                <a:schemeClr val="accent4">
                  <a:lumMod val="40000"/>
                  <a:lumOff val="60000"/>
                </a:schemeClr>
              </a:gs>
              <a:gs pos="100000">
                <a:schemeClr val="accent4">
                  <a:lumMod val="75000"/>
                </a:schemeClr>
              </a:gs>
            </a:gsLst>
            <a:lin ang="5400000" scaled="0"/>
          </a:gradFill>
        </p:grpSpPr>
        <p:grpSp>
          <p:nvGrpSpPr>
            <p:cNvPr id="53" name="Group 52"/>
            <p:cNvGrpSpPr/>
            <p:nvPr/>
          </p:nvGrpSpPr>
          <p:grpSpPr>
            <a:xfrm>
              <a:off x="428" y="7377"/>
              <a:ext cx="17886" cy="806"/>
              <a:chOff x="514" y="2160"/>
              <a:chExt cx="17886" cy="576"/>
            </a:xfrm>
            <a:grpFill/>
          </p:grpSpPr>
          <p:sp>
            <p:nvSpPr>
              <p:cNvPr id="54" name="Rectangles 53"/>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55" name="Rectangles 54"/>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56" name="Rectangles 55"/>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57" name="Rectangles 56"/>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58" name="Rectangles 57"/>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59" name="Rectangles 58"/>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60" name="Rectangles 59"/>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61" name="Text Box 60"/>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Temple d'Esdras : 516 avant JC</a:t>
              </a:r>
              <a:r>
                <a:rPr lang="en-US" sz="2400" b="1"/>
                <a:t> </a:t>
              </a:r>
              <a:r>
                <a:rPr lang="en-US" sz="2400"/>
                <a:t>Esdras 6:19-22</a:t>
              </a:r>
              <a:endParaRPr lang="en-US" sz="2400"/>
            </a:p>
          </p:txBody>
        </p:sp>
      </p:grpSp>
      <p:sp>
        <p:nvSpPr>
          <p:cNvPr id="62" name="Ezra2"/>
          <p:cNvSpPr/>
          <p:nvPr/>
        </p:nvSpPr>
        <p:spPr>
          <a:xfrm>
            <a:off x="468630" y="617537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Temple détruit / Temple reconstruit</a:t>
            </a:r>
            <a:endParaRPr lang="en-US" b="1">
              <a:solidFill>
                <a:schemeClr val="tx1"/>
              </a:solidFill>
            </a:endParaRPr>
          </a:p>
        </p:txBody>
      </p:sp>
      <p:sp>
        <p:nvSpPr>
          <p:cNvPr id="63" name="Ezra3"/>
          <p:cNvSpPr/>
          <p:nvPr/>
        </p:nvSpPr>
        <p:spPr>
          <a:xfrm>
            <a:off x="8535035" y="6175375"/>
            <a:ext cx="1376680" cy="6032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p:txBody>
      </p:sp>
      <p:sp>
        <p:nvSpPr>
          <p:cNvPr id="64" name="Ezra4"/>
          <p:cNvSpPr/>
          <p:nvPr/>
        </p:nvSpPr>
        <p:spPr>
          <a:xfrm>
            <a:off x="10119995" y="6175375"/>
            <a:ext cx="1468755" cy="399415"/>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Sans levain</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7" grpId="0" bldLvl="0" animBg="1"/>
      <p:bldP spid="52" grpId="0" bldLvl="0" animBg="1"/>
      <p:bldP spid="48" grpId="0" bldLvl="0" animBg="1"/>
      <p:bldP spid="24" grpId="0" bldLvl="0" animBg="1"/>
      <p:bldP spid="35" grpId="0" bldLvl="0" animBg="1"/>
      <p:bldP spid="23" grpId="0" bldLvl="0" animBg="1"/>
      <p:bldP spid="62" grpId="0" bldLvl="0" animBg="1"/>
      <p:bldP spid="63" grpId="0" bldLvl="0" animBg="1"/>
      <p:bldP spid="6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dans la dernière semaine du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Jésus : 30 après JC</a:t>
              </a:r>
              <a:r>
                <a:rPr lang="en-US" sz="2400" b="1"/>
                <a:t> </a:t>
              </a:r>
              <a:r>
                <a:rPr lang="en-US" sz="2400"/>
                <a:t>Matthieu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Regarder l'agneau</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Entrée </a:t>
            </a:r>
            <a:r>
              <a:rPr lang="en-US" b="1">
                <a:solidFill>
                  <a:schemeClr val="tx1"/>
                </a:solidFill>
              </a:rPr>
              <a:t>triomphale</a:t>
            </a:r>
            <a:br>
              <a:rPr lang="en-US" b="1">
                <a:solidFill>
                  <a:schemeClr val="tx1"/>
                </a:solidFill>
              </a:rPr>
            </a:b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Nettoie le temple des marchands et des changeurs : 21 : 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Maudit le figuier :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Principaux prêtres et anciens : Remettez en question </a:t>
            </a:r>
            <a:r>
              <a:rPr lang="en-US" b="1" i="1">
                <a:solidFill>
                  <a:schemeClr val="tx1"/>
                </a:solidFill>
              </a:rPr>
              <a:t>l'autorité </a:t>
            </a:r>
            <a:r>
              <a:rPr lang="en-US" b="1">
                <a:solidFill>
                  <a:schemeClr val="tx1"/>
                </a:solidFill>
              </a:rPr>
              <a:t>de Jésus </a:t>
            </a:r>
            <a:r>
              <a:rPr lang="en-US" b="1">
                <a:solidFill>
                  <a:schemeClr val="tx1"/>
                </a:solidFill>
              </a:rPr>
              <a:t>21 : 23-27</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3" grpId="0" bldLvl="0" animBg="1"/>
      <p:bldP spid="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dans la dernière semaine du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Jésus : 30 après JC</a:t>
              </a:r>
              <a:r>
                <a:rPr lang="en-US" sz="2400" b="1"/>
                <a:t> </a:t>
              </a:r>
              <a:r>
                <a:rPr lang="en-US" sz="2400"/>
                <a:t>Matthieu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Regarder l'agneau</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Entrée </a:t>
            </a:r>
            <a:r>
              <a:rPr lang="en-US" b="1">
                <a:solidFill>
                  <a:schemeClr val="tx1"/>
                </a:solidFill>
              </a:rPr>
              <a:t>triomphale</a:t>
            </a:r>
            <a:br>
              <a:rPr lang="en-US" b="1">
                <a:solidFill>
                  <a:schemeClr val="tx1"/>
                </a:solidFill>
              </a:rPr>
            </a:b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Nettoie le temple des marchands et des changeurs : 21 : 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Maudit le figuier :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Principaux prêtres et anciens : Remettez en question </a:t>
            </a:r>
            <a:r>
              <a:rPr lang="en-US" b="1" i="1">
                <a:solidFill>
                  <a:schemeClr val="tx1"/>
                </a:solidFill>
              </a:rPr>
              <a:t>l'autorité </a:t>
            </a:r>
            <a:r>
              <a:rPr lang="en-US" b="1">
                <a:solidFill>
                  <a:schemeClr val="tx1"/>
                </a:solidFill>
              </a:rPr>
              <a:t>de Jésus </a:t>
            </a:r>
            <a:r>
              <a:rPr lang="en-US" b="1">
                <a:solidFill>
                  <a:schemeClr val="tx1"/>
                </a:solidFill>
              </a:rPr>
              <a:t>21 : 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Pharisiens : Remettez en question </a:t>
            </a:r>
            <a:r>
              <a:rPr lang="en-US" b="1" i="1">
                <a:solidFill>
                  <a:schemeClr val="tx1"/>
                </a:solidFill>
                <a:sym typeface="+mn-ea"/>
              </a:rPr>
              <a:t>la loyauté </a:t>
            </a:r>
            <a:r>
              <a:rPr lang="en-US" b="1">
                <a:solidFill>
                  <a:schemeClr val="tx1"/>
                </a:solidFill>
                <a:sym typeface="+mn-ea"/>
              </a:rPr>
              <a:t>de Jésus </a:t>
            </a:r>
            <a:r>
              <a:rPr lang="en-US" b="1">
                <a:solidFill>
                  <a:schemeClr val="tx1"/>
                </a:solidFill>
                <a:sym typeface="+mn-ea"/>
              </a:rPr>
              <a:t>(impôts envers César) </a:t>
            </a:r>
            <a:r>
              <a:rPr lang="en-US" b="1">
                <a:solidFill>
                  <a:schemeClr val="tx1"/>
                </a:solidFill>
              </a:rPr>
              <a:t>22 : 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Sadducéens : Remettez en question </a:t>
            </a:r>
            <a:r>
              <a:rPr lang="en-US" b="1" i="1">
                <a:solidFill>
                  <a:schemeClr val="tx1"/>
                </a:solidFill>
                <a:sym typeface="+mn-ea"/>
              </a:rPr>
              <a:t>l’espérance </a:t>
            </a:r>
            <a:r>
              <a:rPr lang="en-US" b="1">
                <a:solidFill>
                  <a:schemeClr val="tx1"/>
                </a:solidFill>
                <a:sym typeface="+mn-ea"/>
              </a:rPr>
              <a:t>de Jésus </a:t>
            </a:r>
            <a:r>
              <a:rPr lang="en-US" b="1">
                <a:solidFill>
                  <a:schemeClr val="tx1"/>
                </a:solidFill>
                <a:sym typeface="+mn-ea"/>
              </a:rPr>
              <a:t>(Résurrection) </a:t>
            </a:r>
            <a:r>
              <a:rPr lang="en-US" b="1">
                <a:solidFill>
                  <a:schemeClr val="tx1"/>
                </a:solidFill>
              </a:rPr>
              <a:t>22 : 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 Remettez en question </a:t>
            </a:r>
            <a:r>
              <a:rPr lang="en-US" b="1" i="1">
                <a:solidFill>
                  <a:schemeClr val="tx1"/>
                </a:solidFill>
                <a:sym typeface="+mn-ea"/>
              </a:rPr>
              <a:t>la justice </a:t>
            </a:r>
            <a:r>
              <a:rPr lang="en-US" b="1">
                <a:solidFill>
                  <a:schemeClr val="tx1"/>
                </a:solidFill>
                <a:sym typeface="+mn-ea"/>
              </a:rPr>
              <a:t>de Jésus </a:t>
            </a:r>
            <a:r>
              <a:rPr lang="en-US" b="1">
                <a:solidFill>
                  <a:schemeClr val="tx1"/>
                </a:solidFill>
                <a:sym typeface="+mn-ea"/>
              </a:rPr>
              <a:t>(la plus grande loi) </a:t>
            </a:r>
            <a:r>
              <a:rPr lang="en-US" b="1">
                <a:solidFill>
                  <a:schemeClr val="tx1"/>
                </a:solidFill>
              </a:rPr>
              <a:t>22 : 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JÉSUS : Jésus remet en question leur </a:t>
            </a:r>
            <a:r>
              <a:rPr lang="en-US" b="1" i="1">
                <a:solidFill>
                  <a:schemeClr val="tx1"/>
                </a:solidFill>
              </a:rPr>
              <a:t>foi </a:t>
            </a:r>
            <a:r>
              <a:rPr lang="en-US" b="1">
                <a:solidFill>
                  <a:schemeClr val="tx1"/>
                </a:solidFill>
              </a:rPr>
              <a:t>( </a:t>
            </a:r>
            <a:r>
              <a:rPr lang="en-US" b="1">
                <a:solidFill>
                  <a:schemeClr val="tx1"/>
                </a:solidFill>
                <a:sym typeface="+mn-ea"/>
              </a:rPr>
              <a:t>Fils de David) </a:t>
            </a:r>
            <a:r>
              <a:rPr lang="en-US" b="1">
                <a:solidFill>
                  <a:schemeClr val="tx1"/>
                </a:solidFill>
              </a:rPr>
              <a:t>22 : 41-46</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dans la dernière semaine du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Jésus : 30 après JC</a:t>
              </a:r>
              <a:r>
                <a:rPr lang="en-US" sz="2400" b="1"/>
                <a:t> </a:t>
              </a:r>
              <a:r>
                <a:rPr lang="en-US" sz="2400"/>
                <a:t>Matthieu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Regarder l'agneau</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Entrée </a:t>
            </a:r>
            <a:r>
              <a:rPr lang="en-US" b="1">
                <a:solidFill>
                  <a:schemeClr val="tx1"/>
                </a:solidFill>
              </a:rPr>
              <a:t>triomphale</a:t>
            </a:r>
            <a:br>
              <a:rPr lang="en-US" b="1">
                <a:solidFill>
                  <a:schemeClr val="tx1"/>
                </a:solidFill>
              </a:rPr>
            </a:b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Nettoie le temple des marchands et des changeurs : 21 : 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Maudit le figuier :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Principaux prêtres et anciens : Remettez en question </a:t>
            </a:r>
            <a:r>
              <a:rPr lang="en-US" b="1" i="1">
                <a:solidFill>
                  <a:schemeClr val="tx1"/>
                </a:solidFill>
              </a:rPr>
              <a:t>l'autorité </a:t>
            </a:r>
            <a:r>
              <a:rPr lang="en-US" b="1">
                <a:solidFill>
                  <a:schemeClr val="tx1"/>
                </a:solidFill>
              </a:rPr>
              <a:t>de Jésus </a:t>
            </a:r>
            <a:r>
              <a:rPr lang="en-US" b="1">
                <a:solidFill>
                  <a:schemeClr val="tx1"/>
                </a:solidFill>
              </a:rPr>
              <a:t>21 : 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Pharisiens : Remettez en question </a:t>
            </a:r>
            <a:r>
              <a:rPr lang="en-US" b="1" i="1">
                <a:solidFill>
                  <a:schemeClr val="tx1"/>
                </a:solidFill>
                <a:sym typeface="+mn-ea"/>
              </a:rPr>
              <a:t>la loyauté </a:t>
            </a:r>
            <a:r>
              <a:rPr lang="en-US" b="1">
                <a:solidFill>
                  <a:schemeClr val="tx1"/>
                </a:solidFill>
                <a:sym typeface="+mn-ea"/>
              </a:rPr>
              <a:t>de Jésus </a:t>
            </a:r>
            <a:r>
              <a:rPr lang="en-US" b="1">
                <a:solidFill>
                  <a:schemeClr val="tx1"/>
                </a:solidFill>
                <a:sym typeface="+mn-ea"/>
              </a:rPr>
              <a:t>(impôts envers César) </a:t>
            </a:r>
            <a:r>
              <a:rPr lang="en-US" b="1">
                <a:solidFill>
                  <a:schemeClr val="tx1"/>
                </a:solidFill>
              </a:rPr>
              <a:t>22 : 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Sadducéens : Remettez en question </a:t>
            </a:r>
            <a:r>
              <a:rPr lang="en-US" b="1" i="1">
                <a:solidFill>
                  <a:schemeClr val="tx1"/>
                </a:solidFill>
                <a:sym typeface="+mn-ea"/>
              </a:rPr>
              <a:t>l’espérance </a:t>
            </a:r>
            <a:r>
              <a:rPr lang="en-US" b="1">
                <a:solidFill>
                  <a:schemeClr val="tx1"/>
                </a:solidFill>
                <a:sym typeface="+mn-ea"/>
              </a:rPr>
              <a:t>de Jésus </a:t>
            </a:r>
            <a:r>
              <a:rPr lang="en-US" b="1">
                <a:solidFill>
                  <a:schemeClr val="tx1"/>
                </a:solidFill>
                <a:sym typeface="+mn-ea"/>
              </a:rPr>
              <a:t>(Résurrection) </a:t>
            </a:r>
            <a:r>
              <a:rPr lang="en-US" b="1">
                <a:solidFill>
                  <a:schemeClr val="tx1"/>
                </a:solidFill>
              </a:rPr>
              <a:t>22 : 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 Remettez en question </a:t>
            </a:r>
            <a:r>
              <a:rPr lang="en-US" b="1" i="1">
                <a:solidFill>
                  <a:schemeClr val="tx1"/>
                </a:solidFill>
                <a:sym typeface="+mn-ea"/>
              </a:rPr>
              <a:t>la justice </a:t>
            </a:r>
            <a:r>
              <a:rPr lang="en-US" b="1">
                <a:solidFill>
                  <a:schemeClr val="tx1"/>
                </a:solidFill>
                <a:sym typeface="+mn-ea"/>
              </a:rPr>
              <a:t>de Jésus </a:t>
            </a:r>
            <a:r>
              <a:rPr lang="en-US" b="1">
                <a:solidFill>
                  <a:schemeClr val="tx1"/>
                </a:solidFill>
                <a:sym typeface="+mn-ea"/>
              </a:rPr>
              <a:t>(la plus grande loi) </a:t>
            </a:r>
            <a:r>
              <a:rPr lang="en-US" b="1">
                <a:solidFill>
                  <a:schemeClr val="tx1"/>
                </a:solidFill>
              </a:rPr>
              <a:t>22 : 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JÉSUS : Jésus remet en question leur </a:t>
            </a:r>
            <a:r>
              <a:rPr lang="en-US" b="1" i="1">
                <a:solidFill>
                  <a:schemeClr val="tx1"/>
                </a:solidFill>
              </a:rPr>
              <a:t>foi </a:t>
            </a:r>
            <a:r>
              <a:rPr lang="en-US" b="1">
                <a:solidFill>
                  <a:schemeClr val="tx1"/>
                </a:solidFill>
              </a:rPr>
              <a:t>( </a:t>
            </a:r>
            <a:r>
              <a:rPr lang="en-US" b="1">
                <a:solidFill>
                  <a:schemeClr val="tx1"/>
                </a:solidFill>
                <a:sym typeface="+mn-ea"/>
              </a:rPr>
              <a:t>Fils de David) </a:t>
            </a:r>
            <a:r>
              <a:rPr lang="en-US" b="1">
                <a:solidFill>
                  <a:schemeClr val="tx1"/>
                </a:solidFill>
              </a:rPr>
              <a:t>22 : 41-46</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JÉSUS : Malheur aux Pharisiens : 23 : 13-39</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
        <p:nvSpPr>
          <p:cNvPr id="7" name="Seven Woes"/>
          <p:cNvSpPr/>
          <p:nvPr/>
        </p:nvSpPr>
        <p:spPr>
          <a:xfrm>
            <a:off x="635" y="914400"/>
            <a:ext cx="12192000" cy="5943600"/>
          </a:xfrm>
          <a:prstGeom prst="octagon">
            <a:avLst>
              <a:gd name="adj" fmla="val 0"/>
            </a:avLst>
          </a:prstGeom>
          <a:gradFill>
            <a:gsLst>
              <a:gs pos="0">
                <a:srgbClr val="FE4444">
                  <a:alpha val="100000"/>
                </a:srgbClr>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nchorCtr="0"/>
          <a:p>
            <a:pPr indent="0" algn="ctr">
              <a:buNone/>
            </a:pPr>
            <a:r>
              <a:rPr lang="en-US" sz="4000" b="1"/>
              <a:t>Sept malheurs aux scribes et aux pharisiens</a:t>
            </a:r>
            <a:br>
              <a:rPr lang="en-US" sz="3600" b="1"/>
            </a:br>
            <a:endParaRPr lang="en-US"/>
          </a:p>
          <a:p>
            <a:pPr marL="457200" indent="-457200" algn="l">
              <a:buAutoNum type="arabicPeriod"/>
            </a:pPr>
            <a:r>
              <a:rPr lang="en-US" sz="3200"/>
              <a:t>Enfermez le royaume des cieux ; Refuser d'entrer et empêcher les gens d'entrer</a:t>
            </a:r>
            <a:endParaRPr lang="en-US" sz="3200"/>
          </a:p>
          <a:p>
            <a:pPr marL="457200" indent="-457200" algn="l">
              <a:buAutoNum type="arabicPeriod"/>
            </a:pPr>
            <a:r>
              <a:rPr lang="en-US" sz="3200"/>
              <a:t>Voyager sur terre et sur mer pour rendre les faux prosélytes deux fois plus coupables</a:t>
            </a:r>
            <a:endParaRPr lang="en-US" sz="3200"/>
          </a:p>
          <a:p>
            <a:pPr marL="457200" indent="-457200" algn="l">
              <a:buAutoNum type="arabicPeriod"/>
            </a:pPr>
            <a:r>
              <a:rPr lang="en-US" sz="3200"/>
              <a:t>Des serments pervers qui profanent le temple</a:t>
            </a:r>
            <a:endParaRPr lang="en-US" sz="3200"/>
          </a:p>
          <a:p>
            <a:pPr marL="457200" indent="-457200" algn="l">
              <a:buAutoNum type="arabicPeriod"/>
            </a:pPr>
            <a:r>
              <a:rPr lang="en-US" sz="3200"/>
              <a:t>Donnez la dîme dans des détails obscurs mais négligez les choses plus importantes de la Loi (justice, miséricorde et foi)</a:t>
            </a:r>
            <a:endParaRPr lang="en-US" sz="3200"/>
          </a:p>
          <a:p>
            <a:pPr marL="457200" indent="-457200" algn="l">
              <a:buAutoNum type="arabicPeriod"/>
            </a:pPr>
            <a:r>
              <a:rPr lang="en-US" sz="3200"/>
              <a:t>Propre à l'extérieur mais l'intérieur est sale d'avidité et d'auto-indulgence</a:t>
            </a:r>
            <a:endParaRPr lang="en-US" sz="3200"/>
          </a:p>
          <a:p>
            <a:pPr marL="457200" indent="-457200" algn="l">
              <a:buAutoNum type="arabicPeriod"/>
            </a:pPr>
            <a:r>
              <a:rPr lang="en-US" sz="3200"/>
              <a:t>De belles tombes aux ossements puants (hypocrisie et anarchie)</a:t>
            </a:r>
            <a:endParaRPr lang="en-US" sz="3200"/>
          </a:p>
          <a:p>
            <a:pPr marL="457200" indent="-457200" algn="l">
              <a:buAutoNum type="arabicPeriod"/>
            </a:pPr>
            <a:r>
              <a:rPr lang="en-US" sz="3200"/>
              <a:t>Vénérer les martyrs mais exécuterait les innocents</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500"/>
                                        <p:tgtEl>
                                          <p:spTgt spid="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Effect transition="in" filter="fade">
                                      <p:cBhvr>
                                        <p:cTn id="5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Pâque dans la dernière semaine du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dix</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Jésus : 30 après JC</a:t>
              </a:r>
              <a:r>
                <a:rPr lang="en-US" sz="2400" b="1"/>
                <a:t> </a:t>
              </a:r>
              <a:r>
                <a:rPr lang="en-US" sz="2400"/>
                <a:t>Matthieu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Obtenez de l'agneau</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Regarder l'agneau</a:t>
            </a:r>
            <a:endParaRPr lang="en-US" b="1">
              <a:solidFill>
                <a:schemeClr val="tx1"/>
              </a:solidFill>
            </a:endParaRPr>
          </a:p>
        </p:txBody>
      </p:sp>
      <p:sp>
        <p:nvSpPr>
          <p:cNvPr id="25" name="PDLamb3"/>
          <p:cNvSpPr/>
          <p:nvPr/>
        </p:nvSpPr>
        <p:spPr>
          <a:xfrm>
            <a:off x="8532495" y="2009775"/>
            <a:ext cx="1377315" cy="63246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Entrée </a:t>
            </a:r>
            <a:r>
              <a:rPr lang="en-US" b="1">
                <a:solidFill>
                  <a:schemeClr val="tx1"/>
                </a:solidFill>
              </a:rPr>
              <a:t>triomphale</a:t>
            </a:r>
            <a:br>
              <a:rPr lang="en-US" b="1">
                <a:solidFill>
                  <a:schemeClr val="tx1"/>
                </a:solidFill>
              </a:rPr>
            </a:b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Nettoie le temple des marchands et des changeurs : 21 : 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JÉSUS : Maudit le figuier :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Principaux prêtres et anciens : Remettez en question </a:t>
            </a:r>
            <a:r>
              <a:rPr lang="en-US" b="1" i="1">
                <a:solidFill>
                  <a:schemeClr val="tx1"/>
                </a:solidFill>
              </a:rPr>
              <a:t>l'autorité </a:t>
            </a:r>
            <a:r>
              <a:rPr lang="en-US" b="1">
                <a:solidFill>
                  <a:schemeClr val="tx1"/>
                </a:solidFill>
              </a:rPr>
              <a:t>de Jésus </a:t>
            </a:r>
            <a:r>
              <a:rPr lang="en-US" b="1">
                <a:solidFill>
                  <a:schemeClr val="tx1"/>
                </a:solidFill>
              </a:rPr>
              <a:t>21 : 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Pharisiens : Remettez en question </a:t>
            </a:r>
            <a:r>
              <a:rPr lang="en-US" b="1" i="1">
                <a:solidFill>
                  <a:schemeClr val="tx1"/>
                </a:solidFill>
                <a:sym typeface="+mn-ea"/>
              </a:rPr>
              <a:t>la loyauté </a:t>
            </a:r>
            <a:r>
              <a:rPr lang="en-US" b="1">
                <a:solidFill>
                  <a:schemeClr val="tx1"/>
                </a:solidFill>
                <a:sym typeface="+mn-ea"/>
              </a:rPr>
              <a:t>de Jésus </a:t>
            </a:r>
            <a:r>
              <a:rPr lang="en-US" b="1">
                <a:solidFill>
                  <a:schemeClr val="tx1"/>
                </a:solidFill>
                <a:sym typeface="+mn-ea"/>
              </a:rPr>
              <a:t>(impôts envers César) </a:t>
            </a:r>
            <a:r>
              <a:rPr lang="en-US" b="1">
                <a:solidFill>
                  <a:schemeClr val="tx1"/>
                </a:solidFill>
              </a:rPr>
              <a:t>22 : 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Sadducéens : Remettez en question </a:t>
            </a:r>
            <a:r>
              <a:rPr lang="en-US" b="1" i="1">
                <a:solidFill>
                  <a:schemeClr val="tx1"/>
                </a:solidFill>
                <a:sym typeface="+mn-ea"/>
              </a:rPr>
              <a:t>l’espérance </a:t>
            </a:r>
            <a:r>
              <a:rPr lang="en-US" b="1">
                <a:solidFill>
                  <a:schemeClr val="tx1"/>
                </a:solidFill>
                <a:sym typeface="+mn-ea"/>
              </a:rPr>
              <a:t>de Jésus </a:t>
            </a:r>
            <a:r>
              <a:rPr lang="en-US" b="1">
                <a:solidFill>
                  <a:schemeClr val="tx1"/>
                </a:solidFill>
                <a:sym typeface="+mn-ea"/>
              </a:rPr>
              <a:t>(Résurrection) </a:t>
            </a:r>
            <a:r>
              <a:rPr lang="en-US" b="1">
                <a:solidFill>
                  <a:schemeClr val="tx1"/>
                </a:solidFill>
              </a:rPr>
              <a:t>22 : 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 Remettez en question </a:t>
            </a:r>
            <a:r>
              <a:rPr lang="en-US" b="1" i="1">
                <a:solidFill>
                  <a:schemeClr val="tx1"/>
                </a:solidFill>
                <a:sym typeface="+mn-ea"/>
              </a:rPr>
              <a:t>la justice </a:t>
            </a:r>
            <a:r>
              <a:rPr lang="en-US" b="1">
                <a:solidFill>
                  <a:schemeClr val="tx1"/>
                </a:solidFill>
                <a:sym typeface="+mn-ea"/>
              </a:rPr>
              <a:t>de Jésus </a:t>
            </a:r>
            <a:r>
              <a:rPr lang="en-US" b="1">
                <a:solidFill>
                  <a:schemeClr val="tx1"/>
                </a:solidFill>
                <a:sym typeface="+mn-ea"/>
              </a:rPr>
              <a:t>(la plus grande loi) </a:t>
            </a:r>
            <a:r>
              <a:rPr lang="en-US" b="1">
                <a:solidFill>
                  <a:schemeClr val="tx1"/>
                </a:solidFill>
              </a:rPr>
              <a:t>22 : 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JÉSUS : Jésus remet en question leur </a:t>
            </a:r>
            <a:r>
              <a:rPr lang="en-US" b="1" i="1">
                <a:solidFill>
                  <a:schemeClr val="tx1"/>
                </a:solidFill>
              </a:rPr>
              <a:t>foi </a:t>
            </a:r>
            <a:r>
              <a:rPr lang="en-US" b="1">
                <a:solidFill>
                  <a:schemeClr val="tx1"/>
                </a:solidFill>
              </a:rPr>
              <a:t>( </a:t>
            </a:r>
            <a:r>
              <a:rPr lang="en-US" b="1">
                <a:solidFill>
                  <a:schemeClr val="tx1"/>
                </a:solidFill>
                <a:sym typeface="+mn-ea"/>
              </a:rPr>
              <a:t>Fils de David) </a:t>
            </a:r>
            <a:r>
              <a:rPr lang="en-US" b="1">
                <a:solidFill>
                  <a:schemeClr val="tx1"/>
                </a:solidFill>
              </a:rPr>
              <a:t>22 : 41-46</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JÉSUS : Malheur aux Pharisiens : 23 : 13-39</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Grands prêtres et Sanhédrin : Procès Blashphemy : 26 : 57-68</a:t>
            </a:r>
            <a:endParaRPr lang="en-US" b="1">
              <a:solidFill>
                <a:schemeClr val="tx1"/>
              </a:solidFill>
            </a:endParaRPr>
          </a:p>
          <a:p>
            <a:pPr algn="l"/>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Pilate : Procès criminel : Matthieu 27 : 1-26</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Hérode : Procès criminel : Luc 23 : 8-12</a:t>
            </a:r>
            <a:br>
              <a:rPr lang="en-US" b="1">
                <a:solidFill>
                  <a:schemeClr val="tx1"/>
                </a:solidFill>
                <a:sym typeface="+mn-ea"/>
              </a:rPr>
            </a:br>
            <a:endParaRPr lang="en-US" b="1">
              <a:solidFill>
                <a:schemeClr val="tx1"/>
              </a:solidFill>
            </a:endParaRPr>
          </a:p>
        </p:txBody>
      </p:sp>
      <p:sp>
        <p:nvSpPr>
          <p:cNvPr id="21" name="PDLamb3"/>
          <p:cNvSpPr/>
          <p:nvPr/>
        </p:nvSpPr>
        <p:spPr>
          <a:xfrm>
            <a:off x="8528685" y="2832735"/>
            <a:ext cx="137731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Tuer l'agneau </a:t>
            </a:r>
            <a:br>
              <a:rPr lang="en-US" b="1">
                <a:solidFill>
                  <a:schemeClr val="tx1"/>
                </a:solidFill>
              </a:rPr>
            </a:br>
            <a:r>
              <a:rPr lang="en-US" b="1">
                <a:solidFill>
                  <a:schemeClr val="tx1"/>
                </a:solidFill>
              </a:rPr>
              <a:t>de Dieu</a:t>
            </a:r>
            <a:endParaRPr lang="en-US" b="1">
              <a:solidFill>
                <a:schemeClr val="tx1"/>
              </a:solidFill>
            </a:endParaRPr>
          </a:p>
        </p:txBody>
      </p:sp>
      <p:sp>
        <p:nvSpPr>
          <p:cNvPr id="26" name="PDLamb4"/>
          <p:cNvSpPr/>
          <p:nvPr/>
        </p:nvSpPr>
        <p:spPr>
          <a:xfrm>
            <a:off x="10191115" y="2009775"/>
            <a:ext cx="1731010" cy="400685"/>
          </a:xfrm>
          <a:prstGeom prst="homePlat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Sans levain</a:t>
            </a:r>
            <a:endParaRPr lang="en-US" b="1">
              <a:solidFill>
                <a:schemeClr val="tx1"/>
              </a:solidFill>
            </a:endParaRPr>
          </a:p>
        </p:txBody>
      </p:sp>
      <p:sp>
        <p:nvSpPr>
          <p:cNvPr id="27" name="PDLamb2"/>
          <p:cNvSpPr/>
          <p:nvPr/>
        </p:nvSpPr>
        <p:spPr>
          <a:xfrm>
            <a:off x="3697605" y="2832735"/>
            <a:ext cx="483044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sym typeface="+mn-ea"/>
              </a:rPr>
              <a:t>JÉSUS contre les dirigeants de cet âge</a:t>
            </a:r>
            <a:endParaRPr lang="en-US" b="1">
              <a:solidFill>
                <a:schemeClr val="tx1"/>
              </a:solidFill>
            </a:endParaRPr>
          </a:p>
        </p:txBody>
      </p:sp>
      <p:sp>
        <p:nvSpPr>
          <p:cNvPr id="28" name="PDLamb4"/>
          <p:cNvSpPr/>
          <p:nvPr/>
        </p:nvSpPr>
        <p:spPr>
          <a:xfrm>
            <a:off x="10191115" y="2832735"/>
            <a:ext cx="1731010" cy="1701800"/>
          </a:xfrm>
          <a:prstGeom prst="homePlate">
            <a:avLst>
              <a:gd name="adj" fmla="val 13093"/>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Intact/ </a:t>
            </a:r>
            <a:br>
              <a:rPr lang="en-US" b="1">
                <a:solidFill>
                  <a:schemeClr val="tx1"/>
                </a:solidFill>
              </a:rPr>
            </a:br>
            <a:r>
              <a:rPr lang="en-US" b="1">
                <a:solidFill>
                  <a:schemeClr val="tx1"/>
                </a:solidFill>
              </a:rPr>
              <a:t>propre</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fade">
                                      <p:cBhvr>
                                        <p:cTn id="17" dur="5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fade">
                                      <p:cBhvr>
                                        <p:cTn id="22" dur="500"/>
                                        <p:tgtEl>
                                          <p:spTgt spid="5">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xEl>
                                              <p:pRg st="0" end="0"/>
                                            </p:txEl>
                                          </p:spTgt>
                                        </p:tgtEl>
                                      </p:cBhvr>
                                    </p:animEffect>
                                    <p:set>
                                      <p:cBhvr>
                                        <p:cTn id="30" dur="1" fill="hold">
                                          <p:stCondLst>
                                            <p:cond delay="499"/>
                                          </p:stCondLst>
                                        </p:cTn>
                                        <p:tgtEl>
                                          <p:spTgt spid="5">
                                            <p:txEl>
                                              <p:pRg st="0" end="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xEl>
                                              <p:pRg st="1" end="1"/>
                                            </p:txEl>
                                          </p:spTgt>
                                        </p:tgtEl>
                                      </p:cBhvr>
                                    </p:animEffect>
                                    <p:set>
                                      <p:cBhvr>
                                        <p:cTn id="33" dur="1" fill="hold">
                                          <p:stCondLst>
                                            <p:cond delay="499"/>
                                          </p:stCondLst>
                                        </p:cTn>
                                        <p:tgtEl>
                                          <p:spTgt spid="5">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xEl>
                                              <p:pRg st="2" end="2"/>
                                            </p:txEl>
                                          </p:spTgt>
                                        </p:tgtEl>
                                      </p:cBhvr>
                                    </p:animEffect>
                                    <p:set>
                                      <p:cBhvr>
                                        <p:cTn id="36" dur="1" fill="hold">
                                          <p:stCondLst>
                                            <p:cond delay="499"/>
                                          </p:stCondLst>
                                        </p:cTn>
                                        <p:tgtEl>
                                          <p:spTgt spid="5">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xEl>
                                              <p:pRg st="3" end="3"/>
                                            </p:txEl>
                                          </p:spTgt>
                                        </p:tgtEl>
                                      </p:cBhvr>
                                    </p:animEffect>
                                    <p:set>
                                      <p:cBhvr>
                                        <p:cTn id="39" dur="1" fill="hold">
                                          <p:stCondLst>
                                            <p:cond delay="499"/>
                                          </p:stCondLst>
                                        </p:cTn>
                                        <p:tgtEl>
                                          <p:spTgt spid="5">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xEl>
                                              <p:pRg st="4" end="4"/>
                                            </p:txEl>
                                          </p:spTgt>
                                        </p:tgtEl>
                                      </p:cBhvr>
                                    </p:animEffect>
                                    <p:set>
                                      <p:cBhvr>
                                        <p:cTn id="42" dur="1" fill="hold">
                                          <p:stCondLst>
                                            <p:cond delay="499"/>
                                          </p:stCondLst>
                                        </p:cTn>
                                        <p:tgtEl>
                                          <p:spTgt spid="5">
                                            <p:txEl>
                                              <p:pRg st="4" end="4"/>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
                                            <p:txEl>
                                              <p:pRg st="5" end="5"/>
                                            </p:txEl>
                                          </p:spTgt>
                                        </p:tgtEl>
                                      </p:cBhvr>
                                    </p:animEffect>
                                    <p:set>
                                      <p:cBhvr>
                                        <p:cTn id="45" dur="1" fill="hold">
                                          <p:stCondLst>
                                            <p:cond delay="499"/>
                                          </p:stCondLst>
                                        </p:cTn>
                                        <p:tgtEl>
                                          <p:spTgt spid="5">
                                            <p:txEl>
                                              <p:pRg st="5" end="5"/>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
                                            <p:txEl>
                                              <p:pRg st="6" end="6"/>
                                            </p:txEl>
                                          </p:spTgt>
                                        </p:tgtEl>
                                      </p:cBhvr>
                                    </p:animEffect>
                                    <p:set>
                                      <p:cBhvr>
                                        <p:cTn id="48" dur="1" fill="hold">
                                          <p:stCondLst>
                                            <p:cond delay="499"/>
                                          </p:stCondLst>
                                        </p:cTn>
                                        <p:tgtEl>
                                          <p:spTgt spid="5">
                                            <p:txEl>
                                              <p:pRg st="6" end="6"/>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
                                            <p:txEl>
                                              <p:pRg st="7" end="7"/>
                                            </p:txEl>
                                          </p:spTgt>
                                        </p:tgtEl>
                                      </p:cBhvr>
                                    </p:animEffect>
                                    <p:set>
                                      <p:cBhvr>
                                        <p:cTn id="51" dur="1" fill="hold">
                                          <p:stCondLst>
                                            <p:cond delay="499"/>
                                          </p:stCondLst>
                                        </p:cTn>
                                        <p:tgtEl>
                                          <p:spTgt spid="5">
                                            <p:txEl>
                                              <p:pRg st="7" end="7"/>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
                                            <p:txEl>
                                              <p:pRg st="8" end="8"/>
                                            </p:txEl>
                                          </p:spTgt>
                                        </p:tgtEl>
                                      </p:cBhvr>
                                    </p:animEffect>
                                    <p:set>
                                      <p:cBhvr>
                                        <p:cTn id="54" dur="1" fill="hold">
                                          <p:stCondLst>
                                            <p:cond delay="499"/>
                                          </p:stCondLst>
                                        </p:cTn>
                                        <p:tgtEl>
                                          <p:spTgt spid="5">
                                            <p:txEl>
                                              <p:pRg st="8" end="8"/>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
                                            <p:txEl>
                                              <p:pRg st="10" end="10"/>
                                            </p:txEl>
                                          </p:spTgt>
                                        </p:tgtEl>
                                      </p:cBhvr>
                                    </p:animEffect>
                                    <p:set>
                                      <p:cBhvr>
                                        <p:cTn id="57" dur="1" fill="hold">
                                          <p:stCondLst>
                                            <p:cond delay="499"/>
                                          </p:stCondLst>
                                        </p:cTn>
                                        <p:tgtEl>
                                          <p:spTgt spid="5">
                                            <p:txEl>
                                              <p:pRg st="10" end="10"/>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
                                            <p:txEl>
                                              <p:pRg st="11" end="11"/>
                                            </p:txEl>
                                          </p:spTgt>
                                        </p:tgtEl>
                                      </p:cBhvr>
                                    </p:animEffect>
                                    <p:set>
                                      <p:cBhvr>
                                        <p:cTn id="60" dur="1" fill="hold">
                                          <p:stCondLst>
                                            <p:cond delay="499"/>
                                          </p:stCondLst>
                                        </p:cTn>
                                        <p:tgtEl>
                                          <p:spTgt spid="5">
                                            <p:txEl>
                                              <p:pRg st="11" end="11"/>
                                            </p:txEl>
                                          </p:spTgt>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100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500"/>
                            </p:stCondLst>
                            <p:childTnLst>
                              <p:par>
                                <p:cTn id="71" presetID="10" presetClass="entr" presetSubtype="0" fill="hold" grpId="0" nodeType="afterEffect">
                                  <p:stCondLst>
                                    <p:cond delay="10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1" grpId="0" bldLvl="0" animBg="1"/>
      <p:bldP spid="26" grpId="0" bldLvl="0" animBg="1"/>
      <p:bldP spid="27" grpId="0" bldLvl="0" animBg="1"/>
      <p:bldP spid="5" grpId="1" bldLvl="0" animBg="1"/>
      <p:bldP spid="2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L'unité dans le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Comparisons"/>
          <p:cNvSpPr/>
          <p:nvPr/>
        </p:nvSpPr>
        <p:spPr>
          <a:xfrm>
            <a:off x="6878320" y="977900"/>
            <a:ext cx="5313680" cy="551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457200" indent="-457200" algn="l" fontAlgn="auto">
              <a:lnSpc>
                <a:spcPct val="100000"/>
              </a:lnSpc>
              <a:spcAft>
                <a:spcPts val="1200"/>
              </a:spcAft>
              <a:buFont typeface="Arial" panose="020B0604020202020204" pitchFamily="34" charset="0"/>
              <a:buChar char="•"/>
            </a:pPr>
            <a:r>
              <a:rPr lang="en-US" sz="2800">
                <a:solidFill>
                  <a:schemeClr val="tx1"/>
                </a:solidFill>
              </a:rPr>
              <a:t>7 événements OT tombent à Pâque</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7 fêtes en Lév 23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Relation du 1er et du 2ème événements</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sym typeface="+mn-ea"/>
              </a:rPr>
              <a:t>Fêtes de printemps/automne et </a:t>
            </a:r>
            <a:br>
              <a:rPr lang="en-US" sz="2800">
                <a:solidFill>
                  <a:schemeClr val="tx1"/>
                </a:solidFill>
                <a:sym typeface="+mn-ea"/>
              </a:rPr>
            </a:br>
            <a:r>
              <a:rPr lang="en-US" sz="2800">
                <a:solidFill>
                  <a:schemeClr val="tx1"/>
                </a:solidFill>
                <a:sym typeface="+mn-ea"/>
              </a:rPr>
              <a:t>événements populaires/roi/prêtre</a:t>
            </a:r>
            <a:endParaRPr lang="en-US" sz="2800">
              <a:solidFill>
                <a:schemeClr val="tx1"/>
              </a:solidFill>
            </a:endParaRPr>
          </a:p>
          <a:p>
            <a:pPr indent="0" algn="l" fontAlgn="auto">
              <a:lnSpc>
                <a:spcPct val="100000"/>
              </a:lnSpc>
              <a:spcAft>
                <a:spcPts val="1200"/>
              </a:spcAft>
              <a:buFont typeface="Arial" panose="020B0604020202020204" pitchFamily="34" charset="0"/>
              <a:buNone/>
            </a:pP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endParaRPr lang="en-US" sz="2800">
              <a:solidFill>
                <a:schemeClr val="tx1"/>
              </a:solidFill>
            </a:endParaRPr>
          </a:p>
        </p:txBody>
      </p:sp>
      <p:grpSp>
        <p:nvGrpSpPr>
          <p:cNvPr id="65" name="Feasts"/>
          <p:cNvGrpSpPr/>
          <p:nvPr/>
        </p:nvGrpSpPr>
        <p:grpSpPr>
          <a:xfrm>
            <a:off x="3791585" y="1016000"/>
            <a:ext cx="2743200" cy="5350510"/>
            <a:chOff x="7111" y="1600"/>
            <a:chExt cx="4418" cy="8426"/>
          </a:xfrm>
        </p:grpSpPr>
        <p:sp>
          <p:nvSpPr>
            <p:cNvPr id="14" name="Rectangles 13"/>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Trompettes</a:t>
              </a:r>
              <a:endParaRPr lang="en-US" sz="2400" b="1">
                <a:solidFill>
                  <a:schemeClr val="tx1"/>
                </a:solidFill>
                <a:sym typeface="+mn-ea"/>
              </a:endParaRPr>
            </a:p>
          </p:txBody>
        </p:sp>
        <p:sp>
          <p:nvSpPr>
            <p:cNvPr id="27" name="Rectangles 26"/>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Jour des Expiations</a:t>
              </a:r>
              <a:endParaRPr lang="en-US" sz="2400" b="1">
                <a:solidFill>
                  <a:schemeClr val="tx1"/>
                </a:solidFill>
                <a:sym typeface="+mn-ea"/>
              </a:endParaRPr>
            </a:p>
          </p:txBody>
        </p:sp>
        <p:sp>
          <p:nvSpPr>
            <p:cNvPr id="40" name="Rectangles 39"/>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Tabernacles</a:t>
              </a:r>
              <a:endParaRPr lang="en-US" sz="2400" b="1">
                <a:solidFill>
                  <a:schemeClr val="tx1"/>
                </a:solidFill>
                <a:sym typeface="+mn-ea"/>
              </a:endParaRPr>
            </a:p>
          </p:txBody>
        </p:sp>
        <p:sp>
          <p:nvSpPr>
            <p:cNvPr id="23" name="Rectangles 22"/>
            <p:cNvSpPr/>
            <p:nvPr/>
          </p:nvSpPr>
          <p:spPr>
            <a:xfrm>
              <a:off x="7111" y="1600"/>
              <a:ext cx="4419"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Pâque</a:t>
              </a:r>
              <a:endParaRPr lang="en-US" sz="2400" b="1">
                <a:solidFill>
                  <a:schemeClr val="tx1"/>
                </a:solidFill>
                <a:sym typeface="+mn-ea"/>
              </a:endParaRPr>
            </a:p>
          </p:txBody>
        </p:sp>
        <p:sp>
          <p:nvSpPr>
            <p:cNvPr id="24" name="Rectangles 23"/>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Pain sans levain</a:t>
              </a:r>
              <a:endParaRPr lang="en-US" sz="2400" b="1">
                <a:solidFill>
                  <a:schemeClr val="tx1"/>
                </a:solidFill>
                <a:sym typeface="+mn-ea"/>
              </a:endParaRPr>
            </a:p>
          </p:txBody>
        </p:sp>
        <p:sp>
          <p:nvSpPr>
            <p:cNvPr id="35" name="Rectangles 34"/>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Premiers fruits</a:t>
              </a:r>
              <a:endParaRPr lang="en-US" sz="2400" b="1">
                <a:solidFill>
                  <a:schemeClr val="tx1"/>
                </a:solidFill>
                <a:sym typeface="+mn-ea"/>
              </a:endParaRPr>
            </a:p>
          </p:txBody>
        </p:sp>
        <p:sp>
          <p:nvSpPr>
            <p:cNvPr id="59" name="Rectangles 58"/>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semaines</a:t>
              </a:r>
              <a:endParaRPr lang="en-US" sz="2400" b="1">
                <a:solidFill>
                  <a:schemeClr val="tx1"/>
                </a:solidFill>
                <a:sym typeface="+mn-ea"/>
              </a:endParaRPr>
            </a:p>
          </p:txBody>
        </p:sp>
      </p:grpSp>
      <p:grpSp>
        <p:nvGrpSpPr>
          <p:cNvPr id="66" name="PassoverEvents"/>
          <p:cNvGrpSpPr/>
          <p:nvPr/>
        </p:nvGrpSpPr>
        <p:grpSpPr>
          <a:xfrm>
            <a:off x="457200" y="1016000"/>
            <a:ext cx="2743200" cy="5350510"/>
            <a:chOff x="720" y="1600"/>
            <a:chExt cx="5760" cy="8426"/>
          </a:xfrm>
        </p:grpSpPr>
        <p:sp>
          <p:nvSpPr>
            <p:cNvPr id="36" name="Rectangles 35"/>
            <p:cNvSpPr/>
            <p:nvPr/>
          </p:nvSpPr>
          <p:spPr>
            <a:xfrm>
              <a:off x="720" y="68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David et les Gabaonites</a:t>
              </a:r>
              <a:endParaRPr lang="en-US" sz="2400" b="1">
                <a:solidFill>
                  <a:schemeClr val="tx1"/>
                </a:solidFill>
                <a:sym typeface="+mn-ea"/>
              </a:endParaRPr>
            </a:p>
          </p:txBody>
        </p:sp>
        <p:sp>
          <p:nvSpPr>
            <p:cNvPr id="51" name="Rectangles 50"/>
            <p:cNvSpPr/>
            <p:nvPr/>
          </p:nvSpPr>
          <p:spPr>
            <a:xfrm>
              <a:off x="720" y="80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Les réformes de Josias</a:t>
              </a:r>
              <a:endParaRPr lang="en-US" sz="2400" b="1">
                <a:solidFill>
                  <a:schemeClr val="tx1"/>
                </a:solidFill>
                <a:sym typeface="+mn-ea"/>
              </a:endParaRPr>
            </a:p>
          </p:txBody>
        </p:sp>
        <p:sp>
          <p:nvSpPr>
            <p:cNvPr id="56" name="Rectangles 55"/>
            <p:cNvSpPr/>
            <p:nvPr/>
          </p:nvSpPr>
          <p:spPr>
            <a:xfrm>
              <a:off x="720" y="9220"/>
              <a:ext cx="5760"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 temple d'Esdras</a:t>
              </a:r>
              <a:endParaRPr lang="en-US" sz="2400" b="1">
                <a:solidFill>
                  <a:schemeClr val="tx1"/>
                </a:solidFill>
                <a:sym typeface="+mn-ea"/>
              </a:endParaRPr>
            </a:p>
          </p:txBody>
        </p:sp>
        <p:sp>
          <p:nvSpPr>
            <p:cNvPr id="57" name="Rectangles 56"/>
            <p:cNvSpPr/>
            <p:nvPr/>
          </p:nvSpPr>
          <p:spPr>
            <a:xfrm>
              <a:off x="720" y="1600"/>
              <a:ext cx="5760"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Moïse Exode</a:t>
              </a:r>
              <a:endParaRPr lang="en-US" sz="2400" b="1">
                <a:solidFill>
                  <a:schemeClr val="tx1"/>
                </a:solidFill>
                <a:sym typeface="+mn-ea"/>
              </a:endParaRPr>
            </a:p>
          </p:txBody>
        </p:sp>
        <p:sp>
          <p:nvSpPr>
            <p:cNvPr id="58" name="Rectangles 57"/>
            <p:cNvSpPr/>
            <p:nvPr/>
          </p:nvSpPr>
          <p:spPr>
            <a:xfrm>
              <a:off x="720" y="28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Alliance avec Abraham</a:t>
              </a:r>
              <a:endParaRPr lang="en-US" sz="2400" b="1">
                <a:solidFill>
                  <a:schemeClr val="tx1"/>
                </a:solidFill>
                <a:sym typeface="+mn-ea"/>
              </a:endParaRPr>
            </a:p>
          </p:txBody>
        </p:sp>
        <p:sp>
          <p:nvSpPr>
            <p:cNvPr id="60" name="Rectangles 59"/>
            <p:cNvSpPr/>
            <p:nvPr/>
          </p:nvSpPr>
          <p:spPr>
            <a:xfrm>
              <a:off x="720" y="40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Josué et Jordan</a:t>
              </a:r>
              <a:endParaRPr lang="en-US" sz="2400" b="1">
                <a:solidFill>
                  <a:schemeClr val="tx1"/>
                </a:solidFill>
                <a:sym typeface="+mn-ea"/>
              </a:endParaRPr>
            </a:p>
          </p:txBody>
        </p:sp>
        <p:sp>
          <p:nvSpPr>
            <p:cNvPr id="61" name="Rectangles 60"/>
            <p:cNvSpPr/>
            <p:nvPr/>
          </p:nvSpPr>
          <p:spPr>
            <a:xfrm>
              <a:off x="720" y="52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 retour de Ruth</a:t>
              </a:r>
              <a:endParaRPr lang="en-US" sz="2400" b="1">
                <a:solidFill>
                  <a:schemeClr val="tx1"/>
                </a:solidFill>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animEffect transition="in" filter="fade">
                                      <p:cBhvr>
                                        <p:cTn id="11" dur="500"/>
                                        <p:tgtEl>
                                          <p:spTgt spid="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
                                            <p:txEl>
                                              <p:pRg st="1" end="1"/>
                                            </p:txEl>
                                          </p:spTgt>
                                        </p:tgtEl>
                                        <p:attrNameLst>
                                          <p:attrName>style.visibility</p:attrName>
                                        </p:attrNameLst>
                                      </p:cBhvr>
                                      <p:to>
                                        <p:strVal val="visible"/>
                                      </p:to>
                                    </p:set>
                                    <p:animEffect transition="in" filter="fade">
                                      <p:cBhvr>
                                        <p:cTn id="16" dur="500"/>
                                        <p:tgtEl>
                                          <p:spTgt spid="6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xEl>
                                              <p:pRg st="2" end="2"/>
                                            </p:txEl>
                                          </p:spTgt>
                                        </p:tgtEl>
                                        <p:attrNameLst>
                                          <p:attrName>style.visibility</p:attrName>
                                        </p:attrNameLst>
                                      </p:cBhvr>
                                      <p:to>
                                        <p:strVal val="visible"/>
                                      </p:to>
                                    </p:set>
                                    <p:animEffect transition="in" filter="fade">
                                      <p:cBhvr>
                                        <p:cTn id="24" dur="500"/>
                                        <p:tgtEl>
                                          <p:spTgt spid="6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
                                            <p:txEl>
                                              <p:pRg st="3" end="3"/>
                                            </p:txEl>
                                          </p:spTgt>
                                        </p:tgtEl>
                                        <p:attrNameLst>
                                          <p:attrName>style.visibility</p:attrName>
                                        </p:attrNameLst>
                                      </p:cBhvr>
                                      <p:to>
                                        <p:strVal val="visible"/>
                                      </p:to>
                                    </p:set>
                                    <p:animEffect transition="in" filter="fade">
                                      <p:cBhvr>
                                        <p:cTn id="29" dur="500"/>
                                        <p:tgtEl>
                                          <p:spTgt spid="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Saisons, Lumières, Planètes et Temps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 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304800" y="1139825"/>
            <a:ext cx="11620500" cy="5568950"/>
          </a:xfrm>
          <a:prstGeom prst="rect">
            <a:avLst/>
          </a:prstGeom>
          <a:noFill/>
        </p:spPr>
        <p:txBody>
          <a:bodyPr wrap="square" rtlCol="0">
            <a:noAutofit/>
          </a:bodyPr>
          <a:p>
            <a:pPr indent="0" algn="l">
              <a:buFont typeface="Arial" panose="020B0604020202020204" pitchFamily="34" charset="0"/>
              <a:buNone/>
            </a:pPr>
            <a:r>
              <a:rPr lang="en-US" sz="3200"/>
              <a:t>[+] Et Dieu dit : « Qu'il y ait des lumières dans l'étendue des cieux pour séparer le jour de la nuit. Et qu'ils soient des signes et des </a:t>
            </a:r>
            <a:r>
              <a:rPr lang="en-US" sz="3200" i="1">
                <a:sym typeface="+mn-ea"/>
              </a:rPr>
              <a:t>temps fixés (tondus) </a:t>
            </a:r>
            <a:r>
              <a:rPr lang="en-US" sz="3200"/>
              <a:t>, des jours et des années, et qu'ils soient des luminaires dans l'étendue des cieux pour éclairer la terre. Et c’était ainsi.</a:t>
            </a:r>
            <a:endParaRPr lang="en-US" sz="3200"/>
          </a:p>
          <a:p>
            <a:pPr indent="0" algn="r">
              <a:buFont typeface="Arial" panose="020B0604020202020204" pitchFamily="34" charset="0"/>
              <a:buNone/>
            </a:pPr>
            <a:r>
              <a:rPr lang="en-US" sz="3200"/>
              <a:t>Genèse 1:14-15</a:t>
            </a:r>
            <a:endParaRPr lang="en-US" sz="3200"/>
          </a:p>
          <a:p>
            <a:pPr indent="0" algn="l">
              <a:buFont typeface="Arial" panose="020B0604020202020204" pitchFamily="34" charset="0"/>
              <a:buNone/>
            </a:pPr>
            <a:br>
              <a:rPr lang="en-US" sz="3200"/>
            </a:br>
            <a:r>
              <a:rPr lang="en-US" sz="3200"/>
              <a:t>[+] L'Éternel parla à Moïse : « Parle aux Israélites et dis-leur : Ce sont mes </a:t>
            </a:r>
            <a:r>
              <a:rPr lang="en-US" sz="3200" i="1"/>
              <a:t>fêtes (fauchées) </a:t>
            </a:r>
            <a:r>
              <a:rPr lang="en-US" sz="3200"/>
              <a:t>, les temps de l'Éternel que vous proclamerez comme des assemblées sacrées.</a:t>
            </a:r>
            <a:endParaRPr lang="en-US" sz="3200"/>
          </a:p>
          <a:p>
            <a:pPr indent="0" algn="r">
              <a:buFont typeface="Arial" panose="020B0604020202020204" pitchFamily="34" charset="0"/>
              <a:buNone/>
            </a:pPr>
            <a:r>
              <a:rPr lang="en-US" sz="3200"/>
              <a:t>Lévitique 23 : 1-2</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L'unité dans le Messie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Comparisons"/>
          <p:cNvSpPr/>
          <p:nvPr/>
        </p:nvSpPr>
        <p:spPr>
          <a:xfrm>
            <a:off x="6878320" y="977900"/>
            <a:ext cx="5313680" cy="551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457200" indent="-457200" algn="l" fontAlgn="auto">
              <a:lnSpc>
                <a:spcPct val="100000"/>
              </a:lnSpc>
              <a:spcAft>
                <a:spcPts val="1200"/>
              </a:spcAft>
              <a:buFont typeface="Arial" panose="020B0604020202020204" pitchFamily="34" charset="0"/>
              <a:buChar char="•"/>
            </a:pPr>
            <a:r>
              <a:rPr lang="en-US" sz="2800">
                <a:solidFill>
                  <a:schemeClr val="tx1"/>
                </a:solidFill>
              </a:rPr>
              <a:t>7 événements OT tombent à Pâque</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7 fêtes en Lév 23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Relation du 1er et du 2ème événements</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sym typeface="+mn-ea"/>
              </a:rPr>
              <a:t>Fêtes de printemps/automne et </a:t>
            </a:r>
            <a:br>
              <a:rPr lang="en-US" sz="2800">
                <a:solidFill>
                  <a:schemeClr val="tx1"/>
                </a:solidFill>
                <a:sym typeface="+mn-ea"/>
              </a:rPr>
            </a:br>
            <a:r>
              <a:rPr lang="en-US" sz="2800">
                <a:solidFill>
                  <a:schemeClr val="tx1"/>
                </a:solidFill>
                <a:sym typeface="+mn-ea"/>
              </a:rPr>
              <a:t>événements populaires/roi/prêtre</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Pèlerinage (Exode 23 :14-17 ; Deut 16 :16 ; 2 Chroniques 8 :13)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Unité en Christ (Ep 4 : 1-6)</a:t>
            </a:r>
            <a:endParaRPr lang="en-US" sz="2800">
              <a:solidFill>
                <a:schemeClr val="tx1"/>
              </a:solidFill>
            </a:endParaRPr>
          </a:p>
          <a:p>
            <a:pPr indent="0" algn="l" fontAlgn="auto">
              <a:lnSpc>
                <a:spcPct val="100000"/>
              </a:lnSpc>
              <a:spcAft>
                <a:spcPts val="1200"/>
              </a:spcAft>
              <a:buFont typeface="Arial" panose="020B0604020202020204" pitchFamily="34" charset="0"/>
              <a:buNone/>
            </a:pP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endParaRPr lang="en-US" sz="2800">
              <a:solidFill>
                <a:schemeClr val="tx1"/>
              </a:solidFill>
            </a:endParaRPr>
          </a:p>
        </p:txBody>
      </p:sp>
      <p:grpSp>
        <p:nvGrpSpPr>
          <p:cNvPr id="65" name="Feasts"/>
          <p:cNvGrpSpPr/>
          <p:nvPr/>
        </p:nvGrpSpPr>
        <p:grpSpPr>
          <a:xfrm>
            <a:off x="3791585" y="1016000"/>
            <a:ext cx="2743200" cy="5350510"/>
            <a:chOff x="7111" y="1600"/>
            <a:chExt cx="4418" cy="8426"/>
          </a:xfrm>
        </p:grpSpPr>
        <p:sp>
          <p:nvSpPr>
            <p:cNvPr id="14" name="Rectangles 13"/>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Trompettes</a:t>
              </a:r>
              <a:endParaRPr lang="en-US" sz="2400" b="1">
                <a:solidFill>
                  <a:schemeClr val="tx1"/>
                </a:solidFill>
                <a:sym typeface="+mn-ea"/>
              </a:endParaRPr>
            </a:p>
          </p:txBody>
        </p:sp>
        <p:sp>
          <p:nvSpPr>
            <p:cNvPr id="27" name="Rectangles 26"/>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Jour des Expiations</a:t>
              </a:r>
              <a:endParaRPr lang="en-US" sz="2400" b="1">
                <a:solidFill>
                  <a:schemeClr val="tx1"/>
                </a:solidFill>
                <a:sym typeface="+mn-ea"/>
              </a:endParaRPr>
            </a:p>
          </p:txBody>
        </p:sp>
        <p:sp>
          <p:nvSpPr>
            <p:cNvPr id="40" name="Rectangles 39"/>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Tabernacles</a:t>
              </a:r>
              <a:endParaRPr lang="en-US" sz="2400" b="1">
                <a:solidFill>
                  <a:schemeClr val="tx1"/>
                </a:solidFill>
                <a:sym typeface="+mn-ea"/>
              </a:endParaRPr>
            </a:p>
          </p:txBody>
        </p:sp>
        <p:sp>
          <p:nvSpPr>
            <p:cNvPr id="23" name="Rectangles 22"/>
            <p:cNvSpPr/>
            <p:nvPr/>
          </p:nvSpPr>
          <p:spPr>
            <a:xfrm>
              <a:off x="7111" y="1600"/>
              <a:ext cx="4419"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Pâque</a:t>
              </a:r>
              <a:endParaRPr lang="en-US" sz="2400" b="1">
                <a:solidFill>
                  <a:schemeClr val="tx1"/>
                </a:solidFill>
                <a:sym typeface="+mn-ea"/>
              </a:endParaRPr>
            </a:p>
          </p:txBody>
        </p:sp>
        <p:sp>
          <p:nvSpPr>
            <p:cNvPr id="24" name="Rectangles 23"/>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Pain sans levain</a:t>
              </a:r>
              <a:endParaRPr lang="en-US" sz="2400" b="1">
                <a:solidFill>
                  <a:schemeClr val="tx1"/>
                </a:solidFill>
                <a:sym typeface="+mn-ea"/>
              </a:endParaRPr>
            </a:p>
          </p:txBody>
        </p:sp>
        <p:sp>
          <p:nvSpPr>
            <p:cNvPr id="35" name="Rectangles 34"/>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Premiers fruits</a:t>
              </a:r>
              <a:endParaRPr lang="en-US" sz="2400" b="1">
                <a:solidFill>
                  <a:schemeClr val="tx1"/>
                </a:solidFill>
                <a:sym typeface="+mn-ea"/>
              </a:endParaRPr>
            </a:p>
          </p:txBody>
        </p:sp>
        <p:sp>
          <p:nvSpPr>
            <p:cNvPr id="59" name="Rectangles 58"/>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semaines</a:t>
              </a:r>
              <a:endParaRPr lang="en-US" sz="2400" b="1">
                <a:solidFill>
                  <a:schemeClr val="tx1"/>
                </a:solidFill>
                <a:sym typeface="+mn-ea"/>
              </a:endParaRPr>
            </a:p>
          </p:txBody>
        </p:sp>
      </p:grpSp>
      <p:grpSp>
        <p:nvGrpSpPr>
          <p:cNvPr id="66" name="PassoverEvents"/>
          <p:cNvGrpSpPr/>
          <p:nvPr/>
        </p:nvGrpSpPr>
        <p:grpSpPr>
          <a:xfrm>
            <a:off x="457200" y="1016000"/>
            <a:ext cx="2743200" cy="5350510"/>
            <a:chOff x="720" y="1600"/>
            <a:chExt cx="5760" cy="8426"/>
          </a:xfrm>
        </p:grpSpPr>
        <p:sp>
          <p:nvSpPr>
            <p:cNvPr id="36" name="Rectangles 35"/>
            <p:cNvSpPr/>
            <p:nvPr/>
          </p:nvSpPr>
          <p:spPr>
            <a:xfrm>
              <a:off x="720" y="68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David et les Gabaonites</a:t>
              </a:r>
              <a:endParaRPr lang="en-US" sz="2400" b="1">
                <a:solidFill>
                  <a:schemeClr val="tx1"/>
                </a:solidFill>
                <a:sym typeface="+mn-ea"/>
              </a:endParaRPr>
            </a:p>
          </p:txBody>
        </p:sp>
        <p:sp>
          <p:nvSpPr>
            <p:cNvPr id="51" name="Rectangles 50"/>
            <p:cNvSpPr/>
            <p:nvPr/>
          </p:nvSpPr>
          <p:spPr>
            <a:xfrm>
              <a:off x="720" y="80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Les réformes de Josias</a:t>
              </a:r>
              <a:endParaRPr lang="en-US" sz="2400" b="1">
                <a:solidFill>
                  <a:schemeClr val="tx1"/>
                </a:solidFill>
                <a:sym typeface="+mn-ea"/>
              </a:endParaRPr>
            </a:p>
          </p:txBody>
        </p:sp>
        <p:sp>
          <p:nvSpPr>
            <p:cNvPr id="56" name="Rectangles 55"/>
            <p:cNvSpPr/>
            <p:nvPr/>
          </p:nvSpPr>
          <p:spPr>
            <a:xfrm>
              <a:off x="720" y="9220"/>
              <a:ext cx="5760"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 temple d'Esdras</a:t>
              </a:r>
              <a:endParaRPr lang="en-US" sz="2400" b="1">
                <a:solidFill>
                  <a:schemeClr val="tx1"/>
                </a:solidFill>
                <a:sym typeface="+mn-ea"/>
              </a:endParaRPr>
            </a:p>
          </p:txBody>
        </p:sp>
        <p:sp>
          <p:nvSpPr>
            <p:cNvPr id="57" name="Rectangles 56"/>
            <p:cNvSpPr/>
            <p:nvPr/>
          </p:nvSpPr>
          <p:spPr>
            <a:xfrm>
              <a:off x="720" y="1600"/>
              <a:ext cx="5760"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Moïse Exode</a:t>
              </a:r>
              <a:endParaRPr lang="en-US" sz="2400" b="1">
                <a:solidFill>
                  <a:schemeClr val="tx1"/>
                </a:solidFill>
                <a:sym typeface="+mn-ea"/>
              </a:endParaRPr>
            </a:p>
          </p:txBody>
        </p:sp>
        <p:sp>
          <p:nvSpPr>
            <p:cNvPr id="58" name="Rectangles 57"/>
            <p:cNvSpPr/>
            <p:nvPr/>
          </p:nvSpPr>
          <p:spPr>
            <a:xfrm>
              <a:off x="720" y="28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Alliance avec Abraham</a:t>
              </a:r>
              <a:endParaRPr lang="en-US" sz="2400" b="1">
                <a:solidFill>
                  <a:schemeClr val="tx1"/>
                </a:solidFill>
                <a:sym typeface="+mn-ea"/>
              </a:endParaRPr>
            </a:p>
          </p:txBody>
        </p:sp>
        <p:sp>
          <p:nvSpPr>
            <p:cNvPr id="60" name="Rectangles 59"/>
            <p:cNvSpPr/>
            <p:nvPr/>
          </p:nvSpPr>
          <p:spPr>
            <a:xfrm>
              <a:off x="720" y="40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Josué et Jordan</a:t>
              </a:r>
              <a:endParaRPr lang="en-US" sz="2400" b="1">
                <a:solidFill>
                  <a:schemeClr val="tx1"/>
                </a:solidFill>
                <a:sym typeface="+mn-ea"/>
              </a:endParaRPr>
            </a:p>
          </p:txBody>
        </p:sp>
        <p:sp>
          <p:nvSpPr>
            <p:cNvPr id="61" name="Rectangles 60"/>
            <p:cNvSpPr/>
            <p:nvPr/>
          </p:nvSpPr>
          <p:spPr>
            <a:xfrm>
              <a:off x="720" y="52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Le retour de Ruth</a:t>
              </a:r>
              <a:endParaRPr lang="en-US" sz="2400" b="1">
                <a:solidFill>
                  <a:schemeClr val="tx1"/>
                </a:solidFill>
                <a:sym typeface="+mn-ea"/>
              </a:endParaRPr>
            </a:p>
          </p:txBody>
        </p:sp>
      </p:grpSp>
      <p:sp>
        <p:nvSpPr>
          <p:cNvPr id="5" name="OGod"/>
          <p:cNvSpPr/>
          <p:nvPr/>
        </p:nvSpPr>
        <p:spPr>
          <a:xfrm>
            <a:off x="7611745" y="5854700"/>
            <a:ext cx="2743821" cy="51181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Dieu et Père</a:t>
            </a:r>
            <a:endParaRPr lang="en-US" sz="2400" b="1">
              <a:solidFill>
                <a:schemeClr val="tx1"/>
              </a:solidFill>
              <a:sym typeface="+mn-ea"/>
            </a:endParaRPr>
          </a:p>
        </p:txBody>
      </p:sp>
      <p:sp>
        <p:nvSpPr>
          <p:cNvPr id="3" name="OBaptism"/>
          <p:cNvSpPr/>
          <p:nvPr/>
        </p:nvSpPr>
        <p:spPr>
          <a:xfrm>
            <a:off x="7611745" y="5092700"/>
            <a:ext cx="2743821" cy="51181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Baptême</a:t>
            </a:r>
            <a:endParaRPr lang="en-US" sz="2400" b="1">
              <a:solidFill>
                <a:schemeClr val="tx1"/>
              </a:solidFill>
              <a:sym typeface="+mn-ea"/>
            </a:endParaRPr>
          </a:p>
        </p:txBody>
      </p:sp>
      <p:sp>
        <p:nvSpPr>
          <p:cNvPr id="2" name="OFaith"/>
          <p:cNvSpPr/>
          <p:nvPr/>
        </p:nvSpPr>
        <p:spPr>
          <a:xfrm>
            <a:off x="7611745" y="4330700"/>
            <a:ext cx="2743821" cy="51181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Foi</a:t>
            </a:r>
            <a:endParaRPr lang="en-US" sz="2400" b="1">
              <a:solidFill>
                <a:schemeClr val="tx1"/>
              </a:solidFill>
              <a:sym typeface="+mn-ea"/>
            </a:endParaRPr>
          </a:p>
        </p:txBody>
      </p:sp>
      <p:sp>
        <p:nvSpPr>
          <p:cNvPr id="10" name="OLord"/>
          <p:cNvSpPr/>
          <p:nvPr/>
        </p:nvSpPr>
        <p:spPr>
          <a:xfrm>
            <a:off x="7611745" y="3302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Seigneur</a:t>
            </a:r>
            <a:endParaRPr lang="en-US" sz="2400" b="1">
              <a:solidFill>
                <a:schemeClr val="tx1"/>
              </a:solidFill>
              <a:sym typeface="+mn-ea"/>
            </a:endParaRPr>
          </a:p>
        </p:txBody>
      </p:sp>
      <p:sp>
        <p:nvSpPr>
          <p:cNvPr id="9" name="OHope"/>
          <p:cNvSpPr/>
          <p:nvPr/>
        </p:nvSpPr>
        <p:spPr>
          <a:xfrm>
            <a:off x="7611745" y="2540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Espoir</a:t>
            </a:r>
            <a:endParaRPr lang="en-US" sz="2400" b="1">
              <a:solidFill>
                <a:schemeClr val="tx1"/>
              </a:solidFill>
              <a:sym typeface="+mn-ea"/>
            </a:endParaRPr>
          </a:p>
        </p:txBody>
      </p:sp>
      <p:sp>
        <p:nvSpPr>
          <p:cNvPr id="8" name="OSpirit"/>
          <p:cNvSpPr/>
          <p:nvPr/>
        </p:nvSpPr>
        <p:spPr>
          <a:xfrm>
            <a:off x="7611745" y="1778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Esprit</a:t>
            </a:r>
            <a:endParaRPr lang="en-US" sz="2400" b="1">
              <a:solidFill>
                <a:schemeClr val="tx1"/>
              </a:solidFill>
              <a:sym typeface="+mn-ea"/>
            </a:endParaRPr>
          </a:p>
        </p:txBody>
      </p:sp>
      <p:sp>
        <p:nvSpPr>
          <p:cNvPr id="7" name="OBody"/>
          <p:cNvSpPr/>
          <p:nvPr/>
        </p:nvSpPr>
        <p:spPr>
          <a:xfrm>
            <a:off x="7611745" y="1016000"/>
            <a:ext cx="2743821" cy="5118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Corps</a:t>
            </a:r>
            <a:endParaRPr lang="en-US" sz="2400" b="1">
              <a:solidFill>
                <a:schemeClr val="tx1"/>
              </a:solidFill>
              <a:sym typeface="+mn-ea"/>
            </a:endParaRPr>
          </a:p>
        </p:txBody>
      </p:sp>
      <p:sp>
        <p:nvSpPr>
          <p:cNvPr id="12" name="6-Point Star 11"/>
          <p:cNvSpPr/>
          <p:nvPr/>
        </p:nvSpPr>
        <p:spPr>
          <a:xfrm>
            <a:off x="6324600" y="17780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13" name="6-Point Star 12"/>
          <p:cNvSpPr/>
          <p:nvPr/>
        </p:nvSpPr>
        <p:spPr>
          <a:xfrm>
            <a:off x="6324600" y="33020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15" name="6-Point Star 14"/>
          <p:cNvSpPr/>
          <p:nvPr/>
        </p:nvSpPr>
        <p:spPr>
          <a:xfrm>
            <a:off x="6324600" y="58547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xEl>
                                              <p:pRg st="4" end="4"/>
                                            </p:txEl>
                                          </p:spTgt>
                                        </p:tgtEl>
                                        <p:attrNameLst>
                                          <p:attrName>style.visibility</p:attrName>
                                        </p:attrNameLst>
                                      </p:cBhvr>
                                      <p:to>
                                        <p:strVal val="visible"/>
                                      </p:to>
                                    </p:set>
                                    <p:animEffect transition="in" filter="fade">
                                      <p:cBhvr>
                                        <p:cTn id="7" dur="500"/>
                                        <p:tgtEl>
                                          <p:spTgt spid="62">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xEl>
                                              <p:pRg st="5" end="5"/>
                                            </p:txEl>
                                          </p:spTgt>
                                        </p:tgtEl>
                                        <p:attrNameLst>
                                          <p:attrName>style.visibility</p:attrName>
                                        </p:attrNameLst>
                                      </p:cBhvr>
                                      <p:to>
                                        <p:strVal val="visible"/>
                                      </p:to>
                                    </p:set>
                                    <p:animEffect transition="in" filter="fade">
                                      <p:cBhvr>
                                        <p:cTn id="24" dur="500"/>
                                        <p:tgtEl>
                                          <p:spTgt spid="6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500"/>
                                        <p:tgtEl>
                                          <p:spTgt spid="62">
                                            <p:txEl>
                                              <p:pRg st="0" end="0"/>
                                            </p:txEl>
                                          </p:spTgt>
                                        </p:tgtEl>
                                      </p:cBhvr>
                                    </p:animEffect>
                                    <p:set>
                                      <p:cBhvr>
                                        <p:cTn id="29" dur="1" fill="hold">
                                          <p:stCondLst>
                                            <p:cond delay="499"/>
                                          </p:stCondLst>
                                        </p:cTn>
                                        <p:tgtEl>
                                          <p:spTgt spid="62">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62">
                                            <p:txEl>
                                              <p:pRg st="1" end="1"/>
                                            </p:txEl>
                                          </p:spTgt>
                                        </p:tgtEl>
                                      </p:cBhvr>
                                    </p:animEffect>
                                    <p:set>
                                      <p:cBhvr>
                                        <p:cTn id="32" dur="1" fill="hold">
                                          <p:stCondLst>
                                            <p:cond delay="499"/>
                                          </p:stCondLst>
                                        </p:cTn>
                                        <p:tgtEl>
                                          <p:spTgt spid="62">
                                            <p:txEl>
                                              <p:pRg st="1" end="1"/>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62">
                                            <p:txEl>
                                              <p:pRg st="2" end="2"/>
                                            </p:txEl>
                                          </p:spTgt>
                                        </p:tgtEl>
                                      </p:cBhvr>
                                    </p:animEffect>
                                    <p:set>
                                      <p:cBhvr>
                                        <p:cTn id="35" dur="1" fill="hold">
                                          <p:stCondLst>
                                            <p:cond delay="499"/>
                                          </p:stCondLst>
                                        </p:cTn>
                                        <p:tgtEl>
                                          <p:spTgt spid="62">
                                            <p:txEl>
                                              <p:pRg st="2" end="2"/>
                                            </p:txEl>
                                          </p:spTgt>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62">
                                            <p:txEl>
                                              <p:pRg st="3" end="3"/>
                                            </p:txEl>
                                          </p:spTgt>
                                        </p:tgtEl>
                                      </p:cBhvr>
                                    </p:animEffect>
                                    <p:set>
                                      <p:cBhvr>
                                        <p:cTn id="38" dur="1" fill="hold">
                                          <p:stCondLst>
                                            <p:cond delay="499"/>
                                          </p:stCondLst>
                                        </p:cTn>
                                        <p:tgtEl>
                                          <p:spTgt spid="62">
                                            <p:txEl>
                                              <p:pRg st="3" end="3"/>
                                            </p:txEl>
                                          </p:spTgt>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62">
                                            <p:txEl>
                                              <p:pRg st="4" end="4"/>
                                            </p:txEl>
                                          </p:spTgt>
                                        </p:tgtEl>
                                      </p:cBhvr>
                                    </p:animEffect>
                                    <p:set>
                                      <p:cBhvr>
                                        <p:cTn id="41" dur="1" fill="hold">
                                          <p:stCondLst>
                                            <p:cond delay="499"/>
                                          </p:stCondLst>
                                        </p:cTn>
                                        <p:tgtEl>
                                          <p:spTgt spid="62">
                                            <p:txEl>
                                              <p:pRg st="4" end="4"/>
                                            </p:txEl>
                                          </p:spTgt>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62">
                                            <p:txEl>
                                              <p:pRg st="5" end="5"/>
                                            </p:txEl>
                                          </p:spTgt>
                                        </p:tgtEl>
                                      </p:cBhvr>
                                    </p:animEffect>
                                    <p:set>
                                      <p:cBhvr>
                                        <p:cTn id="44" dur="1" fill="hold">
                                          <p:stCondLst>
                                            <p:cond delay="499"/>
                                          </p:stCondLst>
                                        </p:cTn>
                                        <p:tgtEl>
                                          <p:spTgt spid="62">
                                            <p:txEl>
                                              <p:pRg st="5" end="5"/>
                                            </p:txEl>
                                          </p:spTgt>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62"/>
                                        </p:tgtEl>
                                      </p:cBhvr>
                                    </p:animEffect>
                                    <p:set>
                                      <p:cBhvr>
                                        <p:cTn id="47" dur="1" fill="hold">
                                          <p:stCondLst>
                                            <p:cond delay="499"/>
                                          </p:stCondLst>
                                        </p:cTn>
                                        <p:tgtEl>
                                          <p:spTgt spid="6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1" nodeType="clickEffect">
                                  <p:stCondLst>
                                    <p:cond delay="0"/>
                                  </p:stCondLst>
                                  <p:childTnLst>
                                    <p:animMotion origin="layout" path="M 0 0 L 0.045625 0.00259259 " pathEditMode="relative" ptsTypes="">
                                      <p:cBhvr>
                                        <p:cTn id="79" dur="2000" fill="hold"/>
                                        <p:tgtEl>
                                          <p:spTgt spid="12"/>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0 0 L 0.045625 0.00259259 " pathEditMode="relative" ptsTypes="">
                                      <p:cBhvr>
                                        <p:cTn id="81" dur="2000" fill="hold"/>
                                        <p:tgtEl>
                                          <p:spTgt spid="13"/>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045625 0.00259259 " pathEditMode="relative" ptsTypes="">
                                      <p:cBhvr>
                                        <p:cTn id="83"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uiExpand="1" build="allAtOnce"/>
      <p:bldP spid="2" grpId="0" bldLvl="0" animBg="1"/>
      <p:bldP spid="3" grpId="0" bldLvl="0" animBg="1"/>
      <p:bldP spid="5" grpId="0" bldLvl="0" animBg="1"/>
      <p:bldP spid="7" grpId="0" bldLvl="0" animBg="1"/>
      <p:bldP spid="8" grpId="0" bldLvl="0" animBg="1"/>
      <p:bldP spid="9" grpId="0" bldLvl="0" animBg="1"/>
      <p:bldP spid="10" grpId="0" bldLvl="0" animBg="1"/>
      <p:bldP spid="15" grpId="0" bldLvl="0" animBg="1"/>
      <p:bldP spid="13" grpId="0" bldLvl="0" animBg="1"/>
      <p:bldP spid="12" grpId="0" bldLvl="0" animBg="1"/>
      <p:bldP spid="12" grpId="1" bldLvl="0" animBg="1"/>
      <p:bldP spid="13" grpId="1" bldLvl="0" animBg="1"/>
      <p:bldP spid="15" grpId="1"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Fête des Pains sans Levain</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 6-8</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139055"/>
          </a:xfrm>
          <a:prstGeom prst="rect">
            <a:avLst/>
          </a:prstGeom>
          <a:noFill/>
        </p:spPr>
        <p:txBody>
          <a:bodyPr wrap="square" rtlCol="0" anchor="t">
            <a:spAutoFit/>
          </a:bodyPr>
          <a:p>
            <a:pPr indent="0">
              <a:buNone/>
            </a:pPr>
            <a:r>
              <a:rPr lang="en-US" sz="3200" b="1">
                <a:sym typeface="+mn-ea"/>
              </a:rPr>
              <a:t>Commandement Lévitique</a:t>
            </a:r>
            <a:endParaRPr lang="en-US" sz="3200">
              <a:sym typeface="+mn-ea"/>
            </a:endParaRPr>
          </a:p>
          <a:p>
            <a:pPr lvl="1" indent="0">
              <a:buNone/>
            </a:pPr>
            <a:r>
              <a:rPr lang="en-US" sz="2400">
                <a:sym typeface="+mn-ea"/>
              </a:rPr>
              <a:t>[+] La fête des pains sans levain en l'honneur de l'Éternel a lieu le quinzième jour du même mois. Pendant sept jours, vous mangerez des pains sans levain. Le premier jour, vous tiendrez une assemblée sacrée ; vous ne devez effectuer aucun travail quotidien. Vous présenterez un sacrifice par le feu à l'Éternel pendant sept jours. Le septième jour, il y aura une assemblée sacrée ; vous ne devez faire aucun travail quotidien. (Lév 23 :6-8)</a:t>
            </a:r>
            <a:br>
              <a:rPr lang="en-US" sz="2400">
                <a:sym typeface="+mn-ea"/>
              </a:rPr>
            </a:br>
            <a:endParaRPr lang="en-US" sz="2400">
              <a:sym typeface="+mn-ea"/>
            </a:endParaRPr>
          </a:p>
          <a:p>
            <a:pPr lvl="0" indent="0">
              <a:buNone/>
            </a:pPr>
            <a:r>
              <a:rPr lang="en-US" sz="3200" b="1">
                <a:sym typeface="+mn-ea"/>
              </a:rPr>
              <a:t>Initiation</a:t>
            </a:r>
            <a:endParaRPr lang="en-US" sz="2400">
              <a:sym typeface="+mn-ea"/>
            </a:endParaRPr>
          </a:p>
          <a:p>
            <a:pPr lvl="1" indent="0">
              <a:buNone/>
            </a:pPr>
            <a:r>
              <a:rPr lang="en-US" sz="2400">
                <a:sym typeface="+mn-ea"/>
              </a:rPr>
              <a:t>[+] Le peuple cuisait la pâte qu'il avait rapportée d'Egypte en pains sans levain, car elle n'avait pas de levain ; car lorsqu'ils eurent été chassés d'Egypte, ils ne purent tarder et n'avaient préparé aucune provision pour eux-mêmes. (Exode 12:39)</a:t>
            </a:r>
            <a:endParaRPr lang="en-US" sz="2400">
              <a:sym typeface="+mn-ea"/>
            </a:endParaRPr>
          </a:p>
          <a:p>
            <a:pPr lvl="1" indent="0">
              <a:buNone/>
            </a:pPr>
            <a:endParaRPr lang="en-US" sz="2400">
              <a:sym typeface="+mn-ea"/>
            </a:endParaRPr>
          </a:p>
          <a:p>
            <a:pPr indent="0">
              <a:buNone/>
            </a:pP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pPr indent="0">
              <a:buNone/>
            </a:pPr>
            <a:r>
              <a:rPr lang="en-US" sz="3200" b="1">
                <a:sym typeface="+mn-ea"/>
              </a:rPr>
              <a:t>Détail</a:t>
            </a:r>
            <a:endParaRPr lang="en-US" sz="2800">
              <a:sym typeface="+mn-ea"/>
            </a:endParaRPr>
          </a:p>
          <a:p>
            <a:pPr lvl="1" indent="0">
              <a:buNone/>
            </a:pPr>
            <a:r>
              <a:rPr lang="en-US" sz="2400">
                <a:sym typeface="+mn-ea"/>
              </a:rPr>
              <a:t>[+] Le quatorzième jour du premier mois est la Pâque de l'Éternel, et le quinzième jour de ce mois est une fête. Pendant sept jours, on mangera des pains sans levain. Le premier jour, il y aura une sainte convocation. Vous ne ferez aucun ouvrage ordinaire, mais vous offrirez en offrande de nourriture, en holocauste à l'Éternel: deux taureaux du gros bétail, un bélier et sept agneaux d'un an; veillez à ce qu'ils soient sans défaut ; et leur offrande de farine fine pétrie à l'huile; tu offriras trois dixièmes d'épha pour un taureau, et deux dixièmes pour un bélier ; Tu offriras un dixième pour chacun des sept agneaux ; et un bouc en sacrifice d'expiation, pour faire l'expiation pour vous. Vous les offrirez en plus de l'holocauste du matin, qui est un holocauste régulier. De la même manière, vous offrirez chaque jour, pendant sept jours, la nourriture d'une offrande de nourriture, d'une odeur agréable à l'Éternel. Il sera offert en plus de l'holocauste régulier et de sa libation. Et le septième jour, vous aurez une sainte convocation. Vous ne ferez aucun travail ordinaire. (Nombres 28 : 16-25)</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154170"/>
          </a:xfrm>
          <a:prstGeom prst="rect">
            <a:avLst/>
          </a:prstGeom>
          <a:noFill/>
        </p:spPr>
        <p:txBody>
          <a:bodyPr wrap="square" rtlCol="0" anchor="t">
            <a:spAutoFit/>
          </a:bodyPr>
          <a:p>
            <a:pPr indent="0">
              <a:buNone/>
            </a:pPr>
            <a:r>
              <a:rPr lang="en-US" sz="3200" b="1">
                <a:sym typeface="+mn-ea"/>
              </a:rPr>
              <a:t>Pèlerinage des hommes</a:t>
            </a:r>
            <a:endParaRPr lang="en-US" sz="3200">
              <a:sym typeface="+mn-ea"/>
            </a:endParaRPr>
          </a:p>
          <a:p>
            <a:pPr lvl="1" indent="0">
              <a:buNone/>
            </a:pPr>
            <a:r>
              <a:rPr lang="en-US" sz="2400">
                <a:sym typeface="+mn-ea"/>
              </a:rPr>
              <a:t>[+] Trois fois par an, tu me célébreras une fête. Vous célébrerez la fête des pains sans levain. Comme je te l'ai ordonné, tu mangeras des pains sans levain pendant sept jours, au temps fixé du mois d'Abib, car c'est là que tu es sorti d'Egypte. Personne ne se présentera devant moi les mains vides. (Exode 23 : 14-17)</a:t>
            </a:r>
            <a:endParaRPr lang="en-US" sz="2400">
              <a:sym typeface="+mn-ea"/>
            </a:endParaRPr>
          </a:p>
          <a:p>
            <a:pPr lvl="1" indent="0">
              <a:buNone/>
            </a:pPr>
            <a:endParaRPr lang="en-US" sz="2400">
              <a:sym typeface="+mn-ea"/>
            </a:endParaRPr>
          </a:p>
          <a:p>
            <a:pPr lvl="0" indent="0">
              <a:buNone/>
            </a:pPr>
            <a:r>
              <a:rPr lang="en-US" sz="3200" b="1">
                <a:sym typeface="+mn-ea"/>
              </a:rPr>
              <a:t>Notes sur la fête des pains sans levain</a:t>
            </a:r>
            <a:endParaRPr lang="en-US" sz="3200">
              <a:sym typeface="+mn-ea"/>
            </a:endParaRPr>
          </a:p>
          <a:p>
            <a:pPr lvl="1" indent="0">
              <a:buNone/>
            </a:pPr>
            <a:r>
              <a:rPr lang="en-US" sz="2800">
                <a:sym typeface="+mn-ea"/>
              </a:rPr>
              <a:t>La Pâque et les Pains sans Levain furent tous deux institués lors de l’Exode</a:t>
            </a:r>
            <a:endParaRPr lang="en-US" sz="2800">
              <a:sym typeface="+mn-ea"/>
            </a:endParaRPr>
          </a:p>
          <a:p>
            <a:pPr lvl="1" indent="0">
              <a:buNone/>
            </a:pPr>
            <a:r>
              <a:rPr lang="en-US" sz="2800">
                <a:sym typeface="+mn-ea"/>
              </a:rPr>
              <a:t>Première des trois fêtes de pèlerinage (Fête des Semaines ; Fête des Tabernacles)</a:t>
            </a:r>
            <a:br>
              <a:rPr lang="en-US" sz="2800" b="1">
                <a:sym typeface="+mn-ea"/>
              </a:rPr>
            </a:b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pPr indent="0">
              <a:buNone/>
            </a:pPr>
            <a:r>
              <a:rPr lang="en-US" sz="3200" b="1">
                <a:sym typeface="+mn-ea"/>
              </a:rPr>
              <a:t>Exigences de la fête</a:t>
            </a:r>
            <a:endParaRPr lang="en-US" sz="2800">
              <a:sym typeface="+mn-ea"/>
            </a:endParaRPr>
          </a:p>
          <a:p>
            <a:pPr marL="0" lvl="1" indent="457200">
              <a:buNone/>
            </a:pPr>
            <a:r>
              <a:rPr lang="en-US" sz="2400">
                <a:sym typeface="+mn-ea"/>
              </a:rPr>
              <a:t>Le premier jour est une sainte convocation. Jour de repos spécial</a:t>
            </a:r>
            <a:endParaRPr lang="en-US" sz="2400">
              <a:sym typeface="+mn-ea"/>
            </a:endParaRPr>
          </a:p>
          <a:p>
            <a:pPr lvl="1" indent="0">
              <a:buNone/>
            </a:pPr>
            <a:r>
              <a:rPr lang="en-US" sz="2400">
                <a:sym typeface="+mn-ea"/>
              </a:rPr>
              <a:t>Nettoyez la maison du levain et mangez des pains sans levain pendant 7 jours (Exode 13 : 7 ; Deu 16 : 4)</a:t>
            </a:r>
            <a:endParaRPr lang="en-US" sz="2400">
              <a:sym typeface="+mn-ea"/>
            </a:endParaRPr>
          </a:p>
          <a:p>
            <a:pPr lvl="1" indent="0">
              <a:buNone/>
            </a:pPr>
            <a:r>
              <a:rPr lang="en-US" sz="2400">
                <a:sym typeface="+mn-ea"/>
              </a:rPr>
              <a:t>Holocauste</a:t>
            </a:r>
            <a:endParaRPr lang="en-US" sz="2400">
              <a:sym typeface="+mn-ea"/>
            </a:endParaRPr>
          </a:p>
          <a:p>
            <a:pPr lvl="2" indent="0">
              <a:buNone/>
            </a:pPr>
            <a:r>
              <a:rPr lang="en-US" sz="2400">
                <a:sym typeface="+mn-ea"/>
              </a:rPr>
              <a:t>deux taureaux du troupeau</a:t>
            </a:r>
            <a:endParaRPr lang="en-US" sz="2400">
              <a:sym typeface="+mn-ea"/>
            </a:endParaRPr>
          </a:p>
          <a:p>
            <a:pPr lvl="2" indent="0">
              <a:buNone/>
            </a:pPr>
            <a:r>
              <a:rPr lang="en-US" sz="2400">
                <a:sym typeface="+mn-ea"/>
              </a:rPr>
              <a:t>un bélier</a:t>
            </a:r>
            <a:endParaRPr lang="en-US" sz="2400">
              <a:sym typeface="+mn-ea"/>
            </a:endParaRPr>
          </a:p>
          <a:p>
            <a:pPr lvl="2" indent="0">
              <a:buNone/>
            </a:pPr>
            <a:r>
              <a:rPr lang="en-US" sz="2400">
                <a:sym typeface="+mn-ea"/>
              </a:rPr>
              <a:t>sept agneaux mâles sans tache âgés d'un an</a:t>
            </a:r>
            <a:endParaRPr lang="en-US" sz="2400">
              <a:sym typeface="+mn-ea"/>
            </a:endParaRPr>
          </a:p>
          <a:p>
            <a:pPr lvl="1" indent="0">
              <a:buNone/>
            </a:pPr>
            <a:r>
              <a:rPr lang="en-US" sz="2400">
                <a:sym typeface="+mn-ea"/>
              </a:rPr>
              <a:t>Offrande de grains de farine fine mélangée à de l'huile</a:t>
            </a:r>
            <a:endParaRPr lang="en-US" sz="2400">
              <a:sym typeface="+mn-ea"/>
            </a:endParaRPr>
          </a:p>
          <a:p>
            <a:pPr lvl="2" indent="0">
              <a:buNone/>
            </a:pPr>
            <a:r>
              <a:rPr lang="en-US" sz="2400">
                <a:sym typeface="+mn-ea"/>
              </a:rPr>
              <a:t>tu offriras trois dixièmes d'épha pour un taureau et deux dixièmes pour un bélier.</a:t>
            </a:r>
            <a:endParaRPr lang="en-US" sz="2400">
              <a:sym typeface="+mn-ea"/>
            </a:endParaRPr>
          </a:p>
          <a:p>
            <a:pPr lvl="2" indent="0">
              <a:buNone/>
            </a:pPr>
            <a:r>
              <a:rPr lang="en-US" sz="2400">
                <a:sym typeface="+mn-ea"/>
              </a:rPr>
              <a:t>un dixième d'épha pour chacun des sept agneaux</a:t>
            </a:r>
            <a:endParaRPr lang="en-US" sz="2400">
              <a:sym typeface="+mn-ea"/>
            </a:endParaRPr>
          </a:p>
          <a:p>
            <a:pPr lvl="1" indent="0">
              <a:buNone/>
            </a:pPr>
            <a:r>
              <a:rPr lang="en-US" sz="2400">
                <a:sym typeface="+mn-ea"/>
              </a:rPr>
              <a:t>Un bouc pour l'expiation du sacrifice pour le péché</a:t>
            </a:r>
            <a:endParaRPr lang="en-US" sz="2400">
              <a:sym typeface="+mn-ea"/>
            </a:endParaRPr>
          </a:p>
          <a:p>
            <a:pPr lvl="1" indent="0">
              <a:buNone/>
            </a:pPr>
            <a:r>
              <a:rPr lang="en-US" sz="2400">
                <a:sym typeface="+mn-ea"/>
              </a:rPr>
              <a:t>Offrande brûlée régulière du matin</a:t>
            </a:r>
            <a:endParaRPr lang="en-US" sz="2400">
              <a:sym typeface="+mn-ea"/>
            </a:endParaRPr>
          </a:p>
          <a:p>
            <a:pPr lvl="1" indent="0">
              <a:buNone/>
            </a:pPr>
            <a:r>
              <a:rPr lang="en-US" sz="2400">
                <a:sym typeface="+mn-ea"/>
              </a:rPr>
              <a:t>Le dernier jour est une sainte convocation</a:t>
            </a:r>
            <a:endParaRPr lang="en-US" sz="2400">
              <a:sym typeface="+mn-ea"/>
            </a:endParaRPr>
          </a:p>
          <a:p>
            <a:pPr lvl="1" indent="0">
              <a:buNone/>
            </a:pPr>
            <a:r>
              <a:rPr lang="en-US" sz="2400">
                <a:sym typeface="+mn-ea"/>
              </a:rPr>
              <a:t>Pénalité pour ne pas avoir célébré : retranché d'Israël (Exode 12 :15)</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288790"/>
          </a:xfrm>
          <a:prstGeom prst="rect">
            <a:avLst/>
          </a:prstGeom>
          <a:noFill/>
        </p:spPr>
        <p:txBody>
          <a:bodyPr wrap="square" rtlCol="0" anchor="t">
            <a:spAutoFit/>
          </a:bodyPr>
          <a:p>
            <a:pPr indent="0">
              <a:buNone/>
            </a:pPr>
            <a:r>
              <a:rPr lang="en-US" sz="3200" b="1">
                <a:sym typeface="+mn-ea"/>
              </a:rPr>
              <a:t>Accomplissement de la fête des pains sans levain</a:t>
            </a:r>
            <a:endParaRPr lang="en-US" sz="2800"/>
          </a:p>
          <a:p>
            <a:pPr indent="0">
              <a:buNone/>
            </a:pPr>
            <a:endParaRPr lang="en-US" sz="2800"/>
          </a:p>
          <a:p>
            <a:pPr lvl="2" indent="-457200">
              <a:lnSpc>
                <a:spcPct val="110000"/>
              </a:lnSpc>
              <a:buFont typeface="Arial" panose="020B0604020202020204" pitchFamily="34" charset="0"/>
              <a:buChar char="•"/>
            </a:pPr>
            <a:r>
              <a:rPr lang="en-US" sz="2800">
                <a:sym typeface="+mn-ea"/>
              </a:rPr>
              <a:t>Le levain se dilate rapidement et imprègne le pain</a:t>
            </a:r>
            <a:endParaRPr lang="en-US" sz="2800">
              <a:sym typeface="+mn-ea"/>
            </a:endParaRPr>
          </a:p>
          <a:p>
            <a:pPr lvl="2" indent="-457200">
              <a:lnSpc>
                <a:spcPct val="110000"/>
              </a:lnSpc>
              <a:buFont typeface="Arial" panose="020B0604020202020204" pitchFamily="34" charset="0"/>
              <a:buChar char="•"/>
            </a:pPr>
            <a:r>
              <a:rPr lang="en-US" sz="2800"/>
              <a:t>Le péché est souvent représenté comme du levain (Matt 16 :6-12 ; Luc 12 :1-3 ; Gal 5 :9)</a:t>
            </a:r>
            <a:endParaRPr lang="en-US" sz="2800"/>
          </a:p>
          <a:p>
            <a:pPr marL="914400" lvl="1" indent="-457200">
              <a:lnSpc>
                <a:spcPct val="110000"/>
              </a:lnSpc>
              <a:buFont typeface="Arial" panose="020B0604020202020204" pitchFamily="34" charset="0"/>
              <a:buChar char="•"/>
            </a:pPr>
            <a:r>
              <a:rPr lang="en-US" sz="2800"/>
              <a:t>Anciens rabbins : le levain représente les mauvaises impulsions (Berachot 17a)</a:t>
            </a:r>
            <a:endParaRPr lang="en-US" sz="2800"/>
          </a:p>
          <a:p>
            <a:pPr marL="914400" lvl="1" indent="-457200">
              <a:lnSpc>
                <a:spcPct val="110000"/>
              </a:lnSpc>
              <a:buFont typeface="Arial" panose="020B0604020202020204" pitchFamily="34" charset="0"/>
              <a:buChar char="•"/>
            </a:pPr>
            <a:r>
              <a:rPr lang="en-US" sz="2800"/>
              <a:t>Seuls les pains sans levain utilisés dans le Temple (Lév 2 :11 ; 6 :16-17 ; 10 :12)</a:t>
            </a:r>
            <a:endParaRPr lang="en-US" sz="2800"/>
          </a:p>
          <a:p>
            <a:pPr marL="914400" lvl="1" indent="-457200">
              <a:lnSpc>
                <a:spcPct val="110000"/>
              </a:lnSpc>
              <a:buFont typeface="Arial" panose="020B0604020202020204" pitchFamily="34" charset="0"/>
              <a:buChar char="•"/>
            </a:pPr>
            <a:r>
              <a:rPr lang="en-US" sz="2800"/>
              <a:t>La fête des pains sans levain représente un Messie sans péché</a:t>
            </a:r>
            <a:endParaRPr lang="en-US" sz="2800"/>
          </a:p>
          <a:p>
            <a:pPr marL="914400" lvl="1" indent="-457200">
              <a:lnSpc>
                <a:spcPct val="110000"/>
              </a:lnSpc>
              <a:buFont typeface="Arial" panose="020B0604020202020204" pitchFamily="34" charset="0"/>
              <a:buChar char="•"/>
            </a:pPr>
            <a:r>
              <a:rPr lang="en-US" sz="2800"/>
              <a:t>Jésus sanctifie le croyant (1 Cor 5 :6-8)</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Pains sans levain : ce jour dans l'histoire</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140835"/>
          </a:xfrm>
          <a:prstGeom prst="rect">
            <a:avLst/>
          </a:prstGeom>
          <a:noFill/>
        </p:spPr>
        <p:txBody>
          <a:bodyPr wrap="square" rtlCol="0" anchor="t">
            <a:spAutoFit/>
          </a:bodyPr>
          <a:p>
            <a:pPr indent="0">
              <a:buNone/>
            </a:pPr>
            <a:r>
              <a:rPr lang="en-US" sz="2800">
                <a:sym typeface="+mn-ea"/>
              </a:rPr>
              <a:t>Parce que la Pâque et la Fête des Pains sans Levain étaient si étroitement liées, tout événement biblique qui s'est produit à la Pâque a également eu des événements qui se sont produits pendant la Fête des Pains sans Levain.</a:t>
            </a:r>
            <a:endParaRPr lang="en-US" sz="2800">
              <a:sym typeface="+mn-ea"/>
            </a:endParaRPr>
          </a:p>
          <a:p>
            <a:pPr indent="0">
              <a:buNone/>
            </a:pPr>
            <a:endParaRPr lang="en-US" sz="2800"/>
          </a:p>
          <a:p>
            <a:pPr marL="914400" lvl="1" indent="-457200">
              <a:lnSpc>
                <a:spcPct val="110000"/>
              </a:lnSpc>
              <a:buFont typeface="Arial" panose="020B0604020202020204" pitchFamily="34" charset="0"/>
              <a:buChar char="•"/>
            </a:pPr>
            <a:r>
              <a:rPr lang="en-US" sz="2800"/>
              <a:t>Jésus, 12 ans, étonne les professeurs de religion (Luc 2 : 42-51)</a:t>
            </a:r>
            <a:endParaRPr lang="en-US" sz="2800"/>
          </a:p>
          <a:p>
            <a:pPr marL="914400" lvl="1" indent="-457200">
              <a:lnSpc>
                <a:spcPct val="110000"/>
              </a:lnSpc>
              <a:buFont typeface="Arial" panose="020B0604020202020204" pitchFamily="34" charset="0"/>
              <a:buChar char="•"/>
            </a:pPr>
            <a:r>
              <a:rPr lang="en-US" sz="2800"/>
              <a:t>Jacques martyrisé ; Pierre arrêté (Actes 12 : 1-5)</a:t>
            </a:r>
            <a:endParaRPr lang="en-US" sz="2800"/>
          </a:p>
          <a:p>
            <a:pPr marL="914400" lvl="1" indent="-457200">
              <a:lnSpc>
                <a:spcPct val="110000"/>
              </a:lnSpc>
              <a:buFont typeface="Arial" panose="020B0604020202020204" pitchFamily="34" charset="0"/>
              <a:buChar char="•"/>
            </a:pPr>
            <a:r>
              <a:rPr lang="en-US" sz="2800"/>
              <a:t>Paul voyage à travers la Macédoine (Actes 20 : 1-6)</a:t>
            </a:r>
            <a:endParaRPr lang="en-US" sz="2800"/>
          </a:p>
          <a:p>
            <a:pPr marL="914400" lvl="1" indent="-457200">
              <a:lnSpc>
                <a:spcPct val="110000"/>
              </a:lnSpc>
              <a:buFont typeface="Arial" panose="020B0604020202020204" pitchFamily="34" charset="0"/>
              <a:buChar char="•"/>
            </a:pP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Pain sans levain : application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23205"/>
          </a:xfrm>
          <a:prstGeom prst="rect">
            <a:avLst/>
          </a:prstGeom>
          <a:noFill/>
        </p:spPr>
        <p:txBody>
          <a:bodyPr wrap="square" rtlCol="0" anchor="t">
            <a:spAutoFit/>
          </a:bodyPr>
          <a:p>
            <a:pPr indent="0">
              <a:buNone/>
            </a:pPr>
            <a:r>
              <a:rPr lang="en-US" sz="3200" b="1">
                <a:sym typeface="+mn-ea"/>
              </a:rPr>
              <a:t>Observer l’Agneau de Dieu devrait aboutir à un examen de conscience</a:t>
            </a:r>
            <a:endParaRPr lang="en-US" sz="3200">
              <a:sym typeface="+mn-ea"/>
            </a:endParaRPr>
          </a:p>
          <a:p>
            <a:pPr lvl="1" indent="0">
              <a:buNone/>
            </a:pPr>
            <a:br>
              <a:rPr lang="en-US" sz="2800">
                <a:sym typeface="+mn-ea"/>
              </a:rPr>
            </a:br>
            <a:r>
              <a:rPr lang="en-US" sz="2800"/>
              <a:t>[+] Votre vantardise n'est pas bonne. Ne savez-vous pas qu'un peu de levain fait lever toute la pâte ? Nettoyez le vieux levain afin que vous soyez une nouvelle masse, car vous êtes réellement sans levain. Car Christ, notre agneau pascal, a été sacrifié. Célébrons donc la fête, non avec le vieux levain, le levain de la méchanceté et du mal, mais avec les pains sans levain de la sincérité et de la vérité. (1Cor 5:6-8)</a:t>
            </a:r>
            <a:br>
              <a:rPr lang="en-US" sz="2800"/>
            </a:br>
            <a:br>
              <a:rPr lang="en-US" sz="2800"/>
            </a:br>
            <a:br>
              <a:rPr lang="en-US" sz="2800"/>
            </a:br>
            <a:endParaRPr lang="en-US" sz="2800"/>
          </a:p>
          <a:p>
            <a:pPr lvl="0" indent="0" algn="ctr">
              <a:buNone/>
            </a:pPr>
            <a:r>
              <a:rPr lang="en-US" sz="2800" b="1"/>
              <a:t>Auto-examen</a:t>
            </a:r>
            <a:endParaRPr lang="en-US" sz="2800" b="1"/>
          </a:p>
        </p:txBody>
      </p:sp>
      <p:grpSp>
        <p:nvGrpSpPr>
          <p:cNvPr id="8" name="Group 7"/>
          <p:cNvGrpSpPr/>
          <p:nvPr/>
        </p:nvGrpSpPr>
        <p:grpSpPr>
          <a:xfrm>
            <a:off x="1042670" y="610743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Pentagon 4"/>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Fête des Prémices</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:9-14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Exode 23 :19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Nombres 18 :12-13 ; Lév 2:14-16</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08151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Saisons, </a:t>
              </a: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lumières, planètes et temps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BlackBackground"/>
          <p:cNvSpPr/>
          <p:nvPr/>
        </p:nvSpPr>
        <p:spPr>
          <a:xfrm>
            <a:off x="0" y="914400"/>
            <a:ext cx="12193270" cy="5944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Text Box 16" hidden="1"/>
          <p:cNvSpPr txBox="1"/>
          <p:nvPr/>
        </p:nvSpPr>
        <p:spPr>
          <a:xfrm>
            <a:off x="254000" y="1169670"/>
            <a:ext cx="11620500" cy="5216525"/>
          </a:xfrm>
          <a:prstGeom prst="rect">
            <a:avLst/>
          </a:prstGeom>
          <a:noFill/>
        </p:spPr>
        <p:txBody>
          <a:bodyPr wrap="square" rtlCol="0">
            <a:noAutofit/>
          </a:bodyPr>
          <a:p>
            <a:pPr algn="ctr"/>
            <a:r>
              <a:rPr lang="en-US" sz="2800" b="1" i="1"/>
              <a:t>Le travail sera effectué pendant six jours, mais le septième jour est un sabbat de repos solennel, une sainte convocation. Vous ne ferez aucun travail. C'est un sabbat en l'honneur de l'Éternel dans toutes vos demeures. (Lév 23:3)</a:t>
            </a:r>
            <a:endParaRPr lang="en-US" sz="2800" b="1"/>
          </a:p>
          <a:p>
            <a:endParaRPr lang="en-US" sz="2800" b="1"/>
          </a:p>
          <a:p>
            <a:pPr marL="457200" indent="-457200">
              <a:buFont typeface="Arial" panose="020B0604020202020204" pitchFamily="34" charset="0"/>
              <a:buChar char="•"/>
            </a:pPr>
            <a:r>
              <a:rPr lang="en-US" sz="3200"/>
              <a:t>Mentionné pour la première fois : Gen 2 : 2-3</a:t>
            </a:r>
            <a:endParaRPr lang="en-US" sz="3200"/>
          </a:p>
          <a:p>
            <a:pPr marL="457200" indent="-457200">
              <a:buFont typeface="Arial" panose="020B0604020202020204" pitchFamily="34" charset="0"/>
              <a:buChar char="•"/>
            </a:pPr>
            <a:r>
              <a:rPr lang="en-US" sz="3200">
                <a:sym typeface="+mn-ea"/>
              </a:rPr>
              <a:t>Cycle de sept jours : six jours de travail, un jour de repos</a:t>
            </a:r>
            <a:endParaRPr lang="en-US" sz="3200"/>
          </a:p>
          <a:p>
            <a:pPr marL="457200" indent="-457200">
              <a:buFont typeface="Arial" panose="020B0604020202020204" pitchFamily="34" charset="0"/>
              <a:buChar char="•"/>
            </a:pPr>
            <a:r>
              <a:rPr lang="en-US" sz="3200"/>
              <a:t>Aperçu de la manne (Exode 16 : 23-25)</a:t>
            </a:r>
            <a:endParaRPr lang="en-US" sz="3200"/>
          </a:p>
          <a:p>
            <a:pPr marL="457200" indent="-457200">
              <a:buFont typeface="Arial" panose="020B0604020202020204" pitchFamily="34" charset="0"/>
              <a:buChar char="•"/>
            </a:pPr>
            <a:r>
              <a:rPr lang="en-US" sz="3200">
                <a:sym typeface="+mn-ea"/>
              </a:rPr>
              <a:t>Commandé pour la première fois (Quatrième Commandement) : Exode 20 : 8-11</a:t>
            </a:r>
            <a:endParaRPr lang="en-US" sz="3200"/>
          </a:p>
          <a:p>
            <a:pPr marL="457200" indent="-457200">
              <a:buFont typeface="Arial" panose="020B0604020202020204" pitchFamily="34" charset="0"/>
              <a:buChar char="•"/>
            </a:pPr>
            <a:r>
              <a:rPr lang="en-US" sz="3200"/>
              <a:t>Répété dans le Pentateuque ( </a:t>
            </a:r>
            <a:r>
              <a:rPr lang="en-US" sz="3200">
                <a:sym typeface="+mn-ea"/>
              </a:rPr>
              <a:t>Exode 31 : 13-17, </a:t>
            </a:r>
            <a:r>
              <a:rPr lang="en-US" sz="3200"/>
              <a:t>35 : 1-3 ; Lév 19 : 1-3 ; Lév 19 :30, etc.)</a:t>
            </a:r>
            <a:endParaRPr lang="en-US" sz="3200"/>
          </a:p>
        </p:txBody>
      </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Earth" descr="RotatingEarth3"/>
          <p:cNvPicPr>
            <a:picLocks noChangeAspect="1"/>
          </p:cNvPicPr>
          <p:nvPr/>
        </p:nvPicPr>
        <p:blipFill>
          <a:blip r:embed="rId1"/>
          <a:stretch>
            <a:fillRect/>
          </a:stretch>
        </p:blipFill>
        <p:spPr>
          <a:xfrm rot="1620000">
            <a:off x="1639570" y="2551430"/>
            <a:ext cx="1765300" cy="1765300"/>
          </a:xfrm>
          <a:prstGeom prst="rect">
            <a:avLst/>
          </a:prstGeom>
        </p:spPr>
      </p:pic>
      <p:sp>
        <p:nvSpPr>
          <p:cNvPr id="19" name="Solar Year Text"/>
          <p:cNvSpPr txBox="1"/>
          <p:nvPr/>
        </p:nvSpPr>
        <p:spPr>
          <a:xfrm rot="240000">
            <a:off x="5752465" y="4487545"/>
            <a:ext cx="4014470" cy="720090"/>
          </a:xfrm>
          <a:prstGeom prst="rect">
            <a:avLst/>
          </a:prstGeom>
          <a:noFill/>
          <a:ln>
            <a:noFill/>
          </a:ln>
        </p:spPr>
        <p:txBody>
          <a:bodyPr wrap="square" rtlCol="0" anchor="t">
            <a:prstTxWarp prst="textCanDown">
              <a:avLst/>
            </a:prstTxWarp>
            <a:spAutoFit/>
          </a:bodyPr>
          <a:p>
            <a:pPr algn="ctr"/>
            <a:r>
              <a:rPr lang="en-US" sz="2400">
                <a:solidFill>
                  <a:srgbClr val="FFFF00"/>
                </a:solidFill>
                <a:sym typeface="+mn-ea"/>
              </a:rPr>
              <a:t>Année solaire : 365,25 jours </a:t>
            </a:r>
            <a:r>
              <a:rPr lang="en-US" sz="2400">
                <a:solidFill>
                  <a:srgbClr val="FFFF00"/>
                </a:solidFill>
                <a:sym typeface="Wingdings" panose="05000000000000000000" charset="0"/>
              </a:rPr>
              <a:t></a:t>
            </a:r>
            <a:endParaRPr lang="en-US" sz="2400">
              <a:solidFill>
                <a:srgbClr val="FFFF00"/>
              </a:solidFill>
              <a:sym typeface="Wingdings" panose="05000000000000000000" charset="0"/>
            </a:endParaRPr>
          </a:p>
        </p:txBody>
      </p:sp>
      <p:pic>
        <p:nvPicPr>
          <p:cNvPr id="22" name="Moon Photo" descr="Moon"/>
          <p:cNvPicPr>
            <a:picLocks noChangeAspect="1"/>
          </p:cNvPicPr>
          <p:nvPr>
            <p:ph sz="half" idx="2"/>
          </p:nvPr>
        </p:nvPicPr>
        <p:blipFill>
          <a:blip r:embed="rId2"/>
          <a:stretch>
            <a:fillRect/>
          </a:stretch>
        </p:blipFill>
        <p:spPr>
          <a:xfrm>
            <a:off x="0" y="3775710"/>
            <a:ext cx="952500" cy="952500"/>
          </a:xfrm>
          <a:prstGeom prst="rect">
            <a:avLst/>
          </a:prstGeom>
        </p:spPr>
      </p:pic>
      <p:grpSp>
        <p:nvGrpSpPr>
          <p:cNvPr id="35" name="Earth Orbit"/>
          <p:cNvGrpSpPr/>
          <p:nvPr/>
        </p:nvGrpSpPr>
        <p:grpSpPr>
          <a:xfrm>
            <a:off x="2608580" y="2682875"/>
            <a:ext cx="9583420" cy="1971675"/>
            <a:chOff x="4310" y="4225"/>
            <a:chExt cx="14890" cy="3105"/>
          </a:xfrm>
        </p:grpSpPr>
        <p:sp>
          <p:nvSpPr>
            <p:cNvPr id="10" name="Earth OrbitPath2"/>
            <p:cNvSpPr/>
            <p:nvPr/>
          </p:nvSpPr>
          <p:spPr>
            <a:xfrm>
              <a:off x="5656" y="4225"/>
              <a:ext cx="12699" cy="901"/>
            </a:xfrm>
            <a:custGeom>
              <a:avLst/>
              <a:gdLst>
                <a:gd name="connsiteX0" fmla="*/ 0 w 12864"/>
                <a:gd name="connsiteY0" fmla="*/ 901 h 901"/>
                <a:gd name="connsiteX1" fmla="*/ 12864 w 12864"/>
                <a:gd name="connsiteY1" fmla="*/ 4 h 901"/>
              </a:gdLst>
              <a:ahLst/>
              <a:cxnLst>
                <a:cxn ang="0">
                  <a:pos x="connsiteX0" y="connsiteY0"/>
                </a:cxn>
                <a:cxn ang="0">
                  <a:pos x="connsiteX1" y="connsiteY1"/>
                </a:cxn>
              </a:cxnLst>
              <a:rect l="l" t="t" r="r" b="b"/>
              <a:pathLst>
                <a:path w="12864" h="901">
                  <a:moveTo>
                    <a:pt x="0" y="901"/>
                  </a:moveTo>
                  <a:cubicBezTo>
                    <a:pt x="2186" y="409"/>
                    <a:pt x="11192" y="-49"/>
                    <a:pt x="12864" y="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Earth OrbitPath1"/>
            <p:cNvSpPr/>
            <p:nvPr/>
          </p:nvSpPr>
          <p:spPr>
            <a:xfrm>
              <a:off x="4310" y="5822"/>
              <a:ext cx="14890" cy="1508"/>
            </a:xfrm>
            <a:custGeom>
              <a:avLst/>
              <a:gdLst>
                <a:gd name="connsiteX0" fmla="*/ 0 w 14890"/>
                <a:gd name="connsiteY0" fmla="*/ 0 h 1508"/>
                <a:gd name="connsiteX1" fmla="*/ 14890 w 14890"/>
                <a:gd name="connsiteY1" fmla="*/ 1501 h 1508"/>
              </a:gdLst>
              <a:ahLst/>
              <a:cxnLst>
                <a:cxn ang="0">
                  <a:pos x="connsiteX0" y="connsiteY0"/>
                </a:cxn>
                <a:cxn ang="0">
                  <a:pos x="connsiteX1" y="connsiteY1"/>
                </a:cxn>
              </a:cxnLst>
              <a:rect l="l" t="t" r="r" b="b"/>
              <a:pathLst>
                <a:path w="14890" h="1508">
                  <a:moveTo>
                    <a:pt x="0" y="0"/>
                  </a:moveTo>
                  <a:cubicBezTo>
                    <a:pt x="2490" y="1451"/>
                    <a:pt x="12953" y="1542"/>
                    <a:pt x="14890" y="150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cxnSp>
        <p:nvCxnSpPr>
          <p:cNvPr id="5" name="Straight Connector 4"/>
          <p:cNvCxnSpPr/>
          <p:nvPr/>
        </p:nvCxnSpPr>
        <p:spPr>
          <a:xfrm flipH="1">
            <a:off x="2941320" y="1873885"/>
            <a:ext cx="255270" cy="511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Lunar Orbit"/>
          <p:cNvGrpSpPr/>
          <p:nvPr/>
        </p:nvGrpSpPr>
        <p:grpSpPr>
          <a:xfrm>
            <a:off x="525780" y="2704465"/>
            <a:ext cx="4282440" cy="1667510"/>
            <a:chOff x="828" y="4259"/>
            <a:chExt cx="6744" cy="2626"/>
          </a:xfrm>
        </p:grpSpPr>
        <p:sp>
          <p:nvSpPr>
            <p:cNvPr id="24" name="Freeform 23"/>
            <p:cNvSpPr/>
            <p:nvPr/>
          </p:nvSpPr>
          <p:spPr>
            <a:xfrm>
              <a:off x="828" y="4259"/>
              <a:ext cx="6744" cy="2626"/>
            </a:xfrm>
            <a:custGeom>
              <a:avLst/>
              <a:gdLst>
                <a:gd name="connsiteX0" fmla="*/ 4403 w 6743"/>
                <a:gd name="connsiteY0" fmla="*/ 151 h 2626"/>
                <a:gd name="connsiteX1" fmla="*/ 0 w 6743"/>
                <a:gd name="connsiteY1" fmla="*/ 2528 h 2626"/>
              </a:gdLst>
              <a:ahLst/>
              <a:cxnLst>
                <a:cxn ang="0">
                  <a:pos x="connsiteX0" y="connsiteY0"/>
                </a:cxn>
                <a:cxn ang="0">
                  <a:pos x="connsiteX1" y="connsiteY1"/>
                </a:cxn>
              </a:cxnLst>
              <a:rect l="l" t="t" r="r" b="b"/>
              <a:pathLst>
                <a:path w="6744" h="2626">
                  <a:moveTo>
                    <a:pt x="4403" y="151"/>
                  </a:moveTo>
                  <a:cubicBezTo>
                    <a:pt x="10220" y="-827"/>
                    <a:pt x="3829" y="3309"/>
                    <a:pt x="0" y="2528"/>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Freeform 24"/>
            <p:cNvSpPr/>
            <p:nvPr/>
          </p:nvSpPr>
          <p:spPr>
            <a:xfrm>
              <a:off x="1109" y="5238"/>
              <a:ext cx="1390" cy="817"/>
            </a:xfrm>
            <a:custGeom>
              <a:avLst/>
              <a:gdLst>
                <a:gd name="connsiteX0" fmla="*/ 1390 w 1390"/>
                <a:gd name="connsiteY0" fmla="*/ 0 h 817"/>
                <a:gd name="connsiteX1" fmla="*/ 0 w 1390"/>
                <a:gd name="connsiteY1" fmla="*/ 817 h 817"/>
              </a:gdLst>
              <a:ahLst/>
              <a:cxnLst>
                <a:cxn ang="0">
                  <a:pos x="connsiteX0" y="connsiteY0"/>
                </a:cxn>
                <a:cxn ang="0">
                  <a:pos x="connsiteX1" y="connsiteY1"/>
                </a:cxn>
              </a:cxnLst>
              <a:rect l="l" t="t" r="r" b="b"/>
              <a:pathLst>
                <a:path w="1390" h="817">
                  <a:moveTo>
                    <a:pt x="1390" y="0"/>
                  </a:moveTo>
                  <a:cubicBezTo>
                    <a:pt x="1210" y="73"/>
                    <a:pt x="75" y="696"/>
                    <a:pt x="0" y="81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6" name="Lunar Month Text"/>
          <p:cNvSpPr txBox="1"/>
          <p:nvPr/>
        </p:nvSpPr>
        <p:spPr>
          <a:xfrm rot="20640000">
            <a:off x="683260" y="3633470"/>
            <a:ext cx="4211320" cy="1084580"/>
          </a:xfrm>
          <a:prstGeom prst="rect">
            <a:avLst/>
          </a:prstGeom>
          <a:noFill/>
          <a:ln>
            <a:noFill/>
          </a:ln>
        </p:spPr>
        <p:txBody>
          <a:bodyPr wrap="square" rtlCol="0" anchor="t">
            <a:prstTxWarp prst="textCanDown">
              <a:avLst>
                <a:gd name="adj" fmla="val 33333"/>
              </a:avLst>
            </a:prstTxWarp>
            <a:spAutoFit/>
          </a:bodyPr>
          <a:p>
            <a:pPr algn="ctr"/>
            <a:r>
              <a:rPr lang="en-US" sz="2400">
                <a:solidFill>
                  <a:schemeClr val="bg2"/>
                </a:solidFill>
                <a:sym typeface="+mn-ea"/>
              </a:rPr>
              <a:t>Mois lunaire : 29,5 jours </a:t>
            </a:r>
            <a:r>
              <a:rPr lang="en-US" sz="2400">
                <a:solidFill>
                  <a:schemeClr val="bg2"/>
                </a:solidFill>
                <a:sym typeface="Wingdings" panose="05000000000000000000" charset="0"/>
              </a:rPr>
              <a:t></a:t>
            </a:r>
            <a:endParaRPr lang="en-US" sz="2400">
              <a:solidFill>
                <a:schemeClr val="bg2"/>
              </a:solidFill>
              <a:sym typeface="Wingdings" panose="05000000000000000000" charset="0"/>
            </a:endParaRPr>
          </a:p>
        </p:txBody>
      </p:sp>
      <p:grpSp>
        <p:nvGrpSpPr>
          <p:cNvPr id="34" name="EarthRotation"/>
          <p:cNvGrpSpPr/>
          <p:nvPr/>
        </p:nvGrpSpPr>
        <p:grpSpPr>
          <a:xfrm rot="300000">
            <a:off x="2274570" y="2020570"/>
            <a:ext cx="1499235" cy="573405"/>
            <a:chOff x="3582" y="3182"/>
            <a:chExt cx="2361" cy="903"/>
          </a:xfrm>
        </p:grpSpPr>
        <p:sp>
          <p:nvSpPr>
            <p:cNvPr id="30" name="Oval 29"/>
            <p:cNvSpPr/>
            <p:nvPr/>
          </p:nvSpPr>
          <p:spPr>
            <a:xfrm rot="1020000">
              <a:off x="4229" y="3182"/>
              <a:ext cx="1231" cy="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FF0000"/>
                </a:solidFill>
              </a:endParaRPr>
            </a:p>
          </p:txBody>
        </p:sp>
        <p:sp>
          <p:nvSpPr>
            <p:cNvPr id="31" name="Text Box 30"/>
            <p:cNvSpPr txBox="1"/>
            <p:nvPr/>
          </p:nvSpPr>
          <p:spPr>
            <a:xfrm rot="1320000">
              <a:off x="3582" y="3360"/>
              <a:ext cx="2361" cy="725"/>
            </a:xfrm>
            <a:prstGeom prst="rect">
              <a:avLst/>
            </a:prstGeom>
            <a:noFill/>
            <a:ln>
              <a:noFill/>
            </a:ln>
          </p:spPr>
          <p:txBody>
            <a:bodyPr wrap="square" rtlCol="0" anchor="t">
              <a:prstTxWarp prst="textCanDown">
                <a:avLst>
                  <a:gd name="adj" fmla="val 33333"/>
                </a:avLst>
              </a:prstTxWarp>
              <a:spAutoFit/>
            </a:bodyPr>
            <a:p>
              <a:pPr algn="ctr"/>
              <a:r>
                <a:rPr lang="en-US" sz="1000">
                  <a:solidFill>
                    <a:srgbClr val="FF0000"/>
                  </a:solidFill>
                  <a:sym typeface="+mn-ea"/>
                </a:rPr>
                <a:t>Journée solaire : 24 heures </a:t>
              </a:r>
              <a:r>
                <a:rPr lang="en-US" sz="1000">
                  <a:solidFill>
                    <a:srgbClr val="FF0000"/>
                  </a:solidFill>
                  <a:sym typeface="Wingdings" panose="05000000000000000000" charset="0"/>
                </a:rPr>
                <a:t></a:t>
              </a:r>
              <a:endParaRPr lang="en-US" sz="1000">
                <a:solidFill>
                  <a:srgbClr val="FF0000"/>
                </a:solidFill>
                <a:sym typeface="Wingdings" panose="05000000000000000000" charset="0"/>
              </a:endParaRPr>
            </a:p>
          </p:txBody>
        </p:sp>
      </p:grpSp>
      <p:cxnSp>
        <p:nvCxnSpPr>
          <p:cNvPr id="11" name="Straight Connector 10"/>
          <p:cNvCxnSpPr/>
          <p:nvPr/>
        </p:nvCxnSpPr>
        <p:spPr>
          <a:xfrm flipH="1">
            <a:off x="1862455" y="4629150"/>
            <a:ext cx="213995" cy="513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6"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Prémices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23:9-14</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L'Éternel parla à Moïse : « Parle aux Israélites et dis-leur : Lorsque vous entrerez dans le pays que je vous donne et que vous en récolterez la moisson, vous apporterez la première gerbe de votre récolte au prêtre. Il agitera la gerbe devant l'Éternel, afin que tu sois accepté ; le prêtre doit l'agiter le lendemain du sabbat. Le jour où vous agiterez la gerbe, vous offrirez en holocauste à l'Éternel un agneau mâle d'un an, sans défaut. Son offrande sera de quatre litres de fleur de farine pétrie à l'huile, comme sacrifice par le feu à l'Éternel, d'agréable odeur, et sa libation sera d'un litre de vin. Tu ne mangeras ni pain, ni grain grillé, ni aucun grain nouveau jusqu'à aujourd'hui et jusqu'à ce que tu aies apporté l'offrande à ton Dieu. Ceci doit être une loi permanente à travers vos générations, où que vous viviez.</a:t>
            </a:r>
            <a:endParaRPr lang="en-US" sz="2400"/>
          </a:p>
          <a:p>
            <a:pPr algn="r"/>
            <a:r>
              <a:rPr lang="en-US" sz="2400"/>
              <a:t>Lévitique 23 : 9-14</a:t>
            </a:r>
            <a:endParaRPr lang="en-US" sz="2400"/>
          </a:p>
          <a:p>
            <a:pPr algn="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5495" cy="5200650"/>
          </a:xfrm>
          <a:prstGeom prst="rect">
            <a:avLst/>
          </a:prstGeom>
          <a:noFill/>
        </p:spPr>
        <p:txBody>
          <a:bodyPr wrap="square" rtlCol="0" anchor="t">
            <a:spAutoFit/>
          </a:bodyPr>
          <a:p>
            <a:pPr algn="l"/>
            <a:r>
              <a:rPr lang="en-US" sz="3200" b="1">
                <a:sym typeface="+mn-ea"/>
              </a:rPr>
              <a:t>Détails sur les offrandes de prémices</a:t>
            </a:r>
            <a:br>
              <a:rPr lang="en-US" sz="2800" b="1">
                <a:sym typeface="+mn-ea"/>
              </a:rPr>
            </a:br>
            <a:endParaRPr lang="en-US" sz="2800" b="1"/>
          </a:p>
          <a:p>
            <a:pPr lvl="1" algn="just"/>
            <a:r>
              <a:rPr lang="en-US" sz="2400"/>
              <a:t>[+] Apportez les </a:t>
            </a:r>
            <a:r>
              <a:rPr lang="en-US" sz="2400" i="1"/>
              <a:t>meilleurs </a:t>
            </a:r>
            <a:r>
              <a:rPr lang="en-US" sz="2400"/>
              <a:t>prémices de votre pays à la maison de l'Éternel, votre Dieu...</a:t>
            </a:r>
            <a:endParaRPr lang="en-US" sz="2400"/>
          </a:p>
          <a:p>
            <a:pPr lvl="1" algn="r"/>
            <a:r>
              <a:rPr lang="en-US" sz="2400"/>
              <a:t>Exode 23:19</a:t>
            </a:r>
            <a:endParaRPr lang="en-US" sz="2400"/>
          </a:p>
          <a:p>
            <a:pPr lvl="1" algn="just"/>
            <a:endParaRPr lang="en-US" sz="2400"/>
          </a:p>
          <a:p>
            <a:pPr lvl="0" algn="l"/>
            <a:r>
              <a:rPr lang="en-US" sz="3200" b="1"/>
              <a:t>Distribution aux prêtres</a:t>
            </a:r>
            <a:br>
              <a:rPr lang="en-US" sz="2800" b="1"/>
            </a:br>
            <a:endParaRPr lang="en-US" sz="2400"/>
          </a:p>
          <a:p>
            <a:pPr lvl="1" algn="just"/>
            <a:r>
              <a:rPr lang="en-US" sz="2400"/>
              <a:t>[+] Tout le </a:t>
            </a:r>
            <a:r>
              <a:rPr lang="en-US" sz="2400" i="1"/>
              <a:t>meilleur </a:t>
            </a:r>
            <a:r>
              <a:rPr lang="en-US" sz="2400"/>
              <a:t>de l'huile et tout le </a:t>
            </a:r>
            <a:r>
              <a:rPr lang="en-US" sz="2400" i="1"/>
              <a:t>meilleur </a:t>
            </a:r>
            <a:r>
              <a:rPr lang="en-US" sz="2400"/>
              <a:t>du vin et du blé, les prémices de ce qu'ils donnent à l'Éternel, je vous le donne. Les prémices </a:t>
            </a:r>
            <a:r>
              <a:rPr lang="en-US" sz="2400" i="1"/>
              <a:t>mûres </a:t>
            </a:r>
            <a:r>
              <a:rPr lang="en-US" sz="2400"/>
              <a:t>de tout ce qui se trouve dans leur pays, qu'ils apporteront à l'Éternel, </a:t>
            </a:r>
            <a:r>
              <a:rPr lang="en-US" sz="2400" i="1"/>
              <a:t>seront à vous </a:t>
            </a:r>
            <a:r>
              <a:rPr lang="en-US" sz="2400"/>
              <a:t>. Tous ceux qui sont purs dans votre maison pourront en manger.</a:t>
            </a:r>
            <a:endParaRPr lang="en-US" sz="2400"/>
          </a:p>
          <a:p>
            <a:pPr lvl="1" algn="r"/>
            <a:r>
              <a:rPr lang="en-US" sz="2400"/>
              <a:t>Nombres 18 : 12-13</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5495" cy="3169285"/>
          </a:xfrm>
          <a:prstGeom prst="rect">
            <a:avLst/>
          </a:prstGeom>
          <a:noFill/>
        </p:spPr>
        <p:txBody>
          <a:bodyPr wrap="square" rtlCol="0" anchor="t">
            <a:spAutoFit/>
          </a:bodyPr>
          <a:p>
            <a:pPr algn="l"/>
            <a:r>
              <a:rPr lang="en-US" sz="3200" b="1">
                <a:sym typeface="+mn-ea"/>
              </a:rPr>
              <a:t>Détails sur les offres de céréales</a:t>
            </a:r>
            <a:br>
              <a:rPr lang="en-US" sz="2800" b="1">
                <a:sym typeface="+mn-ea"/>
              </a:rPr>
            </a:br>
            <a:endParaRPr lang="en-US" sz="2400"/>
          </a:p>
          <a:p>
            <a:pPr lvl="1" algn="just"/>
            <a:r>
              <a:rPr lang="en-US" sz="2400"/>
              <a:t>[+] Si vous offrez à l'Éternel une offrande de prémices, vous offrirez en offrande de vos prémices des </a:t>
            </a:r>
            <a:r>
              <a:rPr lang="en-US" sz="2400" i="1"/>
              <a:t>épis frais </a:t>
            </a:r>
            <a:r>
              <a:rPr lang="en-US" sz="2400"/>
              <a:t>, rôtis au feu, </a:t>
            </a:r>
            <a:r>
              <a:rPr lang="en-US" sz="2400" i="1"/>
              <a:t>du grain nouveau concassé </a:t>
            </a:r>
            <a:r>
              <a:rPr lang="en-US" sz="2400"/>
              <a:t>. Et tu mettras dessus de l'huile et tu y déposeras de l'encens ; c'est une offrande de céréales. Et le prêtre brûlera, en guise de portion commémorative, une partie du grain concassé et une partie de l'huile avec tout son encens ; c'est une offrande de nourriture à l'Éternel.</a:t>
            </a:r>
            <a:endParaRPr lang="en-US" sz="2400"/>
          </a:p>
          <a:p>
            <a:pPr algn="r"/>
            <a:r>
              <a:rPr lang="en-US" sz="2400"/>
              <a:t>Lévitique 2 : 14-16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Pratique</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5077460"/>
          </a:xfrm>
          <a:prstGeom prst="rect">
            <a:avLst/>
          </a:prstGeom>
          <a:noFill/>
        </p:spPr>
        <p:txBody>
          <a:bodyPr wrap="square" rtlCol="0" anchor="t">
            <a:spAutoFit/>
          </a:bodyPr>
          <a:p>
            <a:pPr algn="l"/>
            <a:r>
              <a:rPr lang="en-US" sz="3200" b="1"/>
              <a:t>Exigences pour les premiers fruits</a:t>
            </a:r>
            <a:br>
              <a:rPr lang="en-US" sz="2800" b="1"/>
            </a:br>
            <a:endParaRPr lang="en-US" sz="2800" b="1"/>
          </a:p>
          <a:p>
            <a:pPr lvl="1" algn="l"/>
            <a:r>
              <a:rPr lang="en-US" sz="2400">
                <a:sym typeface="+mn-ea"/>
              </a:rPr>
              <a:t>- Le lendemain du sabbat</a:t>
            </a:r>
            <a:endParaRPr lang="en-US" sz="2400">
              <a:sym typeface="+mn-ea"/>
            </a:endParaRPr>
          </a:p>
          <a:p>
            <a:pPr lvl="1" algn="l"/>
            <a:r>
              <a:rPr lang="en-US" sz="2400"/>
              <a:t>- Apporter la première gerbe de la récolte au prêtre</a:t>
            </a:r>
            <a:endParaRPr lang="en-US" sz="2400"/>
          </a:p>
          <a:p>
            <a:pPr lvl="1" algn="l"/>
            <a:r>
              <a:rPr lang="en-US" sz="2400"/>
              <a:t>- Le prêtre agitera la gerbe devant le Seigneur</a:t>
            </a:r>
            <a:endParaRPr lang="en-US" sz="2400"/>
          </a:p>
          <a:p>
            <a:pPr lvl="1" algn="l"/>
            <a:r>
              <a:rPr lang="en-US" sz="2400"/>
              <a:t>- Offrande de sang : agneau mâle d'un an</a:t>
            </a:r>
            <a:endParaRPr lang="en-US" sz="2400"/>
          </a:p>
          <a:p>
            <a:pPr lvl="1" algn="l"/>
            <a:r>
              <a:rPr lang="en-US" sz="2400"/>
              <a:t>- Offrande de céréales : 4 litres de farine fine et d'huile</a:t>
            </a:r>
            <a:endParaRPr lang="en-US" sz="2400"/>
          </a:p>
          <a:p>
            <a:pPr lvl="1" algn="l"/>
            <a:r>
              <a:rPr lang="en-US" sz="2400"/>
              <a:t>- Boisson offerte : 1 litre de vin</a:t>
            </a:r>
            <a:endParaRPr lang="en-US" sz="2400"/>
          </a:p>
          <a:p>
            <a:pPr lvl="1" algn="l"/>
            <a:r>
              <a:rPr lang="en-US" sz="2400"/>
              <a:t>- Ne mangez pas de pain, de céréales grillées ou de céréales nouvelles jusqu'à ce jour</a:t>
            </a:r>
            <a:br>
              <a:rPr lang="en-US" sz="2400"/>
            </a:br>
            <a:endParaRPr lang="en-US" sz="2400"/>
          </a:p>
          <a:p>
            <a:pPr lvl="1" algn="l"/>
            <a:r>
              <a:rPr lang="en-US" sz="2400"/>
              <a:t>- Épis frais, grains concassés, grillés au feu</a:t>
            </a:r>
            <a:endParaRPr lang="en-US" sz="2400"/>
          </a:p>
          <a:p>
            <a:pPr lvl="1" algn="l"/>
            <a:r>
              <a:rPr lang="en-US" sz="2400"/>
              <a:t>- Le prêtre ajoute de l'encens aux grains broyés</a:t>
            </a:r>
            <a:endParaRPr lang="en-US" sz="2400"/>
          </a:p>
          <a:p>
            <a:pPr lvl="1" algn="l"/>
            <a:r>
              <a:rPr lang="en-US" sz="2400"/>
              <a:t>- Le prêtre garde tous les cadeaux de premiers fruits</a:t>
            </a:r>
            <a:endParaRPr lang="en-US" sz="2400"/>
          </a:p>
        </p:txBody>
      </p:sp>
      <p:cxnSp>
        <p:nvCxnSpPr>
          <p:cNvPr id="3" name="Underline1"/>
          <p:cNvCxnSpPr/>
          <p:nvPr/>
        </p:nvCxnSpPr>
        <p:spPr>
          <a:xfrm>
            <a:off x="7367905" y="4635500"/>
            <a:ext cx="15970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Verse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Tu ne mangeras pas de pain, ni de grain grillé, ni aucun grain nouveau jusqu'à aujourd'hui et jusqu'à ce que tu aies apporté l'offrande à ton Dieu. Ceci doit être une loi permanente à travers vos générations, où que vous viviez.</a:t>
            </a:r>
            <a:endParaRPr lang="en-US" sz="3200"/>
          </a:p>
          <a:p>
            <a:pPr algn="r"/>
            <a:r>
              <a:rPr lang="en-US" sz="3200">
                <a:sym typeface="+mn-ea"/>
              </a:rPr>
              <a:t>Lévitique 23:14</a:t>
            </a:r>
            <a:endParaRPr lang="en-US" sz="3200">
              <a:sym typeface="+mn-ea"/>
            </a:endParaRPr>
          </a:p>
        </p:txBody>
      </p:sp>
      <p:cxnSp>
        <p:nvCxnSpPr>
          <p:cNvPr id="8" name="Underline2"/>
          <p:cNvCxnSpPr/>
          <p:nvPr/>
        </p:nvCxnSpPr>
        <p:spPr>
          <a:xfrm>
            <a:off x="982980" y="5363210"/>
            <a:ext cx="23952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Verse2"/>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Si vous apportez à l'Éternel une offrande de prémices, offrez des épis nouveaux écrasés et rôtis au feu.</a:t>
            </a:r>
            <a:endParaRPr lang="en-US" sz="3200">
              <a:sym typeface="+mn-ea"/>
            </a:endParaRPr>
          </a:p>
          <a:p>
            <a:pPr lvl="0" algn="l"/>
            <a:endParaRPr lang="en-US" sz="3200">
              <a:sym typeface="+mn-ea"/>
            </a:endParaRPr>
          </a:p>
          <a:p>
            <a:pPr lvl="0" algn="r"/>
            <a:r>
              <a:rPr lang="en-US" sz="3200">
                <a:sym typeface="+mn-ea"/>
              </a:rPr>
              <a:t>Lévitique 2:14</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500"/>
                                        <p:tgtEl>
                                          <p:spTgt spid="2">
                                            <p:txEl>
                                              <p:pRg st="9" end="9"/>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500"/>
                                        <p:tgtEl>
                                          <p:spTgt spid="2">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9" grpId="0" bldLvl="0" animBg="1"/>
      <p:bldP spid="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7" name="BarleyGrowth" descr="Barley1"/>
          <p:cNvPicPr>
            <a:picLocks noChangeAspect="1"/>
          </p:cNvPicPr>
          <p:nvPr>
            <p:ph idx="1"/>
          </p:nvPr>
        </p:nvPicPr>
        <p:blipFill>
          <a:blip r:embed="rId1"/>
          <a:stretch>
            <a:fillRect/>
          </a:stretch>
        </p:blipFill>
        <p:spPr>
          <a:xfrm>
            <a:off x="1802765" y="979170"/>
            <a:ext cx="8586470" cy="5671820"/>
          </a:xfrm>
          <a:prstGeom prst="rect">
            <a:avLst/>
          </a:prstGeom>
          <a:ln>
            <a:solidFill>
              <a:schemeClr val="accent1"/>
            </a:solidFill>
          </a:ln>
          <a:effectLst>
            <a:outerShdw blurRad="50800" dist="38100" dir="2700000" algn="tl" rotWithShape="0">
              <a:prstClr val="black">
                <a:alpha val="40000"/>
              </a:prstClr>
            </a:outerShdw>
          </a:effectLst>
        </p:spPr>
      </p:pic>
      <p:sp>
        <p:nvSpPr>
          <p:cNvPr id="22" name="Text"/>
          <p:cNvSpPr txBox="1"/>
          <p:nvPr/>
        </p:nvSpPr>
        <p:spPr>
          <a:xfrm>
            <a:off x="1909445" y="1177290"/>
            <a:ext cx="8527415" cy="983615"/>
          </a:xfrm>
          <a:prstGeom prst="rect">
            <a:avLst/>
          </a:prstGeom>
          <a:noFill/>
        </p:spPr>
        <p:txBody>
          <a:bodyPr wrap="square" rtlCol="0" anchor="t">
            <a:spAutoFit/>
          </a:bodyPr>
          <a:p>
            <a:pPr algn="l"/>
            <a:r>
              <a:rPr lang="en-US" sz="2800" b="1"/>
              <a:t>Étapes de croissance de l'orge</a:t>
            </a:r>
            <a:endParaRPr lang="en-US" sz="2800" b="1"/>
          </a:p>
          <a:p>
            <a:pPr algn="l"/>
            <a:r>
              <a:rPr lang="en-US" sz="1000">
                <a:sym typeface="+mn-ea"/>
              </a:rPr>
              <a:t>https://nazareneisrael.org/book/torah-calendar/aviv-barley-the-head-of-the-year/</a:t>
            </a:r>
            <a:endParaRPr lang="en-US" sz="1000"/>
          </a:p>
          <a:p>
            <a:pPr algn="l"/>
            <a:r>
              <a:rPr lang="en-US" sz="1000">
                <a:sym typeface="+mn-ea"/>
              </a:rPr>
              <a:t>Université du Wisconsin, Guide de croissance et de développement de l'orge de printemps</a:t>
            </a:r>
            <a:endParaRPr lang="en-US" sz="1000"/>
          </a:p>
          <a:p>
            <a:pPr algn="l"/>
            <a:endParaRPr lang="en-US" sz="1000"/>
          </a:p>
        </p:txBody>
      </p:sp>
      <p:sp>
        <p:nvSpPr>
          <p:cNvPr id="9" name="Verse2"/>
          <p:cNvSpPr txBox="1"/>
          <p:nvPr/>
        </p:nvSpPr>
        <p:spPr>
          <a:xfrm>
            <a:off x="8088630" y="948690"/>
            <a:ext cx="2026920" cy="5701665"/>
          </a:xfrm>
          <a:prstGeom prst="rect">
            <a:avLst/>
          </a:prstGeom>
          <a:solidFill>
            <a:schemeClr val="accent1">
              <a:alpha val="5000"/>
            </a:schemeClr>
          </a:solidFill>
          <a:ln>
            <a:solidFill>
              <a:schemeClr val="accent1"/>
            </a:solidFill>
          </a:ln>
          <a:effectLst>
            <a:outerShdw blurRad="50800" dist="38100" dir="2700000" algn="tl" rotWithShape="0">
              <a:prstClr val="black">
                <a:alpha val="40000"/>
              </a:prstClr>
            </a:outerShdw>
          </a:effectLst>
        </p:spPr>
        <p:txBody>
          <a:bodyPr wrap="none" rtlCol="0" anchor="t">
            <a:noAutofit/>
          </a:bodyPr>
          <a:p>
            <a:pPr lvl="0" algn="l"/>
            <a:endParaRPr lang="en-US" sz="3200">
              <a:sym typeface="+mn-ea"/>
            </a:endParaRPr>
          </a:p>
        </p:txBody>
      </p:sp>
      <p:pic>
        <p:nvPicPr>
          <p:cNvPr id="28" name="Grains"/>
          <p:cNvPicPr>
            <a:picLocks noChangeAspect="1"/>
          </p:cNvPicPr>
          <p:nvPr/>
        </p:nvPicPr>
        <p:blipFill>
          <a:blip r:embed="rId2"/>
          <a:stretch>
            <a:fillRect/>
          </a:stretch>
        </p:blipFill>
        <p:spPr>
          <a:xfrm>
            <a:off x="1909445" y="2160905"/>
            <a:ext cx="3107055" cy="127635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2056765" y="3117215"/>
            <a:ext cx="971550" cy="623570"/>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3215005" y="3117215"/>
            <a:ext cx="857885" cy="659130"/>
          </a:xfrm>
          <a:prstGeom prst="rect">
            <a:avLst/>
          </a:prstGeom>
          <a:ln>
            <a:solidFill>
              <a:schemeClr val="accent6"/>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08151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Lumières, planètes, action et temps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BlackBackground"/>
          <p:cNvSpPr/>
          <p:nvPr/>
        </p:nvSpPr>
        <p:spPr>
          <a:xfrm>
            <a:off x="0" y="914400"/>
            <a:ext cx="12193270" cy="5944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Text Box 16" hidden="1"/>
          <p:cNvSpPr txBox="1"/>
          <p:nvPr/>
        </p:nvSpPr>
        <p:spPr>
          <a:xfrm>
            <a:off x="254000" y="1169670"/>
            <a:ext cx="11620500" cy="5216525"/>
          </a:xfrm>
          <a:prstGeom prst="rect">
            <a:avLst/>
          </a:prstGeom>
          <a:noFill/>
        </p:spPr>
        <p:txBody>
          <a:bodyPr wrap="square" rtlCol="0">
            <a:noAutofit/>
          </a:bodyPr>
          <a:p>
            <a:pPr algn="ctr"/>
            <a:r>
              <a:rPr lang="en-US" sz="2800" b="1" i="1"/>
              <a:t>Le travail sera effectué pendant six jours, mais le septième jour est un sabbat de repos solennel, une sainte convocation. Vous ne ferez aucun travail. C'est un sabbat en l'honneur de l'Éternel dans toutes vos demeures. (Lév 23:3)</a:t>
            </a:r>
            <a:endParaRPr lang="en-US" sz="2800" b="1"/>
          </a:p>
          <a:p>
            <a:endParaRPr lang="en-US" sz="2800" b="1"/>
          </a:p>
          <a:p>
            <a:pPr marL="457200" indent="-457200">
              <a:buFont typeface="Arial" panose="020B0604020202020204" pitchFamily="34" charset="0"/>
              <a:buChar char="•"/>
            </a:pPr>
            <a:r>
              <a:rPr lang="en-US" sz="3200"/>
              <a:t>Mentionné pour la première fois : Gen 2 : 2-3</a:t>
            </a:r>
            <a:endParaRPr lang="en-US" sz="3200"/>
          </a:p>
          <a:p>
            <a:pPr marL="457200" indent="-457200">
              <a:buFont typeface="Arial" panose="020B0604020202020204" pitchFamily="34" charset="0"/>
              <a:buChar char="•"/>
            </a:pPr>
            <a:r>
              <a:rPr lang="en-US" sz="3200">
                <a:sym typeface="+mn-ea"/>
              </a:rPr>
              <a:t>Cycle de sept jours : six jours de travail, un jour de repos</a:t>
            </a:r>
            <a:endParaRPr lang="en-US" sz="3200"/>
          </a:p>
          <a:p>
            <a:pPr marL="457200" indent="-457200">
              <a:buFont typeface="Arial" panose="020B0604020202020204" pitchFamily="34" charset="0"/>
              <a:buChar char="•"/>
            </a:pPr>
            <a:r>
              <a:rPr lang="en-US" sz="3200"/>
              <a:t>Aperçu de la manne (Exode 16 : 23-25)</a:t>
            </a:r>
            <a:endParaRPr lang="en-US" sz="3200"/>
          </a:p>
          <a:p>
            <a:pPr marL="457200" indent="-457200">
              <a:buFont typeface="Arial" panose="020B0604020202020204" pitchFamily="34" charset="0"/>
              <a:buChar char="•"/>
            </a:pPr>
            <a:r>
              <a:rPr lang="en-US" sz="3200">
                <a:sym typeface="+mn-ea"/>
              </a:rPr>
              <a:t>Commandé pour la première fois (Quatrième Commandement) : Exode 20 : 8-11</a:t>
            </a:r>
            <a:endParaRPr lang="en-US" sz="3200"/>
          </a:p>
          <a:p>
            <a:pPr marL="457200" indent="-457200">
              <a:buFont typeface="Arial" panose="020B0604020202020204" pitchFamily="34" charset="0"/>
              <a:buChar char="•"/>
            </a:pPr>
            <a:r>
              <a:rPr lang="en-US" sz="3200"/>
              <a:t>Répété dans le Pentateuque ( </a:t>
            </a:r>
            <a:r>
              <a:rPr lang="en-US" sz="3200">
                <a:sym typeface="+mn-ea"/>
              </a:rPr>
              <a:t>Exode 31 : 13-17, </a:t>
            </a:r>
            <a:r>
              <a:rPr lang="en-US" sz="3200"/>
              <a:t>35 : 1-3 ; Lév 19 : 1-3 ; Lév 19 :30, etc.)</a:t>
            </a:r>
            <a:endParaRPr lang="en-US" sz="3200"/>
          </a:p>
        </p:txBody>
      </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Earth" descr="RotatingEarth3"/>
          <p:cNvPicPr>
            <a:picLocks noChangeAspect="1"/>
          </p:cNvPicPr>
          <p:nvPr/>
        </p:nvPicPr>
        <p:blipFill>
          <a:blip r:embed="rId1"/>
          <a:stretch>
            <a:fillRect/>
          </a:stretch>
        </p:blipFill>
        <p:spPr>
          <a:xfrm rot="1620000">
            <a:off x="1639570" y="2551430"/>
            <a:ext cx="1765300" cy="1765300"/>
          </a:xfrm>
          <a:prstGeom prst="rect">
            <a:avLst/>
          </a:prstGeom>
        </p:spPr>
      </p:pic>
      <p:sp>
        <p:nvSpPr>
          <p:cNvPr id="19" name="Solar Year Text"/>
          <p:cNvSpPr txBox="1"/>
          <p:nvPr/>
        </p:nvSpPr>
        <p:spPr>
          <a:xfrm rot="180000">
            <a:off x="4545965" y="4342130"/>
            <a:ext cx="6231890" cy="947420"/>
          </a:xfrm>
          <a:prstGeom prst="rect">
            <a:avLst/>
          </a:prstGeom>
          <a:noFill/>
          <a:ln>
            <a:noFill/>
          </a:ln>
        </p:spPr>
        <p:txBody>
          <a:bodyPr wrap="square" rtlCol="0" anchor="t">
            <a:prstTxWarp prst="textCanDown">
              <a:avLst/>
            </a:prstTxWarp>
            <a:spAutoFit/>
          </a:bodyPr>
          <a:p>
            <a:pPr algn="ctr"/>
            <a:r>
              <a:rPr lang="en-US" sz="2400">
                <a:solidFill>
                  <a:srgbClr val="FFFF00"/>
                </a:solidFill>
                <a:sym typeface="+mn-ea"/>
              </a:rPr>
              <a:t>Année solaire : 365,25 jours </a:t>
            </a:r>
            <a:r>
              <a:rPr lang="en-US" sz="2400">
                <a:solidFill>
                  <a:srgbClr val="FFFF00"/>
                </a:solidFill>
                <a:sym typeface="Wingdings" panose="05000000000000000000" charset="0"/>
              </a:rPr>
              <a:t></a:t>
            </a:r>
            <a:endParaRPr lang="en-US" sz="2400">
              <a:solidFill>
                <a:srgbClr val="FFFF00"/>
              </a:solidFill>
              <a:sym typeface="Wingdings" panose="05000000000000000000" charset="0"/>
            </a:endParaRPr>
          </a:p>
        </p:txBody>
      </p:sp>
      <p:pic>
        <p:nvPicPr>
          <p:cNvPr id="22" name="Moon Photo" descr="Moon"/>
          <p:cNvPicPr>
            <a:picLocks noChangeAspect="1"/>
          </p:cNvPicPr>
          <p:nvPr>
            <p:ph sz="half" idx="2"/>
          </p:nvPr>
        </p:nvPicPr>
        <p:blipFill>
          <a:blip r:embed="rId2"/>
          <a:stretch>
            <a:fillRect/>
          </a:stretch>
        </p:blipFill>
        <p:spPr>
          <a:xfrm>
            <a:off x="0" y="3775710"/>
            <a:ext cx="952500" cy="952500"/>
          </a:xfrm>
          <a:prstGeom prst="rect">
            <a:avLst/>
          </a:prstGeom>
        </p:spPr>
      </p:pic>
      <p:grpSp>
        <p:nvGrpSpPr>
          <p:cNvPr id="35" name="Earth Orbit"/>
          <p:cNvGrpSpPr/>
          <p:nvPr/>
        </p:nvGrpSpPr>
        <p:grpSpPr>
          <a:xfrm>
            <a:off x="2608580" y="2682875"/>
            <a:ext cx="9583420" cy="1971675"/>
            <a:chOff x="4310" y="4225"/>
            <a:chExt cx="14890" cy="3105"/>
          </a:xfrm>
        </p:grpSpPr>
        <p:sp>
          <p:nvSpPr>
            <p:cNvPr id="10" name="Earth OrbitPath2"/>
            <p:cNvSpPr/>
            <p:nvPr/>
          </p:nvSpPr>
          <p:spPr>
            <a:xfrm>
              <a:off x="5656" y="4225"/>
              <a:ext cx="12699" cy="901"/>
            </a:xfrm>
            <a:custGeom>
              <a:avLst/>
              <a:gdLst>
                <a:gd name="connsiteX0" fmla="*/ 0 w 12864"/>
                <a:gd name="connsiteY0" fmla="*/ 901 h 901"/>
                <a:gd name="connsiteX1" fmla="*/ 12864 w 12864"/>
                <a:gd name="connsiteY1" fmla="*/ 4 h 901"/>
              </a:gdLst>
              <a:ahLst/>
              <a:cxnLst>
                <a:cxn ang="0">
                  <a:pos x="connsiteX0" y="connsiteY0"/>
                </a:cxn>
                <a:cxn ang="0">
                  <a:pos x="connsiteX1" y="connsiteY1"/>
                </a:cxn>
              </a:cxnLst>
              <a:rect l="l" t="t" r="r" b="b"/>
              <a:pathLst>
                <a:path w="12864" h="901">
                  <a:moveTo>
                    <a:pt x="0" y="901"/>
                  </a:moveTo>
                  <a:cubicBezTo>
                    <a:pt x="2186" y="409"/>
                    <a:pt x="11192" y="-49"/>
                    <a:pt x="12864" y="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Earth OrbitPath1"/>
            <p:cNvSpPr/>
            <p:nvPr/>
          </p:nvSpPr>
          <p:spPr>
            <a:xfrm>
              <a:off x="4310" y="5822"/>
              <a:ext cx="14890" cy="1508"/>
            </a:xfrm>
            <a:custGeom>
              <a:avLst/>
              <a:gdLst>
                <a:gd name="connsiteX0" fmla="*/ 0 w 14890"/>
                <a:gd name="connsiteY0" fmla="*/ 0 h 1508"/>
                <a:gd name="connsiteX1" fmla="*/ 14890 w 14890"/>
                <a:gd name="connsiteY1" fmla="*/ 1501 h 1508"/>
              </a:gdLst>
              <a:ahLst/>
              <a:cxnLst>
                <a:cxn ang="0">
                  <a:pos x="connsiteX0" y="connsiteY0"/>
                </a:cxn>
                <a:cxn ang="0">
                  <a:pos x="connsiteX1" y="connsiteY1"/>
                </a:cxn>
              </a:cxnLst>
              <a:rect l="l" t="t" r="r" b="b"/>
              <a:pathLst>
                <a:path w="14890" h="1508">
                  <a:moveTo>
                    <a:pt x="0" y="0"/>
                  </a:moveTo>
                  <a:cubicBezTo>
                    <a:pt x="2490" y="1451"/>
                    <a:pt x="12953" y="1542"/>
                    <a:pt x="14890" y="150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cxnSp>
        <p:nvCxnSpPr>
          <p:cNvPr id="5" name="Straight Connector 4"/>
          <p:cNvCxnSpPr/>
          <p:nvPr/>
        </p:nvCxnSpPr>
        <p:spPr>
          <a:xfrm flipH="1">
            <a:off x="2941320" y="1873885"/>
            <a:ext cx="255270" cy="511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Lunar Orbit"/>
          <p:cNvGrpSpPr/>
          <p:nvPr/>
        </p:nvGrpSpPr>
        <p:grpSpPr>
          <a:xfrm>
            <a:off x="525780" y="2704465"/>
            <a:ext cx="4282440" cy="1667510"/>
            <a:chOff x="828" y="4259"/>
            <a:chExt cx="6744" cy="2626"/>
          </a:xfrm>
        </p:grpSpPr>
        <p:sp>
          <p:nvSpPr>
            <p:cNvPr id="24" name="Freeform 23"/>
            <p:cNvSpPr/>
            <p:nvPr/>
          </p:nvSpPr>
          <p:spPr>
            <a:xfrm>
              <a:off x="828" y="4259"/>
              <a:ext cx="6744" cy="2626"/>
            </a:xfrm>
            <a:custGeom>
              <a:avLst/>
              <a:gdLst>
                <a:gd name="connsiteX0" fmla="*/ 4403 w 6743"/>
                <a:gd name="connsiteY0" fmla="*/ 151 h 2626"/>
                <a:gd name="connsiteX1" fmla="*/ 0 w 6743"/>
                <a:gd name="connsiteY1" fmla="*/ 2528 h 2626"/>
              </a:gdLst>
              <a:ahLst/>
              <a:cxnLst>
                <a:cxn ang="0">
                  <a:pos x="connsiteX0" y="connsiteY0"/>
                </a:cxn>
                <a:cxn ang="0">
                  <a:pos x="connsiteX1" y="connsiteY1"/>
                </a:cxn>
              </a:cxnLst>
              <a:rect l="l" t="t" r="r" b="b"/>
              <a:pathLst>
                <a:path w="6744" h="2626">
                  <a:moveTo>
                    <a:pt x="4403" y="151"/>
                  </a:moveTo>
                  <a:cubicBezTo>
                    <a:pt x="10220" y="-827"/>
                    <a:pt x="3829" y="3309"/>
                    <a:pt x="0" y="2528"/>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Freeform 24"/>
            <p:cNvSpPr/>
            <p:nvPr/>
          </p:nvSpPr>
          <p:spPr>
            <a:xfrm>
              <a:off x="1109" y="5238"/>
              <a:ext cx="1390" cy="817"/>
            </a:xfrm>
            <a:custGeom>
              <a:avLst/>
              <a:gdLst>
                <a:gd name="connsiteX0" fmla="*/ 1390 w 1390"/>
                <a:gd name="connsiteY0" fmla="*/ 0 h 817"/>
                <a:gd name="connsiteX1" fmla="*/ 0 w 1390"/>
                <a:gd name="connsiteY1" fmla="*/ 817 h 817"/>
              </a:gdLst>
              <a:ahLst/>
              <a:cxnLst>
                <a:cxn ang="0">
                  <a:pos x="connsiteX0" y="connsiteY0"/>
                </a:cxn>
                <a:cxn ang="0">
                  <a:pos x="connsiteX1" y="connsiteY1"/>
                </a:cxn>
              </a:cxnLst>
              <a:rect l="l" t="t" r="r" b="b"/>
              <a:pathLst>
                <a:path w="1390" h="817">
                  <a:moveTo>
                    <a:pt x="1390" y="0"/>
                  </a:moveTo>
                  <a:cubicBezTo>
                    <a:pt x="1210" y="73"/>
                    <a:pt x="75" y="696"/>
                    <a:pt x="0" y="81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6" name="Lunar Month Text"/>
          <p:cNvSpPr txBox="1"/>
          <p:nvPr/>
        </p:nvSpPr>
        <p:spPr>
          <a:xfrm rot="20400000">
            <a:off x="993775" y="3825875"/>
            <a:ext cx="4759960" cy="817245"/>
          </a:xfrm>
          <a:prstGeom prst="rect">
            <a:avLst/>
          </a:prstGeom>
          <a:noFill/>
          <a:ln>
            <a:noFill/>
          </a:ln>
        </p:spPr>
        <p:txBody>
          <a:bodyPr wrap="square" rtlCol="0" anchor="t">
            <a:prstTxWarp prst="textCanDown">
              <a:avLst>
                <a:gd name="adj" fmla="val 33333"/>
              </a:avLst>
            </a:prstTxWarp>
            <a:spAutoFit/>
          </a:bodyPr>
          <a:p>
            <a:pPr algn="ctr"/>
            <a:r>
              <a:rPr lang="en-US" sz="2400">
                <a:solidFill>
                  <a:schemeClr val="bg2"/>
                </a:solidFill>
                <a:sym typeface="+mn-ea"/>
              </a:rPr>
              <a:t>Mois lunaire : 29,5 jours </a:t>
            </a:r>
            <a:r>
              <a:rPr lang="en-US" sz="2400">
                <a:solidFill>
                  <a:schemeClr val="bg2"/>
                </a:solidFill>
                <a:sym typeface="Wingdings" panose="05000000000000000000" charset="0"/>
              </a:rPr>
              <a:t></a:t>
            </a:r>
            <a:endParaRPr lang="en-US" sz="2400">
              <a:solidFill>
                <a:schemeClr val="bg2"/>
              </a:solidFill>
              <a:sym typeface="Wingdings" panose="05000000000000000000" charset="0"/>
            </a:endParaRPr>
          </a:p>
        </p:txBody>
      </p:sp>
      <p:grpSp>
        <p:nvGrpSpPr>
          <p:cNvPr id="34" name="EarthRotation"/>
          <p:cNvGrpSpPr/>
          <p:nvPr/>
        </p:nvGrpSpPr>
        <p:grpSpPr>
          <a:xfrm rot="300000">
            <a:off x="2274570" y="2020570"/>
            <a:ext cx="1499235" cy="573405"/>
            <a:chOff x="3582" y="3182"/>
            <a:chExt cx="2361" cy="903"/>
          </a:xfrm>
        </p:grpSpPr>
        <p:sp>
          <p:nvSpPr>
            <p:cNvPr id="30" name="Oval 29"/>
            <p:cNvSpPr/>
            <p:nvPr/>
          </p:nvSpPr>
          <p:spPr>
            <a:xfrm rot="1020000">
              <a:off x="4229" y="3182"/>
              <a:ext cx="1231" cy="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FF0000"/>
                </a:solidFill>
              </a:endParaRPr>
            </a:p>
          </p:txBody>
        </p:sp>
        <p:sp>
          <p:nvSpPr>
            <p:cNvPr id="31" name="Text Box 30"/>
            <p:cNvSpPr txBox="1"/>
            <p:nvPr/>
          </p:nvSpPr>
          <p:spPr>
            <a:xfrm rot="1320000">
              <a:off x="3582" y="3360"/>
              <a:ext cx="2361" cy="725"/>
            </a:xfrm>
            <a:prstGeom prst="rect">
              <a:avLst/>
            </a:prstGeom>
            <a:noFill/>
            <a:ln>
              <a:noFill/>
            </a:ln>
          </p:spPr>
          <p:txBody>
            <a:bodyPr wrap="square" rtlCol="0" anchor="t">
              <a:prstTxWarp prst="textCanDown">
                <a:avLst>
                  <a:gd name="adj" fmla="val 33333"/>
                </a:avLst>
              </a:prstTxWarp>
              <a:spAutoFit/>
            </a:bodyPr>
            <a:p>
              <a:pPr algn="ctr"/>
              <a:r>
                <a:rPr lang="en-US" sz="1000">
                  <a:solidFill>
                    <a:srgbClr val="FF0000"/>
                  </a:solidFill>
                  <a:sym typeface="+mn-ea"/>
                </a:rPr>
                <a:t>Journée solaire : 24 heures </a:t>
              </a:r>
              <a:r>
                <a:rPr lang="en-US" sz="1000">
                  <a:solidFill>
                    <a:srgbClr val="FF0000"/>
                  </a:solidFill>
                  <a:sym typeface="Wingdings" panose="05000000000000000000" charset="0"/>
                </a:rPr>
                <a:t></a:t>
              </a:r>
              <a:endParaRPr lang="en-US" sz="1000">
                <a:solidFill>
                  <a:srgbClr val="FF0000"/>
                </a:solidFill>
                <a:sym typeface="Wingdings" panose="05000000000000000000" charset="0"/>
              </a:endParaRPr>
            </a:p>
          </p:txBody>
        </p:sp>
      </p:grpSp>
      <p:cxnSp>
        <p:nvCxnSpPr>
          <p:cNvPr id="11" name="Straight Connector 10"/>
          <p:cNvCxnSpPr/>
          <p:nvPr/>
        </p:nvCxnSpPr>
        <p:spPr>
          <a:xfrm flipH="1">
            <a:off x="1862455" y="4629150"/>
            <a:ext cx="213995" cy="513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5"/>
          <p:cNvSpPr txBox="1"/>
          <p:nvPr/>
        </p:nvSpPr>
        <p:spPr>
          <a:xfrm>
            <a:off x="1586865" y="5142230"/>
            <a:ext cx="10061575" cy="1630045"/>
          </a:xfrm>
          <a:prstGeom prst="rect">
            <a:avLst/>
          </a:prstGeom>
          <a:noFill/>
        </p:spPr>
        <p:txBody>
          <a:bodyPr wrap="square" rtlCol="0" anchor="t">
            <a:spAutoFit/>
          </a:bodyPr>
          <a:p>
            <a:r>
              <a:rPr lang="en-US" sz="2000">
                <a:solidFill>
                  <a:schemeClr val="bg1"/>
                </a:solidFill>
              </a:rPr>
              <a:t>[+]Et Dieu dit : « Qu'il y ait des lumières dans l'étendue des cieux pour séparer le jour de la nuit. Et qu'ils soient pour (1) </a:t>
            </a:r>
            <a:r>
              <a:rPr lang="en-US" sz="2000" b="1">
                <a:solidFill>
                  <a:schemeClr val="bg1"/>
                </a:solidFill>
              </a:rPr>
              <a:t>signes </a:t>
            </a:r>
            <a:r>
              <a:rPr lang="en-US" sz="2000">
                <a:solidFill>
                  <a:schemeClr val="bg1"/>
                </a:solidFill>
              </a:rPr>
              <a:t>et (2) </a:t>
            </a:r>
            <a:r>
              <a:rPr lang="en-US" sz="2000" b="1">
                <a:solidFill>
                  <a:schemeClr val="bg1"/>
                </a:solidFill>
              </a:rPr>
              <a:t>saisons [temps fixés] </a:t>
            </a:r>
            <a:r>
              <a:rPr lang="en-US" sz="2000">
                <a:solidFill>
                  <a:schemeClr val="bg1"/>
                </a:solidFill>
              </a:rPr>
              <a:t>, et (3) </a:t>
            </a:r>
            <a:r>
              <a:rPr lang="en-US" sz="2000" b="1">
                <a:solidFill>
                  <a:schemeClr val="bg1"/>
                </a:solidFill>
              </a:rPr>
              <a:t>jours et années </a:t>
            </a:r>
            <a:r>
              <a:rPr lang="en-US" sz="2000">
                <a:solidFill>
                  <a:schemeClr val="bg1"/>
                </a:solidFill>
              </a:rPr>
              <a:t>, et qu'ils soient des lumières dans l'étendue des cieux pour (4) </a:t>
            </a:r>
            <a:r>
              <a:rPr lang="en-US" sz="2000" b="1">
                <a:solidFill>
                  <a:schemeClr val="bg1"/>
                </a:solidFill>
              </a:rPr>
              <a:t>éclairer la terre </a:t>
            </a:r>
            <a:r>
              <a:rPr lang="en-US" sz="2000">
                <a:solidFill>
                  <a:schemeClr val="bg1"/>
                </a:solidFill>
              </a:rPr>
              <a:t>. » Et c’était ainsi.</a:t>
            </a:r>
            <a:endParaRPr lang="en-US" sz="2000">
              <a:solidFill>
                <a:schemeClr val="bg1"/>
              </a:solidFill>
            </a:endParaRPr>
          </a:p>
          <a:p>
            <a:pPr algn="r"/>
            <a:r>
              <a:rPr lang="en-US" sz="2000">
                <a:solidFill>
                  <a:schemeClr val="bg1"/>
                </a:solidFill>
              </a:rPr>
              <a:t>Genèse 1:14-15</a:t>
            </a: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1" name="TitleBkg"/>
          <p:cNvGrpSpPr/>
          <p:nvPr/>
        </p:nvGrpSpPr>
        <p:grpSpPr>
          <a:xfrm>
            <a:off x="0" y="0"/>
            <a:ext cx="12192000" cy="6793230"/>
            <a:chOff x="0" y="0"/>
            <a:chExt cx="19200" cy="10698"/>
          </a:xfrm>
        </p:grpSpPr>
        <p:sp>
          <p:nvSpPr>
            <p:cNvPr id="22"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Harmoniser les marqueurs du temps céleste</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24"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
          <a:stretch>
            <a:fillRect/>
          </a:stretch>
        </p:blipFill>
        <p:spPr>
          <a:xfrm>
            <a:off x="-5715" y="914400"/>
            <a:ext cx="12197715" cy="5822315"/>
          </a:xfrm>
          <a:prstGeom prst="rect">
            <a:avLst/>
          </a:prstGeom>
        </p:spPr>
      </p:pic>
      <p:sp>
        <p:nvSpPr>
          <p:cNvPr id="5" name="Weeks"/>
          <p:cNvSpPr txBox="1"/>
          <p:nvPr/>
        </p:nvSpPr>
        <p:spPr>
          <a:xfrm>
            <a:off x="0" y="6419850"/>
            <a:ext cx="4817745" cy="460375"/>
          </a:xfrm>
          <a:prstGeom prst="rect">
            <a:avLst/>
          </a:prstGeom>
          <a:solidFill>
            <a:schemeClr val="accent5">
              <a:lumMod val="75000"/>
            </a:schemeClr>
          </a:solidFill>
        </p:spPr>
        <p:txBody>
          <a:bodyPr wrap="square" rtlCol="0">
            <a:spAutoFit/>
          </a:bodyPr>
          <a:p>
            <a:pPr algn="ctr"/>
            <a:r>
              <a:rPr lang="en-US" sz="2400" b="1">
                <a:solidFill>
                  <a:schemeClr val="bg1"/>
                </a:solidFill>
              </a:rPr>
              <a:t>Semaines</a:t>
            </a:r>
            <a:endParaRPr lang="en-US" sz="2400" b="1">
              <a:solidFill>
                <a:schemeClr val="bg1"/>
              </a:solidFill>
            </a:endParaRPr>
          </a:p>
        </p:txBody>
      </p:sp>
      <p:sp>
        <p:nvSpPr>
          <p:cNvPr id="6" name="Months"/>
          <p:cNvSpPr txBox="1"/>
          <p:nvPr/>
        </p:nvSpPr>
        <p:spPr>
          <a:xfrm>
            <a:off x="4186555" y="6419850"/>
            <a:ext cx="3866515" cy="460375"/>
          </a:xfrm>
          <a:prstGeom prst="rect">
            <a:avLst/>
          </a:prstGeom>
          <a:solidFill>
            <a:schemeClr val="accent5">
              <a:lumMod val="75000"/>
            </a:schemeClr>
          </a:solidFill>
        </p:spPr>
        <p:txBody>
          <a:bodyPr wrap="square" rtlCol="0">
            <a:spAutoFit/>
          </a:bodyPr>
          <a:p>
            <a:pPr algn="ctr"/>
            <a:r>
              <a:rPr lang="en-US" sz="2400" b="1">
                <a:solidFill>
                  <a:schemeClr val="bg1"/>
                </a:solidFill>
              </a:rPr>
              <a:t>Mois</a:t>
            </a:r>
            <a:endParaRPr lang="en-US" sz="2400" b="1">
              <a:solidFill>
                <a:schemeClr val="bg1"/>
              </a:solidFill>
            </a:endParaRPr>
          </a:p>
        </p:txBody>
      </p:sp>
      <p:sp>
        <p:nvSpPr>
          <p:cNvPr id="7" name="Years"/>
          <p:cNvSpPr txBox="1"/>
          <p:nvPr/>
        </p:nvSpPr>
        <p:spPr>
          <a:xfrm>
            <a:off x="7907655" y="6419850"/>
            <a:ext cx="4284980" cy="460375"/>
          </a:xfrm>
          <a:prstGeom prst="rect">
            <a:avLst/>
          </a:prstGeom>
          <a:solidFill>
            <a:schemeClr val="accent5">
              <a:lumMod val="75000"/>
            </a:schemeClr>
          </a:solidFill>
        </p:spPr>
        <p:txBody>
          <a:bodyPr wrap="square" rtlCol="0">
            <a:spAutoFit/>
          </a:bodyPr>
          <a:p>
            <a:pPr algn="ctr"/>
            <a:r>
              <a:rPr lang="en-US" sz="2400" b="1">
                <a:solidFill>
                  <a:schemeClr val="bg1"/>
                </a:solidFill>
              </a:rPr>
              <a:t>Années</a:t>
            </a:r>
            <a:endParaRPr lang="en-US" sz="2400" b="1">
              <a:solidFill>
                <a:schemeClr val="bg1"/>
              </a:solidFill>
            </a:endParaRPr>
          </a:p>
        </p:txBody>
      </p:sp>
      <p:sp>
        <p:nvSpPr>
          <p:cNvPr id="8" name="MathWeeks"/>
          <p:cNvSpPr txBox="1"/>
          <p:nvPr/>
        </p:nvSpPr>
        <p:spPr>
          <a:xfrm>
            <a:off x="1280795" y="1081405"/>
            <a:ext cx="2364105" cy="460375"/>
          </a:xfrm>
          <a:prstGeom prst="rect">
            <a:avLst/>
          </a:prstGeom>
          <a:noFill/>
        </p:spPr>
        <p:txBody>
          <a:bodyPr wrap="square" rtlCol="0">
            <a:spAutoFit/>
          </a:bodyPr>
          <a:p>
            <a:pPr algn="ctr"/>
            <a:r>
              <a:rPr lang="en-US" sz="2400" b="1">
                <a:solidFill>
                  <a:schemeClr val="tx1"/>
                </a:solidFill>
              </a:rPr>
              <a:t>52 x 7 = 364</a:t>
            </a:r>
            <a:endParaRPr lang="en-US" sz="2400" b="1">
              <a:solidFill>
                <a:schemeClr val="tx1"/>
              </a:solidFill>
            </a:endParaRPr>
          </a:p>
        </p:txBody>
      </p:sp>
      <p:sp>
        <p:nvSpPr>
          <p:cNvPr id="9" name="MathMonths"/>
          <p:cNvSpPr txBox="1"/>
          <p:nvPr/>
        </p:nvSpPr>
        <p:spPr>
          <a:xfrm>
            <a:off x="5083175" y="1081405"/>
            <a:ext cx="2364105" cy="460375"/>
          </a:xfrm>
          <a:prstGeom prst="rect">
            <a:avLst/>
          </a:prstGeom>
          <a:noFill/>
        </p:spPr>
        <p:txBody>
          <a:bodyPr wrap="square" rtlCol="0">
            <a:spAutoFit/>
          </a:bodyPr>
          <a:p>
            <a:pPr algn="ctr"/>
            <a:r>
              <a:rPr lang="en-US" sz="2400" b="1">
                <a:solidFill>
                  <a:schemeClr val="tx1"/>
                </a:solidFill>
              </a:rPr>
              <a:t>29,5 x 12 = 354</a:t>
            </a:r>
            <a:endParaRPr lang="en-US" sz="2400" b="1">
              <a:solidFill>
                <a:schemeClr val="tx1"/>
              </a:solidFill>
            </a:endParaRPr>
          </a:p>
        </p:txBody>
      </p:sp>
      <p:sp>
        <p:nvSpPr>
          <p:cNvPr id="10" name="MathYears"/>
          <p:cNvSpPr txBox="1"/>
          <p:nvPr/>
        </p:nvSpPr>
        <p:spPr>
          <a:xfrm>
            <a:off x="8810625" y="1081405"/>
            <a:ext cx="2364105" cy="460375"/>
          </a:xfrm>
          <a:prstGeom prst="rect">
            <a:avLst/>
          </a:prstGeom>
          <a:noFill/>
        </p:spPr>
        <p:txBody>
          <a:bodyPr wrap="square" rtlCol="0">
            <a:spAutoFit/>
          </a:bodyPr>
          <a:p>
            <a:pPr algn="ctr"/>
            <a:r>
              <a:rPr lang="en-US" sz="2400" b="1">
                <a:solidFill>
                  <a:schemeClr val="tx1"/>
                </a:solidFill>
              </a:rPr>
              <a:t>365.25</a:t>
            </a:r>
            <a:endParaRPr lang="en-US" sz="2400" b="1">
              <a:solidFill>
                <a:schemeClr val="tx1"/>
              </a:solidFill>
            </a:endParaRPr>
          </a:p>
        </p:txBody>
      </p:sp>
      <p:cxnSp>
        <p:nvCxnSpPr>
          <p:cNvPr id="11" name="RedLine"/>
          <p:cNvCxnSpPr/>
          <p:nvPr/>
        </p:nvCxnSpPr>
        <p:spPr>
          <a:xfrm>
            <a:off x="492125" y="1511935"/>
            <a:ext cx="111836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rowGap"/>
          <p:cNvSpPr txBox="1"/>
          <p:nvPr/>
        </p:nvSpPr>
        <p:spPr>
          <a:xfrm>
            <a:off x="7112635" y="716915"/>
            <a:ext cx="1918970" cy="1818580"/>
          </a:xfrm>
          <a:prstGeom prst="leftArrow">
            <a:avLst>
              <a:gd name="adj1" fmla="val 67074"/>
              <a:gd name="adj2" fmla="val 31369"/>
            </a:avLst>
          </a:prstGeom>
          <a:gradFill>
            <a:gsLst>
              <a:gs pos="0">
                <a:srgbClr val="FFB7B7"/>
              </a:gs>
              <a:gs pos="100000">
                <a:srgbClr val="FF0000"/>
              </a:gs>
            </a:gsLst>
            <a:lin ang="10740000" scaled="0"/>
          </a:gradFill>
          <a:ln>
            <a:solidFill>
              <a:schemeClr val="accent1"/>
            </a:solidFill>
          </a:ln>
        </p:spPr>
        <p:txBody>
          <a:bodyPr wrap="square" rtlCol="0">
            <a:spAutoFit/>
          </a:bodyPr>
          <a:p>
            <a:pPr algn="ctr"/>
            <a:r>
              <a:rPr lang="en-US" sz="3600" b="1"/>
              <a:t>~11 jours</a:t>
            </a:r>
            <a:endParaRPr lang="en-US" sz="3600" b="1"/>
          </a:p>
        </p:txBody>
      </p:sp>
      <p:sp>
        <p:nvSpPr>
          <p:cNvPr id="14" name="TextExplanation"/>
          <p:cNvSpPr txBox="1"/>
          <p:nvPr/>
        </p:nvSpPr>
        <p:spPr>
          <a:xfrm>
            <a:off x="255270" y="1858645"/>
            <a:ext cx="11682730" cy="353250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oAutofit/>
          </a:bodyPr>
          <a:p>
            <a:pPr algn="ctr"/>
            <a:r>
              <a:rPr lang="en-US" sz="3200"/>
              <a:t>Le calendrier solaire peut être harmonisé avec les saisons terrestres en ajoutant un jour supplémentaire tous les 4 ans : </a:t>
            </a:r>
            <a:r>
              <a:rPr lang="en-US" sz="3200" b="1"/>
              <a:t>Calendrier Grégorien</a:t>
            </a:r>
            <a:br>
              <a:rPr lang="en-US" sz="3200" b="1"/>
            </a:br>
            <a:endParaRPr lang="en-US" sz="1600"/>
          </a:p>
          <a:p>
            <a:pPr algn="ctr"/>
            <a:r>
              <a:rPr lang="en-US" sz="3200"/>
              <a:t>Les calendriers lunaire et solaire peuvent être harmonisés en ajoutant un mois intercalaire spécial tous les 2-3 ans. Cela crée un modèle répétitif de 19 ans appelé cycle métonique : </a:t>
            </a:r>
            <a:r>
              <a:rPr lang="en-US" sz="3200" b="1"/>
              <a:t>calendrier luni-solaire.</a:t>
            </a:r>
            <a:endParaRPr lang="en-US" sz="3200" b="1"/>
          </a:p>
        </p:txBody>
      </p:sp>
      <p:graphicFrame>
        <p:nvGraphicFramePr>
          <p:cNvPr id="15" name="MetonicCycle"/>
          <p:cNvGraphicFramePr/>
          <p:nvPr/>
        </p:nvGraphicFramePr>
        <p:xfrm>
          <a:off x="415290" y="4585970"/>
          <a:ext cx="11355070" cy="6775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48765"/>
                <a:gridCol w="516255"/>
                <a:gridCol w="515620"/>
                <a:gridCol w="516255"/>
                <a:gridCol w="515620"/>
                <a:gridCol w="516255"/>
                <a:gridCol w="516890"/>
                <a:gridCol w="515620"/>
                <a:gridCol w="516890"/>
                <a:gridCol w="515620"/>
                <a:gridCol w="515620"/>
                <a:gridCol w="516890"/>
                <a:gridCol w="516255"/>
                <a:gridCol w="515620"/>
                <a:gridCol w="516255"/>
                <a:gridCol w="515620"/>
                <a:gridCol w="516255"/>
                <a:gridCol w="516890"/>
                <a:gridCol w="515620"/>
                <a:gridCol w="516255"/>
              </a:tblGrid>
              <a:tr h="677545">
                <a:tc>
                  <a:txBody>
                    <a:bodyPr/>
                    <a:p>
                      <a:pPr algn="ctr">
                        <a:buNone/>
                      </a:pPr>
                      <a:r>
                        <a:rPr lang="en-US" b="1"/>
                        <a:t>Cycle Métonique de 19 ans</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dix</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500"/>
                                        <p:tgtEl>
                                          <p:spTgt spid="14">
                                            <p:bg/>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animBg="1"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Annuel</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SunAndMoon" descr="Sun-and-Moon"/>
          <p:cNvPicPr>
            <a:picLocks noChangeAspect="1"/>
          </p:cNvPicPr>
          <p:nvPr>
            <p:ph idx="1"/>
          </p:nvPr>
        </p:nvPicPr>
        <p:blipFill>
          <a:blip r:embed="rId1"/>
          <a:stretch>
            <a:fillRect/>
          </a:stretch>
        </p:blipFill>
        <p:spPr>
          <a:xfrm>
            <a:off x="1699895" y="1177290"/>
            <a:ext cx="8792845" cy="5487035"/>
          </a:xfrm>
          <a:prstGeom prst="rect">
            <a:avLst/>
          </a:prstGeom>
          <a:ln>
            <a:solidFill>
              <a:schemeClr val="accent6"/>
            </a:solidFill>
          </a:ln>
          <a:effectLst>
            <a:outerShdw blurRad="50800" dist="38100" dir="2700000" algn="tl" rotWithShape="0">
              <a:prstClr val="black">
                <a:alpha val="40000"/>
              </a:prstClr>
            </a:outerShdw>
          </a:effectLst>
        </p:spPr>
      </p:pic>
      <p:grpSp>
        <p:nvGrpSpPr>
          <p:cNvPr id="3" name="Group 2"/>
          <p:cNvGrpSpPr/>
          <p:nvPr/>
        </p:nvGrpSpPr>
        <p:grpSpPr>
          <a:xfrm rot="16200000">
            <a:off x="3913505" y="2629535"/>
            <a:ext cx="4957445" cy="2816225"/>
            <a:chOff x="3007" y="3403"/>
            <a:chExt cx="4892" cy="2544"/>
          </a:xfrm>
        </p:grpSpPr>
        <p:pic>
          <p:nvPicPr>
            <p:cNvPr id="28" name="Grains"/>
            <p:cNvPicPr>
              <a:picLocks noChangeAspect="1"/>
            </p:cNvPicPr>
            <p:nvPr/>
          </p:nvPicPr>
          <p:blipFill>
            <a:blip r:embed="rId2"/>
            <a:stretch>
              <a:fillRect/>
            </a:stretch>
          </p:blipFill>
          <p:spPr>
            <a:xfrm>
              <a:off x="3007" y="3403"/>
              <a:ext cx="4893" cy="201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3239" y="4909"/>
              <a:ext cx="1530" cy="982"/>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5063" y="4909"/>
              <a:ext cx="1351" cy="1038"/>
            </a:xfrm>
            <a:prstGeom prst="rect">
              <a:avLst/>
            </a:prstGeom>
            <a:ln>
              <a:solidFill>
                <a:schemeClr val="accent6"/>
              </a:solidFill>
            </a:ln>
            <a:effectLst>
              <a:outerShdw blurRad="50800" dist="38100" dir="2700000" algn="tl" rotWithShape="0">
                <a:prstClr val="black">
                  <a:alpha val="40000"/>
                </a:prstClr>
              </a:outerShdw>
            </a:effectLst>
          </p:spPr>
        </p:pic>
      </p:grpSp>
      <p:sp>
        <p:nvSpPr>
          <p:cNvPr id="22" name="Text"/>
          <p:cNvSpPr txBox="1"/>
          <p:nvPr/>
        </p:nvSpPr>
        <p:spPr>
          <a:xfrm>
            <a:off x="1797685" y="1828800"/>
            <a:ext cx="8512175" cy="4215765"/>
          </a:xfrm>
          <a:prstGeom prst="rect">
            <a:avLst/>
          </a:prstGeom>
          <a:solidFill>
            <a:schemeClr val="bg1">
              <a:alpha val="60000"/>
            </a:schemeClr>
          </a:solidFill>
        </p:spPr>
        <p:txBody>
          <a:bodyPr wrap="square" rtlCol="0" anchor="t">
            <a:spAutoFit/>
          </a:bodyPr>
          <a:p>
            <a:pPr algn="l"/>
            <a:r>
              <a:rPr lang="en-US" sz="3200" b="1"/>
              <a:t>Tradition du Sanhédrin</a:t>
            </a:r>
            <a:endParaRPr lang="en-US" sz="3200" b="1"/>
          </a:p>
          <a:p>
            <a:pPr algn="l"/>
            <a:endParaRPr lang="en-US" sz="2000"/>
          </a:p>
          <a:p>
            <a:pPr marL="342900" indent="-342900" algn="l">
              <a:buFont typeface="Arial" panose="020B0604020202020204" pitchFamily="34" charset="0"/>
              <a:buChar char="•"/>
            </a:pPr>
            <a:r>
              <a:rPr lang="en-US" sz="2400"/>
              <a:t>Jardin d'orge spécial à l'extérieur du Temple (pas de fertilisation ni d'irrigation)</a:t>
            </a:r>
            <a:endParaRPr lang="en-US" sz="2400"/>
          </a:p>
          <a:p>
            <a:pPr marL="342900" indent="-342900" algn="l">
              <a:buFont typeface="Arial" panose="020B0604020202020204" pitchFamily="34" charset="0"/>
              <a:buChar char="•"/>
            </a:pPr>
            <a:r>
              <a:rPr lang="en-US" sz="2400">
                <a:sym typeface="+mn-ea"/>
              </a:rPr>
              <a:t>Agriculteur interrogé à la Nouvelle Lune (mois intercalaire)</a:t>
            </a:r>
            <a:endParaRPr lang="en-US" sz="2400"/>
          </a:p>
          <a:p>
            <a:pPr marL="342900" indent="-342900" algn="l">
              <a:buFont typeface="Arial" panose="020B0604020202020204" pitchFamily="34" charset="0"/>
              <a:buChar char="•"/>
            </a:pPr>
            <a:r>
              <a:rPr lang="en-US" sz="2400"/>
              <a:t>Prémices marquées d'un ruban rouge le jour de la Pâque</a:t>
            </a:r>
            <a:endParaRPr lang="en-US" sz="2400"/>
          </a:p>
          <a:p>
            <a:pPr marL="342900" indent="-342900" algn="l">
              <a:buFont typeface="Arial" panose="020B0604020202020204" pitchFamily="34" charset="0"/>
              <a:buChar char="•"/>
            </a:pPr>
            <a:r>
              <a:rPr lang="en-US" sz="2400"/>
              <a:t>Les fidèles suivent le Sanhédrin pour couper les prémices après le sabbat</a:t>
            </a:r>
            <a:endParaRPr lang="en-US" sz="2400"/>
          </a:p>
          <a:p>
            <a:pPr marL="342900" indent="-342900" algn="l">
              <a:buFont typeface="Arial" panose="020B0604020202020204" pitchFamily="34" charset="0"/>
              <a:buChar char="•"/>
            </a:pPr>
            <a:r>
              <a:rPr lang="en-US" sz="2400"/>
              <a:t>Premiers fruits d'orge apportés au temple et battus avec des cannes</a:t>
            </a:r>
            <a:endParaRPr lang="en-US" sz="2400"/>
          </a:p>
          <a:p>
            <a:pPr marL="342900" indent="-342900" algn="l">
              <a:buFont typeface="Arial" panose="020B0604020202020204" pitchFamily="34" charset="0"/>
              <a:buChar char="•"/>
            </a:pPr>
            <a:r>
              <a:rPr lang="en-US" sz="2400"/>
              <a:t>Les grains desséchés sur la flamme de l'autel le dimanche et offerts au Seigneur</a:t>
            </a:r>
            <a:endParaRPr lang="en-US" sz="2400"/>
          </a:p>
          <a:p>
            <a:pPr algn="l"/>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500"/>
                                        <p:tgtEl>
                                          <p:spTgt spid="2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4" end="4"/>
                                            </p:txEl>
                                          </p:spTgt>
                                        </p:tgtEl>
                                        <p:attrNameLst>
                                          <p:attrName>style.visibility</p:attrName>
                                        </p:attrNameLst>
                                      </p:cBhvr>
                                      <p:to>
                                        <p:strVal val="visible"/>
                                      </p:to>
                                    </p:set>
                                    <p:animEffect transition="in" filter="fade">
                                      <p:cBhvr>
                                        <p:cTn id="26" dur="500"/>
                                        <p:tgtEl>
                                          <p:spTgt spid="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500"/>
                                        <p:tgtEl>
                                          <p:spTgt spid="2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fade">
                                      <p:cBhvr>
                                        <p:cTn id="36" dur="500"/>
                                        <p:tgtEl>
                                          <p:spTgt spid="2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xEl>
                                              <p:pRg st="7" end="7"/>
                                            </p:txEl>
                                          </p:spTgt>
                                        </p:tgtEl>
                                        <p:attrNameLst>
                                          <p:attrName>style.visibility</p:attrName>
                                        </p:attrNameLst>
                                      </p:cBhvr>
                                      <p:to>
                                        <p:strVal val="visible"/>
                                      </p:to>
                                    </p:set>
                                    <p:animEffect transition="in" filter="fade">
                                      <p:cBhvr>
                                        <p:cTn id="41"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Accomplissement</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SunAndMoon" descr="Sun-and-Moon"/>
          <p:cNvPicPr>
            <a:picLocks noChangeAspect="1"/>
          </p:cNvPicPr>
          <p:nvPr>
            <p:ph idx="1"/>
          </p:nvPr>
        </p:nvPicPr>
        <p:blipFill>
          <a:blip r:embed="rId1"/>
          <a:stretch>
            <a:fillRect/>
          </a:stretch>
        </p:blipFill>
        <p:spPr>
          <a:xfrm>
            <a:off x="1699895" y="1177290"/>
            <a:ext cx="8792845" cy="5487035"/>
          </a:xfrm>
          <a:prstGeom prst="rect">
            <a:avLst/>
          </a:prstGeom>
          <a:ln>
            <a:solidFill>
              <a:schemeClr val="accent6"/>
            </a:solidFill>
          </a:ln>
          <a:effectLst>
            <a:outerShdw blurRad="50800" dist="38100" dir="2700000" algn="tl" rotWithShape="0">
              <a:prstClr val="black">
                <a:alpha val="40000"/>
              </a:prstClr>
            </a:outerShdw>
          </a:effectLst>
        </p:spPr>
      </p:pic>
      <p:grpSp>
        <p:nvGrpSpPr>
          <p:cNvPr id="3" name="Group 2"/>
          <p:cNvGrpSpPr/>
          <p:nvPr/>
        </p:nvGrpSpPr>
        <p:grpSpPr>
          <a:xfrm rot="16200000">
            <a:off x="3913505" y="2629535"/>
            <a:ext cx="4957445" cy="2816225"/>
            <a:chOff x="3007" y="3403"/>
            <a:chExt cx="4892" cy="2544"/>
          </a:xfrm>
        </p:grpSpPr>
        <p:pic>
          <p:nvPicPr>
            <p:cNvPr id="28" name="Grains"/>
            <p:cNvPicPr>
              <a:picLocks noChangeAspect="1"/>
            </p:cNvPicPr>
            <p:nvPr/>
          </p:nvPicPr>
          <p:blipFill>
            <a:blip r:embed="rId2"/>
            <a:stretch>
              <a:fillRect/>
            </a:stretch>
          </p:blipFill>
          <p:spPr>
            <a:xfrm>
              <a:off x="3007" y="3403"/>
              <a:ext cx="4893" cy="201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3239" y="4909"/>
              <a:ext cx="1530" cy="982"/>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5063" y="4909"/>
              <a:ext cx="1351" cy="1038"/>
            </a:xfrm>
            <a:prstGeom prst="rect">
              <a:avLst/>
            </a:prstGeom>
            <a:ln>
              <a:solidFill>
                <a:schemeClr val="accent6"/>
              </a:solidFill>
            </a:ln>
            <a:effectLst>
              <a:outerShdw blurRad="50800" dist="38100" dir="2700000" algn="tl" rotWithShape="0">
                <a:prstClr val="black">
                  <a:alpha val="40000"/>
                </a:prstClr>
              </a:outerShdw>
            </a:effectLst>
          </p:spPr>
        </p:pic>
      </p:grpSp>
      <p:sp>
        <p:nvSpPr>
          <p:cNvPr id="22" name="Text"/>
          <p:cNvSpPr txBox="1"/>
          <p:nvPr/>
        </p:nvSpPr>
        <p:spPr>
          <a:xfrm>
            <a:off x="1797685" y="1828800"/>
            <a:ext cx="8512175" cy="4584700"/>
          </a:xfrm>
          <a:prstGeom prst="rect">
            <a:avLst/>
          </a:prstGeom>
          <a:solidFill>
            <a:schemeClr val="bg1">
              <a:alpha val="60000"/>
            </a:schemeClr>
          </a:solidFill>
        </p:spPr>
        <p:txBody>
          <a:bodyPr wrap="square" rtlCol="0" anchor="t">
            <a:spAutoFit/>
          </a:bodyPr>
          <a:p>
            <a:pPr algn="l"/>
            <a:r>
              <a:rPr lang="en-US" sz="3200" b="1"/>
              <a:t>Comment les prémices indiquent le Christ</a:t>
            </a:r>
            <a:endParaRPr lang="en-US" sz="3200" b="1"/>
          </a:p>
          <a:p>
            <a:pPr algn="l"/>
            <a:endParaRPr lang="en-US" sz="2000"/>
          </a:p>
          <a:p>
            <a:pPr lvl="1" indent="0" algn="l">
              <a:buNone/>
            </a:pPr>
            <a:r>
              <a:rPr lang="en-US" sz="2400"/>
              <a:t>[+] Mais en fait, le Christ est ressuscité des morts, les prémices de ceux qui se sont endormis. Car, comme par un homme est venue la mort, par un homme aussi est venue la résurrection des morts. Car, comme tous meurent en Adam, de même aussi tous revivront en Christ. Mais chacun dans son ordre : le Christ comme prémices, puis à son avènement ceux qui appartiennent au Christ.</a:t>
            </a:r>
            <a:endParaRPr lang="en-US" sz="2400"/>
          </a:p>
          <a:p>
            <a:pPr lvl="1" indent="0" algn="r">
              <a:buNone/>
            </a:pPr>
            <a:r>
              <a:rPr lang="en-US" sz="2400"/>
              <a:t>1 Corinthiens 15 :20-23</a:t>
            </a:r>
            <a:endParaRPr lang="en-US" sz="2400"/>
          </a:p>
          <a:p>
            <a:pPr lvl="1" indent="0" algn="l">
              <a:buNone/>
            </a:pPr>
            <a:r>
              <a:rPr lang="en-US" sz="2400"/>
              <a:t>Reliure, découpe, offrande</a:t>
            </a:r>
            <a:endParaRPr lang="en-US" sz="2400"/>
          </a:p>
          <a:p>
            <a:pPr lvl="1" indent="0" algn="l">
              <a:buNone/>
            </a:pPr>
            <a:r>
              <a:rPr lang="en-US" sz="2400"/>
              <a:t>Décompte d'Omer</a:t>
            </a:r>
            <a:endParaRPr lang="en-US" sz="2400"/>
          </a:p>
          <a:p>
            <a:pPr lvl="1" indent="0" algn="l">
              <a:buNone/>
            </a:pPr>
            <a:r>
              <a:rPr lang="en-US" sz="2400"/>
              <a:t>Réconcilier Soleil et Lune / Le Christ et l'Homme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500"/>
                                        <p:tgtEl>
                                          <p:spTgt spid="22">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2">
                                            <p:txEl>
                                              <p:pRg st="0" end="0"/>
                                            </p:txEl>
                                          </p:spTgt>
                                        </p:tgtEl>
                                      </p:cBhvr>
                                    </p:animEffect>
                                    <p:set>
                                      <p:cBhvr>
                                        <p:cTn id="37" dur="1" fill="hold">
                                          <p:stCondLst>
                                            <p:cond delay="499"/>
                                          </p:stCondLst>
                                        </p:cTn>
                                        <p:tgtEl>
                                          <p:spTgt spid="22">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2">
                                            <p:txEl>
                                              <p:pRg st="2" end="2"/>
                                            </p:txEl>
                                          </p:spTgt>
                                        </p:tgtEl>
                                      </p:cBhvr>
                                    </p:animEffect>
                                    <p:set>
                                      <p:cBhvr>
                                        <p:cTn id="40" dur="1" fill="hold">
                                          <p:stCondLst>
                                            <p:cond delay="499"/>
                                          </p:stCondLst>
                                        </p:cTn>
                                        <p:tgtEl>
                                          <p:spTgt spid="22">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xEl>
                                              <p:pRg st="3" end="3"/>
                                            </p:txEl>
                                          </p:spTgt>
                                        </p:tgtEl>
                                      </p:cBhvr>
                                    </p:animEffect>
                                    <p:set>
                                      <p:cBhvr>
                                        <p:cTn id="43" dur="1" fill="hold">
                                          <p:stCondLst>
                                            <p:cond delay="499"/>
                                          </p:stCondLst>
                                        </p:cTn>
                                        <p:tgtEl>
                                          <p:spTgt spid="22">
                                            <p:txEl>
                                              <p:pRg st="3" end="3"/>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2">
                                            <p:txEl>
                                              <p:pRg st="4" end="4"/>
                                            </p:txEl>
                                          </p:spTgt>
                                        </p:tgtEl>
                                      </p:cBhvr>
                                    </p:animEffect>
                                    <p:set>
                                      <p:cBhvr>
                                        <p:cTn id="46" dur="1" fill="hold">
                                          <p:stCondLst>
                                            <p:cond delay="499"/>
                                          </p:stCondLst>
                                        </p:cTn>
                                        <p:tgtEl>
                                          <p:spTgt spid="22">
                                            <p:txEl>
                                              <p:pRg st="4" end="4"/>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2">
                                            <p:txEl>
                                              <p:pRg st="5" end="5"/>
                                            </p:txEl>
                                          </p:spTgt>
                                        </p:tgtEl>
                                      </p:cBhvr>
                                    </p:animEffect>
                                    <p:set>
                                      <p:cBhvr>
                                        <p:cTn id="49" dur="1" fill="hold">
                                          <p:stCondLst>
                                            <p:cond delay="499"/>
                                          </p:stCondLst>
                                        </p:cTn>
                                        <p:tgtEl>
                                          <p:spTgt spid="22">
                                            <p:txEl>
                                              <p:pRg st="5" end="5"/>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xEl>
                                              <p:pRg st="6" end="6"/>
                                            </p:txEl>
                                          </p:spTgt>
                                        </p:tgtEl>
                                      </p:cBhvr>
                                    </p:animEffect>
                                    <p:set>
                                      <p:cBhvr>
                                        <p:cTn id="52" dur="1" fill="hold">
                                          <p:stCondLst>
                                            <p:cond delay="499"/>
                                          </p:stCondLst>
                                        </p:cTn>
                                        <p:tgtEl>
                                          <p:spTgt spid="22">
                                            <p:txEl>
                                              <p:pRg st="6" end="6"/>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P spid="22" grpId="1" bldLvl="0" animBg="1"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Prémices : Ce Jour dans l’Histoire</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
          <p:cNvSpPr txBox="1"/>
          <p:nvPr/>
        </p:nvSpPr>
        <p:spPr>
          <a:xfrm>
            <a:off x="274320" y="1161415"/>
            <a:ext cx="11650980" cy="4215765"/>
          </a:xfrm>
          <a:prstGeom prst="rect">
            <a:avLst/>
          </a:prstGeom>
          <a:noFill/>
        </p:spPr>
        <p:txBody>
          <a:bodyPr wrap="square" rtlCol="0" anchor="t">
            <a:spAutoFit/>
          </a:bodyPr>
          <a:p>
            <a:pPr algn="l"/>
            <a:r>
              <a:rPr lang="en-US" sz="3200" b="1"/>
              <a:t>Ce jour dans l'histoire</a:t>
            </a:r>
            <a:endParaRPr lang="en-US" sz="3200" b="1"/>
          </a:p>
          <a:p>
            <a:pPr algn="l"/>
            <a:endParaRPr lang="en-US" sz="2000"/>
          </a:p>
          <a:p>
            <a:pPr marL="800100" lvl="1" indent="-342900" algn="l">
              <a:buFont typeface="Arial" panose="020B0604020202020204" pitchFamily="34" charset="0"/>
              <a:buChar char="•"/>
            </a:pPr>
            <a:r>
              <a:rPr lang="en-US" sz="2400"/>
              <a:t>L'arche de Noé a survécu au déluge et s'est arrêtée sur les montagnes d'Ararat.</a:t>
            </a:r>
            <a:endParaRPr lang="en-US" sz="2400"/>
          </a:p>
          <a:p>
            <a:pPr marL="800100" lvl="1" indent="-342900" algn="l">
              <a:buFont typeface="Arial" panose="020B0604020202020204" pitchFamily="34" charset="0"/>
              <a:buChar char="•"/>
            </a:pPr>
            <a:r>
              <a:rPr lang="en-US" sz="2400"/>
              <a:t>Les enfants d'Israël ont échappé à une mort certaine des Egyptiens, ont survécu à la mer Rouge et ont atteint le rocher de l'autre côté ce jour-là.</a:t>
            </a:r>
            <a:endParaRPr lang="en-US" sz="2400"/>
          </a:p>
          <a:p>
            <a:pPr marL="800100" lvl="1" indent="-342900" algn="l">
              <a:buFont typeface="Arial" panose="020B0604020202020204" pitchFamily="34" charset="0"/>
              <a:buChar char="•"/>
            </a:pPr>
            <a:r>
              <a:rPr lang="en-US" sz="2400"/>
              <a:t>La fête des prémices devait être célébrée ce jour-là.</a:t>
            </a:r>
            <a:endParaRPr lang="en-US" sz="2400"/>
          </a:p>
          <a:p>
            <a:pPr marL="800100" lvl="1" indent="-342900" algn="l">
              <a:buFont typeface="Arial" panose="020B0604020202020204" pitchFamily="34" charset="0"/>
              <a:buChar char="•"/>
            </a:pPr>
            <a:r>
              <a:rPr lang="en-US" sz="2400"/>
              <a:t>Les enfants d'Israël traversèrent le Jourdain et, pour la première fois, mangèrent des fruits, des produits, des gâteaux sans levain et des céréales dans la Terre promise.</a:t>
            </a:r>
            <a:endParaRPr lang="en-US" sz="2400"/>
          </a:p>
          <a:p>
            <a:pPr marL="800100" lvl="1" indent="-342900" algn="l">
              <a:buFont typeface="Arial" panose="020B0604020202020204" pitchFamily="34" charset="0"/>
              <a:buChar char="•"/>
            </a:pPr>
            <a:r>
              <a:rPr lang="en-US" sz="2400"/>
              <a:t>Jésus-Christ, les prémices de notre résurrection, est ressuscité des morts en ce premier jour de la semaine.</a:t>
            </a:r>
            <a:endParaRPr lang="en-US" sz="2400"/>
          </a:p>
          <a:p>
            <a:pPr lvl="1" indent="0" algn="l">
              <a:buNone/>
            </a:pPr>
            <a:endParaRPr lang="en-US" sz="2400"/>
          </a:p>
        </p:txBody>
      </p:sp>
      <p:grpSp>
        <p:nvGrpSpPr>
          <p:cNvPr id="8" name="Group 7"/>
          <p:cNvGrpSpPr/>
          <p:nvPr/>
        </p:nvGrpSpPr>
        <p:grpSpPr>
          <a:xfrm>
            <a:off x="1042670" y="604901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Pentagon 4"/>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7"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Saisons, lumières, planètes et temps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hoto - Seasonal configuration" descr="Diagram-relation-position-Earth-Sun-season-Northern"/>
          <p:cNvPicPr>
            <a:picLocks noChangeAspect="1"/>
          </p:cNvPicPr>
          <p:nvPr>
            <p:ph idx="1"/>
          </p:nvPr>
        </p:nvPicPr>
        <p:blipFill>
          <a:blip r:embed="rId1"/>
          <a:stretch>
            <a:fillRect/>
          </a:stretch>
        </p:blipFill>
        <p:spPr>
          <a:xfrm>
            <a:off x="354965" y="1424940"/>
            <a:ext cx="9115425" cy="5413375"/>
          </a:xfrm>
          <a:prstGeom prst="rect">
            <a:avLst/>
          </a:prstGeom>
        </p:spPr>
      </p:pic>
      <p:sp>
        <p:nvSpPr>
          <p:cNvPr id="5" name="Text Box"/>
          <p:cNvSpPr txBox="1"/>
          <p:nvPr/>
        </p:nvSpPr>
        <p:spPr>
          <a:xfrm>
            <a:off x="5885815" y="4635500"/>
            <a:ext cx="5998845" cy="1938020"/>
          </a:xfrm>
          <a:prstGeom prst="rect">
            <a:avLst/>
          </a:prstGeom>
          <a:solidFill>
            <a:schemeClr val="bg1">
              <a:alpha val="77000"/>
            </a:schemeClr>
          </a:solidFill>
          <a:ln>
            <a:solidFill>
              <a:schemeClr val="accent1"/>
            </a:solidFill>
          </a:ln>
        </p:spPr>
        <p:txBody>
          <a:bodyPr wrap="square" rtlCol="0">
            <a:spAutoFit/>
          </a:bodyPr>
          <a:p>
            <a:r>
              <a:rPr lang="en-US" sz="2400"/>
              <a:t>- Terre Inclinée 23,5 </a:t>
            </a:r>
            <a:r>
              <a:rPr lang="en-US" sz="2400">
                <a:latin typeface="SimSun" panose="02010600030101010101" pitchFamily="2" charset="-122"/>
                <a:ea typeface="SimSun" panose="02010600030101010101" pitchFamily="2" charset="-122"/>
              </a:rPr>
              <a:t>° : </a:t>
            </a:r>
            <a:r>
              <a:rPr lang="en-US" sz="2400"/>
              <a:t>Saisons</a:t>
            </a:r>
            <a:endParaRPr lang="en-US" sz="2400"/>
          </a:p>
          <a:p>
            <a:r>
              <a:rPr lang="en-US" sz="2400"/>
              <a:t>- L'orbite de 365,25 jours nécessite un jour supplémentaire tous les 4 ans pour aligner les saisons avec les noms de mois</a:t>
            </a:r>
            <a:endParaRPr lang="en-US" sz="2400"/>
          </a:p>
          <a:p>
            <a:r>
              <a:rPr lang="en-US" sz="2400"/>
              <a:t>- Le calendrier grégorien ignore la lune</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xEl>
                                              <p:pRg st="4294967295" end="4294967295"/>
                                            </p:txEl>
                                          </p:spTgt>
                                        </p:tgtEl>
                                        <p:attrNameLst>
                                          <p:attrName>style.visibility</p:attrName>
                                        </p:attrNameLst>
                                      </p:cBhvr>
                                      <p:to>
                                        <p:strVal val="visible"/>
                                      </p:to>
                                    </p:set>
                                    <p:animEffect transition="in" filter="fade">
                                      <p:cBhvr>
                                        <p:cTn id="7" dur="500"/>
                                        <p:tgtEl>
                                          <p:spTgt spid="5">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xEl>
                                              <p:pRg st="4294967295" end="4294967295"/>
                                            </p:txEl>
                                          </p:spTgt>
                                        </p:tgtEl>
                                        <p:attrNameLst>
                                          <p:attrName>style.visibility</p:attrName>
                                        </p:attrNameLst>
                                      </p:cBhvr>
                                      <p:to>
                                        <p:strVal val="visible"/>
                                      </p:to>
                                    </p:set>
                                    <p:animEffect transition="in" filter="fade">
                                      <p:cBhvr>
                                        <p:cTn id="12" dur="500"/>
                                        <p:tgtEl>
                                          <p:spTgt spid="5">
                                            <p:txEl>
                                              <p:pRg st="4294967295" end="4294967295"/>
                                            </p:txEl>
                                          </p:spTgt>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Fête des semaines</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:15-22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Deut 16 :9-12</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Exode 23 : 14-17</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Semaines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 : 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Vous compterez sept semaines entières à compter du lendemain du sabbat, à compter du jour où vous aurez apporté la gerbe de l'offrande agitée. Vous compterez cinquante jours après le septième sabbat. Ensuite, vous présenterez à l'Éternel une offrande de blé nouveau. Vous apporterez de vos lieux d'habitation deux miches de pain à agiter, faites de deux dixièmes d'épha. Ils seront de fine farine et cuits avec du levain, comme les prémices de l'Éternel. Et tu offriras avec le pain sept agneaux d'un an sans défaut, un taureau du gros bétail et deux béliers. Ils constitueront un holocauste à l'Éternel, avec leur offrande de céréales et leurs libations, une offrande de nourriture d'une agréable odeur à l'Éternel. Et tu offriras un bouc en sacrifice d'expiation, et deux agneaux d'un an en sacrifice de prospérités. ...</a:t>
            </a:r>
            <a:endParaRPr lang="en-US" sz="2400"/>
          </a:p>
          <a:p>
            <a:pPr lvl="1" algn="r"/>
            <a:r>
              <a:rPr lang="en-US" sz="2400"/>
              <a:t>(suite...)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Semaines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 : 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Et le prêtre les agitera avec le pain des prémices, en offrande agitée devant l'Éternel, avec les deux agneaux. Ils seront consacrés à l'Éternel pour le prêtre. Et vous ferez la proclamation le même jour. Vous tiendrez une sainte convocation. Vous ne ferez aucun travail ordinaire. C'est une loi perpétuelle dans toutes vos demeures, à travers vos générations.</a:t>
            </a:r>
            <a:endParaRPr lang="en-US" sz="2400"/>
          </a:p>
          <a:p>
            <a:pPr lvl="1" algn="just"/>
            <a:endParaRPr lang="en-US" sz="2400"/>
          </a:p>
          <a:p>
            <a:pPr lvl="1" algn="just"/>
            <a:r>
              <a:rPr lang="en-US" sz="2400"/>
              <a:t>Et lorsque vous moissonnerez la moisson de votre terre, vous ne moissonnerez pas votre champ jusqu'au bord, et vous ne récolterez pas les choses glanées après votre moisson. Tu les laisseras aux pauvres et aux étrangers : je suis l'Éternel, ton Dieu.</a:t>
            </a:r>
            <a:endParaRPr lang="en-US" sz="2400"/>
          </a:p>
          <a:p>
            <a:pPr algn="r"/>
            <a:r>
              <a:rPr lang="en-US" sz="2400"/>
              <a:t>Lévitique 23 : 15-22</a:t>
            </a:r>
            <a:endParaRPr lang="en-US" sz="2400"/>
          </a:p>
          <a:p>
            <a:pPr algn="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Semaines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 : 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4707890"/>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Vous compterez sept semaines. Commencez à compter les sept semaines à partir du moment où la faucille est placée pour la première fois jusqu'au grain sur pied. Ensuite, vous célébrerez la fête des semaines en l'honneur de l'Éternel, votre Dieu, avec le tribut d'une offrande volontaire de votre main, que vous donnerez selon la bénédiction de l'Éternel, votre Dieu. Et tu te réjouiras devant l'Éternel, ton Dieu, toi, ton fils et ta fille, ton serviteur et ta servante, le Lévite qui est dans tes villes, l'étranger, l'orphelin et la veuve qui sont parmi vous, au lieu que l'Éternel, ton Dieu, choisira pour y faire habiter son nom. Tu te souviendras que tu as été esclave en Egypte ; et vous veillerez à observer ces statuts.</a:t>
            </a:r>
            <a:endParaRPr lang="en-US" sz="2400"/>
          </a:p>
          <a:p>
            <a:pPr lvl="1" algn="r"/>
            <a:r>
              <a:rPr lang="en-US" sz="2400"/>
              <a:t>Deutéronome 16 : 9-12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Semaines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Lév 23 : 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4338320"/>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Trois fois par an, tu me célébreras une fête. Vous célébrerez la fête des pains sans levain. Comme je te l'ai ordonné, tu mangeras des pains sans levain pendant sept jours, au temps fixé du mois d'Abib, car c'est là que tu es sorti d'Egypte. Personne ne se présentera devant moi les mains vides. Vous célébrerez la fête de la moisson [Fête des semaines], des prémices de votre travail, de ce que vous semez dans les champs. Vous célébrerez la fête de la récolte [Fête des Ternacles] à la fin de l'année, lorsque vous récolterez des champs le fruit de votre travail. Trois fois par an, tous vos mâles comparaîtront devant le Seigneur DIEU.</a:t>
            </a:r>
            <a:endParaRPr lang="en-US" sz="2400"/>
          </a:p>
          <a:p>
            <a:pPr lvl="1" algn="r"/>
            <a:r>
              <a:rPr lang="en-US" sz="2400"/>
              <a:t>Exode 23 : 14-17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semaines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Pratique</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5692775"/>
          </a:xfrm>
          <a:prstGeom prst="rect">
            <a:avLst/>
          </a:prstGeom>
          <a:noFill/>
        </p:spPr>
        <p:txBody>
          <a:bodyPr wrap="square" rtlCol="0" anchor="t">
            <a:spAutoFit/>
          </a:bodyPr>
          <a:p>
            <a:pPr algn="l"/>
            <a:r>
              <a:rPr lang="en-US" sz="3200" b="1"/>
              <a:t>Exigences pour la Fête des Semaines</a:t>
            </a:r>
            <a:br>
              <a:rPr lang="en-US" sz="2800" b="1"/>
            </a:br>
            <a:endParaRPr lang="en-US" sz="2000" b="1"/>
          </a:p>
          <a:p>
            <a:pPr lvl="1" algn="l"/>
            <a:r>
              <a:rPr lang="en-US" sz="2400">
                <a:sym typeface="+mn-ea"/>
              </a:rPr>
              <a:t>- Comte d'Omer : 7 semaines complètes + 1 journée (à partir de FirstFruits)</a:t>
            </a:r>
            <a:endParaRPr lang="en-US" sz="2400">
              <a:sym typeface="+mn-ea"/>
            </a:endParaRPr>
          </a:p>
          <a:p>
            <a:pPr lvl="1" algn="l"/>
            <a:r>
              <a:rPr lang="en-US" sz="2400">
                <a:sym typeface="+mn-ea"/>
              </a:rPr>
              <a:t>- Pèlerinage au Temple (Jérusalem)</a:t>
            </a:r>
            <a:endParaRPr lang="en-US" sz="2400">
              <a:sym typeface="+mn-ea"/>
            </a:endParaRPr>
          </a:p>
          <a:p>
            <a:pPr lvl="1" algn="l"/>
            <a:r>
              <a:rPr lang="en-US" sz="2400">
                <a:sym typeface="+mn-ea"/>
              </a:rPr>
              <a:t>- Sabbat spécial</a:t>
            </a:r>
            <a:endParaRPr lang="en-US" sz="2400">
              <a:sym typeface="+mn-ea"/>
            </a:endParaRPr>
          </a:p>
          <a:p>
            <a:pPr marL="901700" lvl="1" indent="-444500" algn="l"/>
            <a:r>
              <a:rPr lang="en-US" sz="2400">
                <a:sym typeface="+mn-ea"/>
              </a:rPr>
              <a:t>- Offrande de céréales : des prémices nouvelles (doivent provenir de leur propre lieu), 2 pains (faits à partir de 2/10 d'épha), de la farine fine, cuite au levain</a:t>
            </a:r>
            <a:endParaRPr lang="en-US" sz="2400">
              <a:sym typeface="+mn-ea"/>
            </a:endParaRPr>
          </a:p>
          <a:p>
            <a:pPr lvl="1" algn="l"/>
            <a:r>
              <a:rPr lang="en-US" sz="2400">
                <a:sym typeface="+mn-ea"/>
              </a:rPr>
              <a:t>- Offrande de sang : 7 agneaux d'un an, 1 taureau, 2 béliers (Nb 28 :26-30)</a:t>
            </a:r>
            <a:endParaRPr lang="en-US" sz="2400">
              <a:sym typeface="+mn-ea"/>
            </a:endParaRPr>
          </a:p>
          <a:p>
            <a:pPr lvl="1" algn="l"/>
            <a:r>
              <a:rPr lang="en-US" sz="2400">
                <a:sym typeface="+mn-ea"/>
              </a:rPr>
              <a:t>- Offrande de nourriture : céréales, boisson</a:t>
            </a:r>
            <a:endParaRPr lang="en-US" sz="2400">
              <a:sym typeface="+mn-ea"/>
            </a:endParaRPr>
          </a:p>
          <a:p>
            <a:pPr lvl="1" algn="l"/>
            <a:r>
              <a:rPr lang="en-US" sz="2400">
                <a:sym typeface="+mn-ea"/>
              </a:rPr>
              <a:t>- Offrande pour le péché : 1 bouc</a:t>
            </a:r>
            <a:endParaRPr lang="en-US" sz="2400">
              <a:sym typeface="+mn-ea"/>
            </a:endParaRPr>
          </a:p>
          <a:p>
            <a:pPr lvl="1" algn="l"/>
            <a:r>
              <a:rPr lang="en-US" sz="2400">
                <a:sym typeface="+mn-ea"/>
              </a:rPr>
              <a:t>- Offrande de paix : 2 agneaux mâles de 1 an</a:t>
            </a:r>
            <a:endParaRPr lang="en-US" sz="2400">
              <a:sym typeface="+mn-ea"/>
            </a:endParaRPr>
          </a:p>
          <a:p>
            <a:pPr lvl="1" algn="l"/>
            <a:r>
              <a:rPr lang="en-US" sz="2400">
                <a:sym typeface="+mn-ea"/>
              </a:rPr>
              <a:t>- Agiter l'agneau et le pain devant le Seigneur (viande donnée au prêtre)</a:t>
            </a:r>
            <a:endParaRPr lang="en-US" sz="2400">
              <a:sym typeface="+mn-ea"/>
            </a:endParaRPr>
          </a:p>
          <a:p>
            <a:pPr lvl="1" algn="l"/>
            <a:r>
              <a:rPr lang="en-US" sz="2400">
                <a:sym typeface="+mn-ea"/>
              </a:rPr>
              <a:t>- Offrande de libre arbitre joyeusement incluse</a:t>
            </a:r>
            <a:endParaRPr lang="en-US" sz="2400">
              <a:sym typeface="+mn-ea"/>
            </a:endParaRPr>
          </a:p>
          <a:p>
            <a:pPr lvl="1" algn="l"/>
            <a:r>
              <a:rPr lang="en-US" sz="2400">
                <a:sym typeface="+mn-ea"/>
              </a:rPr>
              <a:t>- Tout le monde se réjouit : veuve, pauvre, séjournant, étranger</a:t>
            </a:r>
            <a:endParaRPr lang="en-US" sz="2400">
              <a:sym typeface="+mn-ea"/>
            </a:endParaRPr>
          </a:p>
          <a:p>
            <a:pPr lvl="1" algn="l"/>
            <a:r>
              <a:rPr lang="en-US" sz="2400">
                <a:sym typeface="+mn-ea"/>
              </a:rPr>
              <a:t>- Récolter en laissant les bords/coins aux pauvres</a:t>
            </a:r>
            <a:endParaRPr lang="en-US" sz="2400">
              <a:sym typeface="+mn-ea"/>
            </a:endParaRPr>
          </a:p>
        </p:txBody>
      </p:sp>
      <p:sp>
        <p:nvSpPr>
          <p:cNvPr id="5" name="Verse1" hidden="1"/>
          <p:cNvSpPr txBox="1"/>
          <p:nvPr/>
        </p:nvSpPr>
        <p:spPr>
          <a:xfrm>
            <a:off x="1404620" y="2633980"/>
            <a:ext cx="9383395" cy="156845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Or, il y avait à Jérusalem des Juifs, hommes pieux, de toutes les nations sous le ciel.</a:t>
            </a:r>
            <a:endParaRPr lang="en-US" sz="3200">
              <a:sym typeface="+mn-ea"/>
            </a:endParaRPr>
          </a:p>
          <a:p>
            <a:pPr lvl="0" algn="r"/>
            <a:r>
              <a:rPr lang="en-US" sz="3200">
                <a:sym typeface="+mn-ea"/>
              </a:rPr>
              <a:t>Actes 2:5</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fade">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500"/>
                                        <p:tgtEl>
                                          <p:spTgt spid="2">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11" end="11"/>
                                            </p:txEl>
                                          </p:spTgt>
                                        </p:tgtEl>
                                        <p:attrNameLst>
                                          <p:attrName>style.visibility</p:attrName>
                                        </p:attrNameLst>
                                      </p:cBhvr>
                                      <p:to>
                                        <p:strVal val="visible"/>
                                      </p:to>
                                    </p:set>
                                    <p:animEffect transition="in" filter="fade">
                                      <p:cBhvr>
                                        <p:cTn id="72" dur="500"/>
                                        <p:tgtEl>
                                          <p:spTgt spid="2">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5" grpId="1"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semaines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Connexions</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2491740"/>
          </a:xfrm>
          <a:prstGeom prst="rect">
            <a:avLst/>
          </a:prstGeom>
          <a:noFill/>
        </p:spPr>
        <p:txBody>
          <a:bodyPr wrap="square" rtlCol="0" anchor="t">
            <a:spAutoFit/>
          </a:bodyPr>
          <a:p>
            <a:pPr algn="l"/>
            <a:r>
              <a:rPr lang="en-US" sz="3200" b="1"/>
              <a:t>Liens avec la fête des premiers fruits</a:t>
            </a:r>
            <a:br>
              <a:rPr lang="en-US" sz="2800" b="1"/>
            </a:br>
            <a:endParaRPr lang="en-US" sz="2800" b="1"/>
          </a:p>
          <a:p>
            <a:pPr lvl="1" algn="l"/>
            <a:r>
              <a:rPr lang="en-US" sz="2400">
                <a:sym typeface="+mn-ea"/>
              </a:rPr>
              <a:t>- Le décompte d'Omer : commence à la Fête des Prémices et se termine à la Fête des Semaines</a:t>
            </a:r>
            <a:endParaRPr lang="en-US" sz="2400">
              <a:sym typeface="+mn-ea"/>
            </a:endParaRPr>
          </a:p>
          <a:p>
            <a:pPr lvl="1" algn="l"/>
            <a:r>
              <a:rPr lang="en-US" sz="2400">
                <a:sym typeface="+mn-ea"/>
              </a:rPr>
              <a:t>- Orge -&gt; Blé : Augmentation en valeur, quantité et qualité</a:t>
            </a:r>
            <a:endParaRPr lang="en-US" sz="2400">
              <a:sym typeface="+mn-ea"/>
            </a:endParaRPr>
          </a:p>
          <a:p>
            <a:pPr lvl="1" algn="l"/>
            <a:r>
              <a:rPr lang="en-US" sz="2400">
                <a:sym typeface="+mn-ea"/>
              </a:rPr>
              <a:t>- Sans Levain -&gt; Levain : Augmentation de taille</a:t>
            </a:r>
            <a:endParaRPr lang="en-US" sz="2400">
              <a:sym typeface="+mn-ea"/>
            </a:endParaRPr>
          </a:p>
          <a:p>
            <a:pPr lvl="1" algn="l"/>
            <a:endParaRPr lang="en-US" sz="2400">
              <a:sym typeface="+mn-ea"/>
            </a:endParaRPr>
          </a:p>
        </p:txBody>
      </p:sp>
      <p:sp>
        <p:nvSpPr>
          <p:cNvPr id="5" name="Verse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Et j'entendis ce qui semblait être une voix au milieu des quatre êtres vivants, disant : « Un litre de blé pour un denier, et trois litres d'orge pour un denier, et ne faites pas de mal à l'huile et au vin ! »</a:t>
            </a:r>
            <a:endParaRPr lang="en-US" sz="3200">
              <a:sym typeface="+mn-ea"/>
            </a:endParaRPr>
          </a:p>
          <a:p>
            <a:pPr lvl="0" algn="r"/>
            <a:r>
              <a:rPr lang="en-US" sz="3200">
                <a:sym typeface="+mn-ea"/>
              </a:rPr>
              <a:t>Apocalypse 6:6</a:t>
            </a:r>
            <a:endParaRPr lang="en-US" sz="3200">
              <a:sym typeface="+mn-ea"/>
            </a:endParaRPr>
          </a:p>
        </p:txBody>
      </p:sp>
      <p:sp>
        <p:nvSpPr>
          <p:cNvPr id="9" name="Verse2" hidden="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Car bien qu'ils connaissaient Dieu, ils ne l'ont pas honoré comme Dieu ni ne lui ont rendu grâce, mais ils sont devenus futiles dans leurs pensées, et leurs cœurs insensés se sont obscurcis.</a:t>
            </a:r>
            <a:endParaRPr lang="en-US" sz="3200">
              <a:sym typeface="+mn-ea"/>
            </a:endParaRPr>
          </a:p>
          <a:p>
            <a:pPr lvl="0" algn="r"/>
            <a:r>
              <a:rPr lang="en-US" sz="3200">
                <a:sym typeface="+mn-ea"/>
              </a:rPr>
              <a:t>Romains 1:21</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9" grpId="0" bldLvl="0" animBg="1"/>
      <p:bldP spid="5" grpId="1" bldLvl="0" animBg="1"/>
      <p:bldP spid="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semaines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Connexions</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4276725"/>
          </a:xfrm>
          <a:prstGeom prst="rect">
            <a:avLst/>
          </a:prstGeom>
          <a:noFill/>
        </p:spPr>
        <p:txBody>
          <a:bodyPr wrap="square" rtlCol="0" anchor="t">
            <a:spAutoFit/>
          </a:bodyPr>
          <a:p>
            <a:pPr lvl="0" algn="l"/>
            <a:r>
              <a:rPr lang="en-US" sz="3200" b="1">
                <a:sym typeface="+mn-ea"/>
              </a:rPr>
              <a:t>Importance de la fête des semaines et de la loi de Moïse</a:t>
            </a:r>
            <a:br>
              <a:rPr lang="en-US" sz="2800" b="1">
                <a:sym typeface="+mn-ea"/>
              </a:rPr>
            </a:br>
            <a:endParaRPr lang="en-US" sz="2400">
              <a:sym typeface="+mn-ea"/>
            </a:endParaRPr>
          </a:p>
          <a:p>
            <a:pPr lvl="1" algn="l"/>
            <a:r>
              <a:rPr lang="en-US" sz="2400">
                <a:sym typeface="+mn-ea"/>
              </a:rPr>
              <a:t>- Célèbre la </a:t>
            </a:r>
            <a:r>
              <a:rPr lang="en-US" sz="2400">
                <a:sym typeface="+mn-ea"/>
              </a:rPr>
              <a:t>générosité </a:t>
            </a:r>
            <a:r>
              <a:rPr lang="en-US" sz="2400" u="sng">
                <a:sym typeface="+mn-ea"/>
              </a:rPr>
              <a:t>personnelle de la récolte</a:t>
            </a:r>
            <a:endParaRPr lang="en-US" sz="2400">
              <a:sym typeface="+mn-ea"/>
            </a:endParaRPr>
          </a:p>
          <a:p>
            <a:pPr lvl="1" algn="l"/>
            <a:r>
              <a:rPr lang="en-US" sz="2400">
                <a:sym typeface="+mn-ea"/>
              </a:rPr>
              <a:t>- Première célébration : Don de la Loi de Moïse au Mont Sinaï</a:t>
            </a:r>
            <a:endParaRPr lang="en-US" sz="2400">
              <a:sym typeface="+mn-ea"/>
            </a:endParaRPr>
          </a:p>
          <a:p>
            <a:pPr lvl="1" algn="l"/>
            <a:r>
              <a:rPr lang="en-US" sz="2400">
                <a:sym typeface="+mn-ea"/>
              </a:rPr>
              <a:t>- Formation d'Israël comme peuple de l'Alliance (Exode 19 :3-6 ; Lév 26 ; Deut 28)</a:t>
            </a:r>
            <a:endParaRPr lang="en-US" sz="2400">
              <a:sym typeface="+mn-ea"/>
            </a:endParaRPr>
          </a:p>
          <a:p>
            <a:pPr lvl="2" algn="l"/>
            <a:r>
              <a:rPr lang="en-US" sz="2400">
                <a:sym typeface="+mn-ea"/>
              </a:rPr>
              <a:t>- Symbolisme du mariage avec Dieu (Jr 2:2-3; 3)</a:t>
            </a:r>
            <a:endParaRPr lang="en-US" sz="2400">
              <a:sym typeface="+mn-ea"/>
            </a:endParaRPr>
          </a:p>
          <a:p>
            <a:pPr lvl="1" algn="l"/>
            <a:r>
              <a:rPr lang="en-US" sz="2400">
                <a:sym typeface="+mn-ea"/>
              </a:rPr>
              <a:t>- Le peuple (multiple mixte) entendit la voix de Dieu (Deut 5:23-27)</a:t>
            </a:r>
            <a:endParaRPr lang="en-US" sz="2400">
              <a:sym typeface="+mn-ea"/>
            </a:endParaRPr>
          </a:p>
          <a:p>
            <a:pPr lvl="1" algn="l"/>
            <a:r>
              <a:rPr lang="en-US" sz="2400">
                <a:sym typeface="+mn-ea"/>
              </a:rPr>
              <a:t>- Commandements écrits sur des tables de pierre (Exode 24 :12)</a:t>
            </a:r>
            <a:endParaRPr lang="en-US" sz="2400">
              <a:sym typeface="+mn-ea"/>
            </a:endParaRPr>
          </a:p>
          <a:p>
            <a:pPr lvl="1" algn="l"/>
            <a:r>
              <a:rPr lang="en-US" sz="2400">
                <a:sym typeface="+mn-ea"/>
              </a:rPr>
              <a:t>- Écrit du doigt de Dieu (Exode 31 :18)</a:t>
            </a:r>
            <a:endParaRPr lang="en-US" sz="2400">
              <a:sym typeface="+mn-ea"/>
            </a:endParaRPr>
          </a:p>
          <a:p>
            <a:pPr lvl="1" algn="l"/>
            <a:r>
              <a:rPr lang="en-US" sz="2400">
                <a:sym typeface="+mn-ea"/>
              </a:rPr>
              <a:t>- Faux culte du veau d'or (Exode 32 : 3-6)</a:t>
            </a:r>
            <a:endParaRPr lang="en-US" sz="2400">
              <a:sym typeface="+mn-ea"/>
            </a:endParaRPr>
          </a:p>
          <a:p>
            <a:pPr lvl="1" algn="l"/>
            <a:r>
              <a:rPr lang="en-US" sz="2400">
                <a:sym typeface="+mn-ea"/>
              </a:rPr>
              <a:t>- Trois mille tués (Exode 32 : 1-8, 26-28)</a:t>
            </a:r>
            <a:endParaRPr lang="en-US" sz="2400">
              <a:sym typeface="+mn-ea"/>
            </a:endParaRPr>
          </a:p>
        </p:txBody>
      </p:sp>
      <p:sp>
        <p:nvSpPr>
          <p:cNvPr id="9" name="Verse2"/>
          <p:cNvSpPr txBox="1"/>
          <p:nvPr/>
        </p:nvSpPr>
        <p:spPr>
          <a:xfrm>
            <a:off x="1404620" y="2065020"/>
            <a:ext cx="9383395" cy="353822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Rendre grâce est un commandement !</a:t>
            </a:r>
            <a:endParaRPr lang="en-US" sz="3200">
              <a:sym typeface="+mn-ea"/>
            </a:endParaRPr>
          </a:p>
          <a:p>
            <a:pPr lvl="0" algn="l"/>
            <a:br>
              <a:rPr lang="en-US" sz="3200">
                <a:sym typeface="+mn-ea"/>
              </a:rPr>
            </a:br>
            <a:r>
              <a:rPr lang="en-US" sz="3200">
                <a:sym typeface="+mn-ea"/>
              </a:rPr>
              <a:t>[+] Car bien qu'ils connaissaient Dieu, ils ne l'ont pas honoré comme Dieu ni ne lui ont rendu grâce, mais ils sont devenus futiles dans leurs pensées, et leurs cœurs insensés se sont obscurcis.</a:t>
            </a:r>
            <a:endParaRPr lang="en-US" sz="3200">
              <a:sym typeface="+mn-ea"/>
            </a:endParaRPr>
          </a:p>
          <a:p>
            <a:pPr lvl="0" algn="r"/>
            <a:r>
              <a:rPr lang="en-US" sz="3200">
                <a:sym typeface="+mn-ea"/>
              </a:rPr>
              <a:t>Romains 1:21</a:t>
            </a:r>
            <a:endParaRPr lang="en-US" sz="3200">
              <a:sym typeface="+mn-ea"/>
            </a:endParaRPr>
          </a:p>
        </p:txBody>
      </p:sp>
      <p:sp>
        <p:nvSpPr>
          <p:cNvPr id="10" name="Verse3"/>
          <p:cNvSpPr txBox="1"/>
          <p:nvPr/>
        </p:nvSpPr>
        <p:spPr>
          <a:xfrm>
            <a:off x="853440" y="1161415"/>
            <a:ext cx="10486390" cy="501586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...L'Éternel l'appela de la montagne, en disant : « Ainsi tu parleras à la maison de Jacob, et tu diras au peuple d'Israël : Vous avez vu vous-mêmes ce que j'ai fait aux Égyptiens, et comment j'ai fait Je t'ai porté sur des ailes d'aigle et je t'ai amené à Moi. Maintenant donc, si vous obéissez vraiment à ma voix et si vous gardez mon alliance, vous serez mon bien précieux parmi tous les peuples, car toute la terre est à moi ; et vous serez pour moi un royaume de prêtres et une nation sainte. Ce sont les paroles que vous direz au peuple d’Israël.</a:t>
            </a:r>
            <a:endParaRPr lang="en-US" sz="3200">
              <a:sym typeface="+mn-ea"/>
            </a:endParaRPr>
          </a:p>
          <a:p>
            <a:pPr lvl="0" algn="r"/>
            <a:r>
              <a:rPr lang="en-US" sz="3200">
                <a:sym typeface="+mn-ea"/>
              </a:rPr>
              <a:t>Exode 19 : 3-6</a:t>
            </a:r>
            <a:endParaRPr lang="en-US" sz="3200">
              <a:sym typeface="+mn-ea"/>
            </a:endParaRPr>
          </a:p>
        </p:txBody>
      </p:sp>
      <p:sp>
        <p:nvSpPr>
          <p:cNvPr id="13" name="Verse4"/>
          <p:cNvSpPr txBox="1"/>
          <p:nvPr/>
        </p:nvSpPr>
        <p:spPr>
          <a:xfrm>
            <a:off x="246380" y="1054735"/>
            <a:ext cx="11678285" cy="563118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2400">
                <a:sym typeface="+mn-ea"/>
              </a:rPr>
              <a:t>[+]Quand tout le peuple vit le tonnerre et les éclairs et le son de la trompette et la montagne fumante, le peuple eut peur et trembla et se tint au loin.</a:t>
            </a:r>
            <a:endParaRPr lang="en-US" sz="2400">
              <a:sym typeface="+mn-ea"/>
            </a:endParaRPr>
          </a:p>
          <a:p>
            <a:pPr lvl="0" algn="r"/>
            <a:r>
              <a:rPr lang="en-US" sz="2400">
                <a:sym typeface="+mn-ea"/>
              </a:rPr>
              <a:t>Exode 20:18</a:t>
            </a:r>
            <a:endParaRPr lang="en-US" sz="2400">
              <a:sym typeface="+mn-ea"/>
            </a:endParaRPr>
          </a:p>
          <a:p>
            <a:pPr lvl="0" algn="l"/>
            <a:endParaRPr lang="en-US" sz="2400">
              <a:sym typeface="+mn-ea"/>
            </a:endParaRPr>
          </a:p>
          <a:p>
            <a:pPr lvl="0" algn="l"/>
            <a:r>
              <a:rPr lang="en-US" sz="2400">
                <a:sym typeface="+mn-ea"/>
              </a:rPr>
              <a:t>[+] Et dès que vous avez entendu la voix au milieu des ténèbres, alors que la montagne brûlait de feu, vous vous êtes approchés de moi, tous les chefs de vos tribus et vos anciens. Et tu as dit : Voici, l'Éternel notre Dieu nous a montré sa gloire et sa grandeur, et nous avons entendu sa voix au milieu du feu. Aujourd’hui, nous avons vu Dieu parler avec l’homme, et l’homme vit toujours. Alors pourquoi devrions-nous mourir ? Car ce grand feu nous consumera. Si nous entendons encore la voix de l’Éternel notre Dieu, nous mourrons. Car qui, de toute chair, a entendu la voix du Dieu vivant parlant au milieu du feu, comme nous, et a encore vécu ? Approchez-vous et écoutez tout ce que l'Éternel notre Dieu dira et dites-nous tout ce que l'Éternel notre Dieu vous dira, et nous l'écouterons et le ferons.</a:t>
            </a:r>
            <a:endParaRPr lang="en-US" sz="2400">
              <a:sym typeface="+mn-ea"/>
            </a:endParaRPr>
          </a:p>
          <a:p>
            <a:pPr lvl="0" algn="r"/>
            <a:r>
              <a:rPr lang="en-US" sz="2400">
                <a:sym typeface="+mn-ea"/>
              </a:rPr>
              <a:t>Deutéronome 5:23-27</a:t>
            </a:r>
            <a:endParaRPr lang="en-US" sz="2400">
              <a:sym typeface="+mn-ea"/>
            </a:endParaRPr>
          </a:p>
        </p:txBody>
      </p:sp>
      <p:sp>
        <p:nvSpPr>
          <p:cNvPr id="14" name="Midrash1"/>
          <p:cNvSpPr txBox="1"/>
          <p:nvPr/>
        </p:nvSpPr>
        <p:spPr>
          <a:xfrm>
            <a:off x="257175" y="1388110"/>
            <a:ext cx="11678285" cy="5015865"/>
          </a:xfrm>
          <a:prstGeom prst="rect">
            <a:avLst/>
          </a:prstGeom>
          <a:gradFill>
            <a:gsLst>
              <a:gs pos="0">
                <a:schemeClr val="accent5">
                  <a:lumMod val="20000"/>
                  <a:lumOff val="80000"/>
                </a:schemeClr>
              </a:gs>
              <a:gs pos="100000">
                <a:schemeClr val="accent5">
                  <a:lumMod val="60000"/>
                  <a:lumOff val="40000"/>
                </a:schemeClr>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Lorsque D.ieu donna la Torah sur le Sinaï, Il fit découvrir à Israël des merveilles incalculables par sa voix. Ce qui s'est passé? D.ieu parla et la voix se répercuta dans le monde entier… Il est dit : Et tout le peuple fut témoin des tonnerres [Exode (Shemot) 20 :18].</a:t>
            </a:r>
            <a:endParaRPr lang="en-US" sz="3200">
              <a:sym typeface="+mn-ea"/>
            </a:endParaRPr>
          </a:p>
          <a:p>
            <a:pPr lvl="0" algn="l"/>
            <a:endParaRPr lang="en-US" sz="3200">
              <a:sym typeface="+mn-ea"/>
            </a:endParaRPr>
          </a:p>
          <a:p>
            <a:pPr lvl="0" algn="l"/>
            <a:r>
              <a:rPr lang="en-US" sz="3200">
                <a:sym typeface="+mn-ea"/>
              </a:rPr>
              <a:t>Notez qu’il n’est pas dit « le tonnerre » mais « les tonnerres » ; c'est pourquoi R. Johanan a dit que la voix de D.ieu, telle qu'elle a été prononcée, était divisée en soixante-dix voix, dans soixante-dix langues, afin que toutes les nations comprennent...</a:t>
            </a:r>
            <a:endParaRPr lang="en-US" sz="3200">
              <a:sym typeface="+mn-ea"/>
            </a:endParaRPr>
          </a:p>
          <a:p>
            <a:pPr lvl="0" algn="r"/>
            <a:r>
              <a:rPr lang="en-US" sz="3200">
                <a:sym typeface="+mn-ea"/>
              </a:rPr>
              <a:t>-Midrash, Exode Rabbah 5:9</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500"/>
                                        <p:tgtEl>
                                          <p:spTgt spid="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xEl>
                                              <p:pRg st="6" end="6"/>
                                            </p:txEl>
                                          </p:spTgt>
                                        </p:tgtEl>
                                        <p:attrNameLst>
                                          <p:attrName>style.visibility</p:attrName>
                                        </p:attrNameLst>
                                      </p:cBhvr>
                                      <p:to>
                                        <p:strVal val="visible"/>
                                      </p:to>
                                    </p:set>
                                    <p:animEffect transition="in" filter="fade">
                                      <p:cBhvr>
                                        <p:cTn id="75" dur="500"/>
                                        <p:tgtEl>
                                          <p:spTgt spid="2">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xEl>
                                              <p:pRg st="7" end="7"/>
                                            </p:txEl>
                                          </p:spTgt>
                                        </p:tgtEl>
                                        <p:attrNameLst>
                                          <p:attrName>style.visibility</p:attrName>
                                        </p:attrNameLst>
                                      </p:cBhvr>
                                      <p:to>
                                        <p:strVal val="visible"/>
                                      </p:to>
                                    </p:set>
                                    <p:animEffect transition="in" filter="fade">
                                      <p:cBhvr>
                                        <p:cTn id="80" dur="500"/>
                                        <p:tgtEl>
                                          <p:spTgt spid="2">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animEffect transition="in" filter="fade">
                                      <p:cBhvr>
                                        <p:cTn id="85" dur="500"/>
                                        <p:tgtEl>
                                          <p:spTgt spid="2">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
                                            <p:txEl>
                                              <p:pRg st="9" end="9"/>
                                            </p:txEl>
                                          </p:spTgt>
                                        </p:tgtEl>
                                        <p:attrNameLst>
                                          <p:attrName>style.visibility</p:attrName>
                                        </p:attrNameLst>
                                      </p:cBhvr>
                                      <p:to>
                                        <p:strVal val="visible"/>
                                      </p:to>
                                    </p:set>
                                    <p:animEffect transition="in" filter="fade">
                                      <p:cBhvr>
                                        <p:cTn id="9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ldLvl="0" animBg="1"/>
      <p:bldP spid="9" grpId="1" bldLvl="0" animBg="1"/>
      <p:bldP spid="10" grpId="0" bldLvl="0" animBg="1"/>
      <p:bldP spid="10" grpId="1" bldLvl="0" animBg="1"/>
      <p:bldP spid="13" grpId="0" bldLvl="0" animBg="1"/>
      <p:bldP spid="13" grpId="1" bldLvl="0" animBg="1"/>
      <p:bldP spid="14" grpId="0" bldLvl="0" animBg="1"/>
      <p:bldP spid="14" grpId="1"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semaines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Accomplissement</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7015" y="1161415"/>
            <a:ext cx="11678285" cy="5384800"/>
          </a:xfrm>
          <a:prstGeom prst="rect">
            <a:avLst/>
          </a:prstGeom>
          <a:noFill/>
        </p:spPr>
        <p:txBody>
          <a:bodyPr wrap="square" rtlCol="0" anchor="t">
            <a:spAutoFit/>
          </a:bodyPr>
          <a:p>
            <a:pPr algn="l"/>
            <a:r>
              <a:rPr lang="en-US" sz="3200" b="1">
                <a:sym typeface="+mn-ea"/>
              </a:rPr>
              <a:t>Accomplissement de </a:t>
            </a:r>
            <a:r>
              <a:rPr lang="en-US" sz="3200" b="1"/>
              <a:t>la Fête des Semaines</a:t>
            </a:r>
            <a:endParaRPr lang="en-US" sz="3200" b="1"/>
          </a:p>
          <a:p>
            <a:pPr lvl="1" algn="l" defTabSz="914400">
              <a:tabLst>
                <a:tab pos="5486400" algn="l"/>
              </a:tabLst>
            </a:pPr>
            <a:r>
              <a:rPr lang="en-US" sz="2400" b="1">
                <a:sym typeface="+mn-ea"/>
              </a:rPr>
              <a:t>OMBRE / ACCOMPLISSEMENT DE LA LOI / ESPRIT</a:t>
            </a:r>
            <a:endParaRPr lang="en-US" sz="2400" b="1">
              <a:sym typeface="+mn-ea"/>
            </a:endParaRPr>
          </a:p>
          <a:p>
            <a:pPr lvl="1" algn="l" defTabSz="914400">
              <a:tabLst>
                <a:tab pos="5486400" algn="l"/>
              </a:tabLst>
            </a:pPr>
            <a:r>
              <a:rPr lang="en-US" sz="2400">
                <a:sym typeface="+mn-ea"/>
              </a:rPr>
              <a:t>Sivan 6 (Exode 19-20) Jour de la Pentecôte (Actes 2)</a:t>
            </a:r>
            <a:endParaRPr lang="en-US" sz="2400">
              <a:sym typeface="+mn-ea"/>
            </a:endParaRPr>
          </a:p>
          <a:p>
            <a:pPr lvl="1" algn="l" defTabSz="914400">
              <a:tabLst>
                <a:tab pos="5486400" algn="l"/>
              </a:tabLst>
            </a:pPr>
            <a:r>
              <a:rPr lang="en-US" sz="2400">
                <a:sym typeface="+mn-ea"/>
              </a:rPr>
              <a:t>Alliance mosaïque (Exode 19) Nouvelle Alliance (Jr 31 : 31-34)</a:t>
            </a:r>
            <a:endParaRPr lang="en-US" sz="2400">
              <a:sym typeface="+mn-ea"/>
            </a:endParaRPr>
          </a:p>
          <a:p>
            <a:pPr lvl="1" algn="l" defTabSz="914400">
              <a:tabLst>
                <a:tab pos="5486400" algn="l"/>
              </a:tabLst>
            </a:pPr>
            <a:r>
              <a:rPr lang="en-US" sz="2400">
                <a:sym typeface="+mn-ea"/>
              </a:rPr>
              <a:t>Mont Sinaï Mont Sion</a:t>
            </a:r>
            <a:endParaRPr lang="en-US" sz="2400">
              <a:sym typeface="+mn-ea"/>
            </a:endParaRPr>
          </a:p>
          <a:p>
            <a:pPr lvl="1" algn="l" defTabSz="914400">
              <a:tabLst>
                <a:tab pos="5486400" algn="l"/>
              </a:tabLst>
            </a:pPr>
            <a:r>
              <a:rPr lang="en-US" sz="2400">
                <a:sym typeface="+mn-ea"/>
              </a:rPr>
              <a:t>La loi descend à l'homme L'esprit descend à l'homme</a:t>
            </a:r>
            <a:endParaRPr lang="en-US" sz="2400">
              <a:sym typeface="+mn-ea"/>
            </a:endParaRPr>
          </a:p>
          <a:p>
            <a:pPr lvl="1" algn="l" defTabSz="914400">
              <a:tabLst>
                <a:tab pos="5486400" algn="l"/>
              </a:tabLst>
            </a:pPr>
            <a:r>
              <a:rPr lang="en-US" sz="2400">
                <a:sym typeface="+mn-ea"/>
              </a:rPr>
              <a:t>Vent fort Vent fort</a:t>
            </a:r>
            <a:endParaRPr lang="en-US" sz="2400">
              <a:sym typeface="+mn-ea"/>
            </a:endParaRPr>
          </a:p>
          <a:p>
            <a:pPr lvl="1" algn="l" defTabSz="914400">
              <a:tabLst>
                <a:tab pos="5486400" algn="l"/>
              </a:tabLst>
            </a:pPr>
            <a:r>
              <a:rPr lang="en-US" sz="2400">
                <a:sym typeface="+mn-ea"/>
              </a:rPr>
              <a:t>Feu sur la montagne Feu sur les saints</a:t>
            </a:r>
            <a:endParaRPr lang="en-US" sz="2400">
              <a:sym typeface="+mn-ea"/>
            </a:endParaRPr>
          </a:p>
          <a:p>
            <a:pPr lvl="1" algn="l" defTabSz="914400">
              <a:tabLst>
                <a:tab pos="5486400" algn="l"/>
              </a:tabLst>
            </a:pPr>
            <a:r>
              <a:rPr lang="en-US" sz="2400">
                <a:sym typeface="+mn-ea"/>
              </a:rPr>
              <a:t>Écoutez la voix de Dieu (70) Écoutez la parole de Dieu dans différentes langues (GRW)</a:t>
            </a:r>
            <a:endParaRPr lang="en-US" sz="2400">
              <a:sym typeface="+mn-ea"/>
            </a:endParaRPr>
          </a:p>
          <a:p>
            <a:pPr lvl="1" algn="l" defTabSz="914400">
              <a:tabLst>
                <a:tab pos="5486400" algn="l"/>
              </a:tabLst>
            </a:pPr>
            <a:r>
              <a:rPr lang="en-US" sz="2400">
                <a:sym typeface="+mn-ea"/>
              </a:rPr>
              <a:t>Loi écrite sur des tablettes de pierre Loi écrite sur les cœurs (Rom 2 :29 ; 2 Cor 3 :6)</a:t>
            </a:r>
            <a:endParaRPr lang="en-US" sz="2400">
              <a:sym typeface="+mn-ea"/>
            </a:endParaRPr>
          </a:p>
          <a:p>
            <a:pPr lvl="1" algn="l" defTabSz="914400">
              <a:tabLst>
                <a:tab pos="5486400" algn="l"/>
              </a:tabLst>
            </a:pPr>
            <a:r>
              <a:rPr lang="en-US" sz="2400">
                <a:sym typeface="+mn-ea"/>
              </a:rPr>
              <a:t>Négocié avec les anciens Versé sur toute chair (Actes 2 : 17-18 ; Joël 2)</a:t>
            </a:r>
            <a:endParaRPr lang="en-US" sz="2400">
              <a:sym typeface="+mn-ea"/>
            </a:endParaRPr>
          </a:p>
          <a:p>
            <a:pPr lvl="1" algn="l" defTabSz="914400">
              <a:tabLst>
                <a:tab pos="5486400" algn="l"/>
              </a:tabLst>
            </a:pPr>
            <a:r>
              <a:rPr lang="en-US" sz="2400">
                <a:sym typeface="+mn-ea"/>
              </a:rPr>
              <a:t>Faux culte du veau d'or Véritable culte en esprit et en vérité</a:t>
            </a:r>
            <a:endParaRPr lang="en-US" sz="2400">
              <a:sym typeface="+mn-ea"/>
            </a:endParaRPr>
          </a:p>
          <a:p>
            <a:pPr lvl="1" algn="l" defTabSz="914400">
              <a:tabLst>
                <a:tab pos="5486400" algn="l"/>
              </a:tabLst>
            </a:pPr>
            <a:r>
              <a:rPr lang="en-US" sz="2400">
                <a:sym typeface="+mn-ea"/>
              </a:rPr>
              <a:t>3 000 sont morts et 3 000 ont été ajoutés à l'église (Actes 2 :41 ; 1 Pierre 2 :9-10)</a:t>
            </a:r>
            <a:endParaRPr lang="en-US" sz="2400">
              <a:sym typeface="+mn-ea"/>
            </a:endParaRPr>
          </a:p>
          <a:p>
            <a:pPr lvl="1" algn="l" defTabSz="914400">
              <a:tabLst>
                <a:tab pos="5486400" algn="l"/>
              </a:tabLst>
            </a:pPr>
            <a:r>
              <a:rPr lang="en-US" sz="2400">
                <a:sym typeface="+mn-ea"/>
              </a:rPr>
              <a:t>Jour de Loi/Malédiction (Dan 9 :11 ; Gal 3 :10) Jour de Grâce/Vie (Tite 3 :3-6 ; Hé 8 :10)</a:t>
            </a:r>
            <a:endParaRPr lang="en-US" sz="2400">
              <a:sym typeface="+mn-ea"/>
            </a:endParaRPr>
          </a:p>
        </p:txBody>
      </p:sp>
      <p:sp>
        <p:nvSpPr>
          <p:cNvPr id="3" name="VersesList"/>
          <p:cNvSpPr txBox="1"/>
          <p:nvPr/>
        </p:nvSpPr>
        <p:spPr>
          <a:xfrm>
            <a:off x="9457055" y="951865"/>
            <a:ext cx="2627630" cy="3169285"/>
          </a:xfrm>
          <a:prstGeom prst="rect">
            <a:avLst/>
          </a:prstGeom>
          <a:gradFill>
            <a:gsLst>
              <a:gs pos="0">
                <a:srgbClr val="FBFB11">
                  <a:alpha val="17000"/>
                </a:srgbClr>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ctr"/>
            <a:r>
              <a:rPr lang="en-US" sz="2000">
                <a:sym typeface="+mn-ea"/>
              </a:rPr>
              <a:t>Jr 31:31-34</a:t>
            </a:r>
            <a:endParaRPr lang="en-US" sz="2000">
              <a:sym typeface="+mn-ea"/>
            </a:endParaRPr>
          </a:p>
          <a:p>
            <a:pPr lvl="0" algn="ctr"/>
            <a:r>
              <a:rPr lang="en-US" sz="2000">
                <a:sym typeface="+mn-ea"/>
              </a:rPr>
              <a:t>Romains 2:29</a:t>
            </a:r>
            <a:endParaRPr lang="en-US" sz="2000">
              <a:sym typeface="+mn-ea"/>
            </a:endParaRPr>
          </a:p>
          <a:p>
            <a:pPr lvl="0" algn="ctr"/>
            <a:r>
              <a:rPr lang="en-US" sz="2000">
                <a:sym typeface="+mn-ea"/>
              </a:rPr>
              <a:t>2 Cor 3:6</a:t>
            </a:r>
            <a:endParaRPr lang="en-US" sz="2000">
              <a:sym typeface="+mn-ea"/>
            </a:endParaRPr>
          </a:p>
          <a:p>
            <a:pPr lvl="0" algn="ctr"/>
            <a:r>
              <a:rPr lang="en-US" sz="2000">
                <a:sym typeface="+mn-ea"/>
              </a:rPr>
              <a:t>Actes 2:17-18</a:t>
            </a:r>
            <a:endParaRPr lang="en-US" sz="2000">
              <a:sym typeface="+mn-ea"/>
            </a:endParaRPr>
          </a:p>
          <a:p>
            <a:pPr lvl="0" algn="ctr"/>
            <a:r>
              <a:rPr lang="en-US" sz="2000">
                <a:sym typeface="+mn-ea"/>
              </a:rPr>
              <a:t>Actes 2:41</a:t>
            </a:r>
            <a:endParaRPr lang="en-US" sz="2000">
              <a:sym typeface="+mn-ea"/>
            </a:endParaRPr>
          </a:p>
          <a:p>
            <a:pPr lvl="0" algn="ctr"/>
            <a:r>
              <a:rPr lang="en-US" sz="2000">
                <a:sym typeface="+mn-ea"/>
              </a:rPr>
              <a:t>1 Pierre 2:9-10</a:t>
            </a:r>
            <a:endParaRPr lang="en-US" sz="2000">
              <a:sym typeface="+mn-ea"/>
            </a:endParaRPr>
          </a:p>
          <a:p>
            <a:pPr lvl="0" algn="ctr"/>
            <a:r>
              <a:rPr lang="en-US" sz="2000">
                <a:sym typeface="+mn-ea"/>
              </a:rPr>
              <a:t>Dan 9:11</a:t>
            </a:r>
            <a:endParaRPr lang="en-US" sz="2000">
              <a:sym typeface="+mn-ea"/>
            </a:endParaRPr>
          </a:p>
          <a:p>
            <a:pPr lvl="0" algn="ctr"/>
            <a:r>
              <a:rPr lang="en-US" sz="2000">
                <a:sym typeface="+mn-ea"/>
              </a:rPr>
              <a:t>Gal 3:10</a:t>
            </a:r>
            <a:endParaRPr lang="en-US" sz="2000">
              <a:sym typeface="+mn-ea"/>
            </a:endParaRPr>
          </a:p>
          <a:p>
            <a:pPr lvl="0" algn="ctr"/>
            <a:r>
              <a:rPr lang="en-US" sz="2000">
                <a:sym typeface="+mn-ea"/>
              </a:rPr>
              <a:t>Tite 3:3-6</a:t>
            </a:r>
            <a:endParaRPr lang="en-US" sz="2000">
              <a:sym typeface="+mn-ea"/>
            </a:endParaRPr>
          </a:p>
          <a:p>
            <a:pPr lvl="0" algn="ctr"/>
            <a:r>
              <a:rPr lang="en-US" sz="2000">
                <a:sym typeface="+mn-ea"/>
              </a:rPr>
              <a:t>Hé 8:10</a:t>
            </a:r>
            <a:endParaRPr lang="en-US" sz="2000">
              <a:sym typeface="+mn-ea"/>
            </a:endParaRPr>
          </a:p>
        </p:txBody>
      </p:sp>
      <p:grpSp>
        <p:nvGrpSpPr>
          <p:cNvPr id="8" name="Group 7"/>
          <p:cNvGrpSpPr/>
          <p:nvPr/>
        </p:nvGrpSpPr>
        <p:grpSpPr>
          <a:xfrm>
            <a:off x="1042670" y="6470015"/>
            <a:ext cx="9655810" cy="148590"/>
            <a:chOff x="1642" y="8214"/>
            <a:chExt cx="15206" cy="234"/>
          </a:xfrm>
        </p:grpSpPr>
        <p:sp>
          <p:nvSpPr>
            <p:cNvPr id="5" name="Pentagon 4"/>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Pentagon 8"/>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grpId="2"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500"/>
                                        <p:tgtEl>
                                          <p:spTgt spid="2">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500"/>
                                        <p:tgtEl>
                                          <p:spTgt spid="2">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Effect transition="in" filter="fade">
                                      <p:cBhvr>
                                        <p:cTn id="66" dur="500"/>
                                        <p:tgtEl>
                                          <p:spTgt spid="2">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txEl>
                                              <p:pRg st="13" end="13"/>
                                            </p:txEl>
                                          </p:spTgt>
                                        </p:tgtEl>
                                        <p:attrNameLst>
                                          <p:attrName>style.visibility</p:attrName>
                                        </p:attrNameLst>
                                      </p:cBhvr>
                                      <p:to>
                                        <p:strVal val="visible"/>
                                      </p:to>
                                    </p:set>
                                    <p:animEffect transition="in" filter="fade">
                                      <p:cBhvr>
                                        <p:cTn id="76" dur="500"/>
                                        <p:tgtEl>
                                          <p:spTgt spid="2">
                                            <p:txEl>
                                              <p:pRg st="13" end="13"/>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2"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Fête des Trompettes</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 23-25</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Nombres 29 : 1-6</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orbit-Earth-Sun-solstices-Tropics-of-Cancer"/>
          <p:cNvPicPr>
            <a:picLocks noChangeAspect="1"/>
          </p:cNvPicPr>
          <p:nvPr>
            <p:ph idx="1"/>
          </p:nvPr>
        </p:nvPicPr>
        <p:blipFill>
          <a:blip r:embed="rId1"/>
          <a:stretch>
            <a:fillRect/>
          </a:stretch>
        </p:blipFill>
        <p:spPr>
          <a:xfrm>
            <a:off x="222885" y="0"/>
            <a:ext cx="11746230" cy="6858000"/>
          </a:xfrm>
          <a:prstGeom prst="rect">
            <a:avLst/>
          </a:prstGeom>
        </p:spPr>
      </p:pic>
      <p:sp>
        <p:nvSpPr>
          <p:cNvPr id="6" name="Text Box 5"/>
          <p:cNvSpPr txBox="1"/>
          <p:nvPr/>
        </p:nvSpPr>
        <p:spPr>
          <a:xfrm>
            <a:off x="9389745" y="212090"/>
            <a:ext cx="2633345" cy="1383665"/>
          </a:xfrm>
          <a:prstGeom prst="rect">
            <a:avLst/>
          </a:prstGeom>
          <a:noFill/>
        </p:spPr>
        <p:txBody>
          <a:bodyPr wrap="square" rtlCol="0">
            <a:spAutoFit/>
          </a:bodyPr>
          <a:p>
            <a:r>
              <a:rPr lang="en-US" sz="2800">
                <a:solidFill>
                  <a:schemeClr val="bg1"/>
                </a:solidFill>
              </a:rPr>
              <a:t>- 365,25 jours</a:t>
            </a:r>
            <a:endParaRPr lang="en-US" sz="2800">
              <a:solidFill>
                <a:schemeClr val="bg1"/>
              </a:solidFill>
            </a:endParaRPr>
          </a:p>
          <a:p>
            <a:r>
              <a:rPr lang="en-US" sz="2800">
                <a:solidFill>
                  <a:schemeClr val="bg1"/>
                </a:solidFill>
              </a:rPr>
              <a:t>- Année bissextile</a:t>
            </a:r>
            <a:endParaRPr lang="en-US" sz="2800">
              <a:solidFill>
                <a:schemeClr val="bg1"/>
              </a:solidFill>
            </a:endParaRPr>
          </a:p>
          <a:p>
            <a:r>
              <a:rPr lang="en-US" sz="2800">
                <a:solidFill>
                  <a:schemeClr val="bg1"/>
                </a:solidFill>
              </a:rPr>
              <a:t>- Lune ignorée</a:t>
            </a:r>
            <a:endParaRPr lang="en-US" sz="28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résumer</a:t>
            </a:r>
            <a:endPar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p:nvPr/>
        </p:nvGraphicFramePr>
        <p:xfrm>
          <a:off x="124460" y="1006475"/>
          <a:ext cx="3397885" cy="56769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5970"/>
                <a:gridCol w="1351915"/>
              </a:tblGrid>
              <a:tr h="640080">
                <a:tc>
                  <a:txBody>
                    <a:bodyPr/>
                    <a:p>
                      <a:pPr>
                        <a:buNone/>
                      </a:pPr>
                      <a:r>
                        <a:rPr lang="en-US" b="1"/>
                        <a:t>Mois hébreux</a:t>
                      </a:r>
                      <a:endParaRPr lang="en-US" b="1"/>
                    </a:p>
                  </a:txBody>
                  <a:tcPr/>
                </a:tc>
                <a:tc>
                  <a:txBody>
                    <a:bodyPr/>
                    <a:p>
                      <a:pPr>
                        <a:buNone/>
                      </a:pPr>
                      <a:r>
                        <a:rPr lang="en-US" b="1"/>
                        <a:t>grégorien</a:t>
                      </a:r>
                      <a:endParaRPr lang="en-US" b="1"/>
                    </a:p>
                  </a:txBody>
                  <a:tcPr/>
                </a:tc>
              </a:tr>
              <a:tr h="419735">
                <a:tc>
                  <a:txBody>
                    <a:bodyPr/>
                    <a:p>
                      <a:pPr>
                        <a:buNone/>
                      </a:pPr>
                      <a:r>
                        <a:rPr lang="en-US" b="1"/>
                        <a:t>Nissan</a:t>
                      </a:r>
                      <a:endParaRPr lang="en-US" b="1"/>
                    </a:p>
                  </a:txBody>
                  <a:tcPr>
                    <a:solidFill>
                      <a:schemeClr val="accent6">
                        <a:lumMod val="20000"/>
                        <a:lumOff val="80000"/>
                      </a:schemeClr>
                    </a:solidFill>
                  </a:tcPr>
                </a:tc>
                <a:tc>
                  <a:txBody>
                    <a:bodyPr/>
                    <a:p>
                      <a:pPr>
                        <a:buNone/>
                      </a:pPr>
                      <a:r>
                        <a:rPr lang="en-US" b="1"/>
                        <a:t>mars/avril</a:t>
                      </a:r>
                      <a:endParaRPr lang="en-US" b="1"/>
                    </a:p>
                  </a:txBody>
                  <a:tcPr>
                    <a:solidFill>
                      <a:schemeClr val="accent6">
                        <a:lumMod val="20000"/>
                        <a:lumOff val="80000"/>
                      </a:schemeClr>
                    </a:solidFill>
                  </a:tcPr>
                </a:tc>
              </a:tr>
              <a:tr h="419735">
                <a:tc>
                  <a:txBody>
                    <a:bodyPr/>
                    <a:p>
                      <a:pPr>
                        <a:buNone/>
                      </a:pPr>
                      <a:r>
                        <a:rPr lang="en-US" b="1"/>
                        <a:t>Iyar</a:t>
                      </a:r>
                      <a:endParaRPr lang="en-US" b="1"/>
                    </a:p>
                  </a:txBody>
                  <a:tcPr>
                    <a:solidFill>
                      <a:schemeClr val="accent6">
                        <a:lumMod val="20000"/>
                        <a:lumOff val="80000"/>
                      </a:schemeClr>
                    </a:solidFill>
                  </a:tcPr>
                </a:tc>
                <a:tc>
                  <a:txBody>
                    <a:bodyPr/>
                    <a:p>
                      <a:pPr>
                        <a:buNone/>
                      </a:pPr>
                      <a:r>
                        <a:rPr lang="en-US" b="1"/>
                        <a:t>avril/mai</a:t>
                      </a:r>
                      <a:endParaRPr lang="en-US" b="1"/>
                    </a:p>
                  </a:txBody>
                  <a:tcPr>
                    <a:solidFill>
                      <a:schemeClr val="accent6">
                        <a:lumMod val="20000"/>
                        <a:lumOff val="80000"/>
                      </a:schemeClr>
                    </a:solidFill>
                  </a:tcPr>
                </a:tc>
              </a:tr>
              <a:tr h="419735">
                <a:tc>
                  <a:txBody>
                    <a:bodyPr/>
                    <a:p>
                      <a:pPr>
                        <a:buNone/>
                      </a:pPr>
                      <a:r>
                        <a:rPr lang="en-US" b="1"/>
                        <a:t>Sivan</a:t>
                      </a:r>
                      <a:endParaRPr lang="en-US" b="1"/>
                    </a:p>
                  </a:txBody>
                  <a:tcPr>
                    <a:solidFill>
                      <a:schemeClr val="accent6">
                        <a:lumMod val="20000"/>
                        <a:lumOff val="80000"/>
                      </a:schemeClr>
                    </a:solidFill>
                  </a:tcPr>
                </a:tc>
                <a:tc>
                  <a:txBody>
                    <a:bodyPr/>
                    <a:p>
                      <a:pPr>
                        <a:buNone/>
                      </a:pPr>
                      <a:r>
                        <a:rPr lang="en-US" b="1"/>
                        <a:t>mai/juin</a:t>
                      </a:r>
                      <a:endParaRPr lang="en-US" b="1"/>
                    </a:p>
                  </a:txBody>
                  <a:tcPr>
                    <a:solidFill>
                      <a:schemeClr val="accent6">
                        <a:lumMod val="20000"/>
                        <a:lumOff val="80000"/>
                      </a:schemeClr>
                    </a:solidFill>
                  </a:tcPr>
                </a:tc>
              </a:tr>
              <a:tr h="419735">
                <a:tc>
                  <a:txBody>
                    <a:bodyPr/>
                    <a:p>
                      <a:pPr>
                        <a:buNone/>
                      </a:pPr>
                      <a:r>
                        <a:rPr lang="en-US" b="1"/>
                        <a:t>Tammouz</a:t>
                      </a:r>
                      <a:endParaRPr lang="en-US" b="1"/>
                    </a:p>
                  </a:txBody>
                  <a:tcPr>
                    <a:solidFill>
                      <a:schemeClr val="accent2">
                        <a:lumMod val="20000"/>
                        <a:lumOff val="80000"/>
                      </a:schemeClr>
                    </a:solidFill>
                  </a:tcPr>
                </a:tc>
                <a:tc>
                  <a:txBody>
                    <a:bodyPr/>
                    <a:p>
                      <a:pPr>
                        <a:buNone/>
                      </a:pPr>
                      <a:r>
                        <a:rPr lang="en-US" b="1"/>
                        <a:t>juin/juillet</a:t>
                      </a:r>
                      <a:endParaRPr lang="en-US" b="1"/>
                    </a:p>
                  </a:txBody>
                  <a:tcPr>
                    <a:solidFill>
                      <a:schemeClr val="accent2">
                        <a:lumMod val="20000"/>
                        <a:lumOff val="80000"/>
                      </a:schemeClr>
                    </a:solidFill>
                  </a:tcPr>
                </a:tc>
              </a:tr>
              <a:tr h="419735">
                <a:tc>
                  <a:txBody>
                    <a:bodyPr/>
                    <a:p>
                      <a:pPr>
                        <a:buNone/>
                      </a:pPr>
                      <a:r>
                        <a:rPr lang="en-US" b="1"/>
                        <a:t>Avenue Menachem</a:t>
                      </a:r>
                      <a:endParaRPr lang="en-US" b="1"/>
                    </a:p>
                  </a:txBody>
                  <a:tcPr>
                    <a:solidFill>
                      <a:schemeClr val="accent2">
                        <a:lumMod val="20000"/>
                        <a:lumOff val="80000"/>
                      </a:schemeClr>
                    </a:solidFill>
                  </a:tcPr>
                </a:tc>
                <a:tc>
                  <a:txBody>
                    <a:bodyPr/>
                    <a:p>
                      <a:pPr>
                        <a:buNone/>
                      </a:pPr>
                      <a:r>
                        <a:rPr lang="en-US" b="1"/>
                        <a:t>juillet/août</a:t>
                      </a:r>
                      <a:endParaRPr lang="en-US" b="1"/>
                    </a:p>
                  </a:txBody>
                  <a:tcPr>
                    <a:solidFill>
                      <a:schemeClr val="accent2">
                        <a:lumMod val="20000"/>
                        <a:lumOff val="80000"/>
                      </a:schemeClr>
                    </a:solidFill>
                  </a:tcPr>
                </a:tc>
              </a:tr>
              <a:tr h="419735">
                <a:tc>
                  <a:txBody>
                    <a:bodyPr/>
                    <a:p>
                      <a:pPr>
                        <a:buNone/>
                      </a:pPr>
                      <a:r>
                        <a:rPr lang="en-US" b="1"/>
                        <a:t>Eloul</a:t>
                      </a:r>
                      <a:endParaRPr lang="en-US" b="1"/>
                    </a:p>
                  </a:txBody>
                  <a:tcPr>
                    <a:solidFill>
                      <a:schemeClr val="accent2">
                        <a:lumMod val="20000"/>
                        <a:lumOff val="80000"/>
                      </a:schemeClr>
                    </a:solidFill>
                  </a:tcPr>
                </a:tc>
                <a:tc>
                  <a:txBody>
                    <a:bodyPr/>
                    <a:p>
                      <a:pPr>
                        <a:buNone/>
                      </a:pPr>
                      <a:r>
                        <a:rPr lang="en-US" b="1"/>
                        <a:t>août/septembre</a:t>
                      </a:r>
                      <a:endParaRPr lang="en-US" b="1"/>
                    </a:p>
                  </a:txBody>
                  <a:tcPr>
                    <a:solidFill>
                      <a:schemeClr val="accent2">
                        <a:lumMod val="20000"/>
                        <a:lumOff val="80000"/>
                      </a:schemeClr>
                    </a:solidFill>
                  </a:tcPr>
                </a:tc>
              </a:tr>
              <a:tr h="419735">
                <a:tc>
                  <a:txBody>
                    <a:bodyPr/>
                    <a:p>
                      <a:pPr>
                        <a:buNone/>
                      </a:pPr>
                      <a:r>
                        <a:rPr lang="en-US" b="1"/>
                        <a:t>Tishri</a:t>
                      </a:r>
                      <a:endParaRPr lang="en-US" b="1"/>
                    </a:p>
                  </a:txBody>
                  <a:tcPr>
                    <a:solidFill>
                      <a:schemeClr val="accent4">
                        <a:lumMod val="20000"/>
                        <a:lumOff val="80000"/>
                      </a:schemeClr>
                    </a:solidFill>
                  </a:tcPr>
                </a:tc>
                <a:tc>
                  <a:txBody>
                    <a:bodyPr/>
                    <a:p>
                      <a:pPr>
                        <a:buNone/>
                      </a:pPr>
                      <a:r>
                        <a:rPr lang="en-US" b="1"/>
                        <a:t>septembre/octobre</a:t>
                      </a:r>
                      <a:endParaRPr lang="en-US" b="1"/>
                    </a:p>
                  </a:txBody>
                  <a:tcPr>
                    <a:solidFill>
                      <a:schemeClr val="accent4">
                        <a:lumMod val="20000"/>
                        <a:lumOff val="80000"/>
                      </a:schemeClr>
                    </a:solidFill>
                  </a:tcPr>
                </a:tc>
              </a:tr>
              <a:tr h="419735">
                <a:tc>
                  <a:txBody>
                    <a:bodyPr/>
                    <a:p>
                      <a:pPr>
                        <a:buNone/>
                      </a:pPr>
                      <a:r>
                        <a:rPr lang="en-US" b="1"/>
                        <a:t>Marcheshvan</a:t>
                      </a:r>
                      <a:endParaRPr lang="en-US" b="1"/>
                    </a:p>
                  </a:txBody>
                  <a:tcPr>
                    <a:solidFill>
                      <a:schemeClr val="accent4">
                        <a:lumMod val="20000"/>
                        <a:lumOff val="80000"/>
                      </a:schemeClr>
                    </a:solidFill>
                  </a:tcPr>
                </a:tc>
                <a:tc>
                  <a:txBody>
                    <a:bodyPr/>
                    <a:p>
                      <a:pPr>
                        <a:buNone/>
                      </a:pPr>
                      <a:r>
                        <a:rPr lang="en-US" b="1"/>
                        <a:t>octobre/novembre</a:t>
                      </a:r>
                      <a:endParaRPr lang="en-US" b="1"/>
                    </a:p>
                  </a:txBody>
                  <a:tcPr>
                    <a:solidFill>
                      <a:schemeClr val="accent4">
                        <a:lumMod val="20000"/>
                        <a:lumOff val="80000"/>
                      </a:schemeClr>
                    </a:solidFill>
                  </a:tcPr>
                </a:tc>
              </a:tr>
              <a:tr h="419735">
                <a:tc>
                  <a:txBody>
                    <a:bodyPr/>
                    <a:p>
                      <a:pPr>
                        <a:buNone/>
                      </a:pPr>
                      <a:r>
                        <a:rPr lang="en-US" b="1"/>
                        <a:t>Kislev</a:t>
                      </a:r>
                      <a:endParaRPr lang="en-US" b="1"/>
                    </a:p>
                  </a:txBody>
                  <a:tcPr>
                    <a:solidFill>
                      <a:schemeClr val="accent4">
                        <a:lumMod val="20000"/>
                        <a:lumOff val="80000"/>
                      </a:schemeClr>
                    </a:solidFill>
                  </a:tcPr>
                </a:tc>
                <a:tc>
                  <a:txBody>
                    <a:bodyPr/>
                    <a:p>
                      <a:pPr>
                        <a:buNone/>
                      </a:pPr>
                      <a:r>
                        <a:rPr lang="en-US" b="1"/>
                        <a:t>Novembre/Décembre</a:t>
                      </a:r>
                      <a:endParaRPr lang="en-US" b="1"/>
                    </a:p>
                  </a:txBody>
                  <a:tcPr>
                    <a:solidFill>
                      <a:schemeClr val="accent4">
                        <a:lumMod val="20000"/>
                        <a:lumOff val="80000"/>
                      </a:schemeClr>
                    </a:solidFill>
                  </a:tcPr>
                </a:tc>
              </a:tr>
              <a:tr h="419735">
                <a:tc>
                  <a:txBody>
                    <a:bodyPr/>
                    <a:p>
                      <a:pPr>
                        <a:buNone/>
                      </a:pPr>
                      <a:r>
                        <a:rPr lang="en-US" b="1"/>
                        <a:t>Tévet</a:t>
                      </a:r>
                      <a:endParaRPr lang="en-US" b="1"/>
                    </a:p>
                  </a:txBody>
                  <a:tcPr>
                    <a:solidFill>
                      <a:schemeClr val="accent1">
                        <a:lumMod val="20000"/>
                        <a:lumOff val="80000"/>
                      </a:schemeClr>
                    </a:solidFill>
                  </a:tcPr>
                </a:tc>
                <a:tc>
                  <a:txBody>
                    <a:bodyPr/>
                    <a:p>
                      <a:pPr>
                        <a:buNone/>
                      </a:pPr>
                      <a:r>
                        <a:rPr lang="en-US" b="1"/>
                        <a:t>décembre/janvier</a:t>
                      </a:r>
                      <a:endParaRPr lang="en-US" b="1"/>
                    </a:p>
                  </a:txBody>
                  <a:tcPr>
                    <a:solidFill>
                      <a:schemeClr val="accent1">
                        <a:lumMod val="20000"/>
                        <a:lumOff val="80000"/>
                      </a:schemeClr>
                    </a:solidFill>
                  </a:tcPr>
                </a:tc>
              </a:tr>
              <a:tr h="419735">
                <a:tc>
                  <a:txBody>
                    <a:bodyPr/>
                    <a:p>
                      <a:pPr>
                        <a:buNone/>
                      </a:pPr>
                      <a:r>
                        <a:rPr lang="en-US" b="1"/>
                        <a:t>Chevet</a:t>
                      </a:r>
                      <a:endParaRPr lang="en-US" b="1"/>
                    </a:p>
                  </a:txBody>
                  <a:tcPr>
                    <a:solidFill>
                      <a:schemeClr val="accent1">
                        <a:lumMod val="20000"/>
                        <a:lumOff val="80000"/>
                      </a:schemeClr>
                    </a:solidFill>
                  </a:tcPr>
                </a:tc>
                <a:tc>
                  <a:txBody>
                    <a:bodyPr/>
                    <a:p>
                      <a:pPr>
                        <a:buNone/>
                      </a:pPr>
                      <a:r>
                        <a:rPr lang="en-US" b="1"/>
                        <a:t>janvier/février</a:t>
                      </a:r>
                      <a:endParaRPr lang="en-US" b="1"/>
                    </a:p>
                  </a:txBody>
                  <a:tcPr>
                    <a:solidFill>
                      <a:schemeClr val="accent1">
                        <a:lumMod val="20000"/>
                        <a:lumOff val="80000"/>
                      </a:schemeClr>
                    </a:solidFill>
                  </a:tcPr>
                </a:tc>
              </a:tr>
              <a:tr h="419735">
                <a:tc>
                  <a:txBody>
                    <a:bodyPr/>
                    <a:p>
                      <a:pPr>
                        <a:buNone/>
                      </a:pPr>
                      <a:r>
                        <a:rPr lang="en-US" b="1"/>
                        <a:t>Adar</a:t>
                      </a:r>
                      <a:endParaRPr lang="en-US" b="1"/>
                    </a:p>
                  </a:txBody>
                  <a:tcPr>
                    <a:solidFill>
                      <a:schemeClr val="accent1">
                        <a:lumMod val="20000"/>
                        <a:lumOff val="80000"/>
                      </a:schemeClr>
                    </a:solidFill>
                  </a:tcPr>
                </a:tc>
                <a:tc>
                  <a:txBody>
                    <a:bodyPr/>
                    <a:p>
                      <a:pPr>
                        <a:buNone/>
                      </a:pPr>
                      <a:r>
                        <a:rPr lang="en-US" b="1"/>
                        <a:t>Février/Mars</a:t>
                      </a:r>
                      <a:endParaRPr lang="en-US" b="1"/>
                    </a:p>
                  </a:txBody>
                  <a:tcPr>
                    <a:solidFill>
                      <a:schemeClr val="accent1">
                        <a:lumMod val="20000"/>
                        <a:lumOff val="80000"/>
                      </a:schemeClr>
                    </a:solidFill>
                  </a:tcPr>
                </a:tc>
              </a:tr>
            </a:tbl>
          </a:graphicData>
        </a:graphic>
      </p:graphicFrame>
      <p:sp>
        <p:nvSpPr>
          <p:cNvPr id="38" name="Line1"/>
          <p:cNvSpPr/>
          <p:nvPr/>
        </p:nvSpPr>
        <p:spPr>
          <a:xfrm>
            <a:off x="5420995" y="1137285"/>
            <a:ext cx="94615" cy="517525"/>
          </a:xfrm>
          <a:prstGeom prst="accentBorderCallout1">
            <a:avLst>
              <a:gd name="adj1" fmla="val 18750"/>
              <a:gd name="adj2" fmla="val -8333"/>
              <a:gd name="adj3" fmla="val 119631"/>
              <a:gd name="adj4" fmla="val -1906711"/>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4" name="Line2"/>
          <p:cNvSpPr/>
          <p:nvPr/>
        </p:nvSpPr>
        <p:spPr>
          <a:xfrm>
            <a:off x="5420995" y="1913255"/>
            <a:ext cx="94615" cy="517525"/>
          </a:xfrm>
          <a:prstGeom prst="accentBorderCallout1">
            <a:avLst>
              <a:gd name="adj1" fmla="val 18750"/>
              <a:gd name="adj2" fmla="val -8333"/>
              <a:gd name="adj3" fmla="val -23558"/>
              <a:gd name="adj4" fmla="val -1895973"/>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Line3"/>
          <p:cNvSpPr/>
          <p:nvPr/>
        </p:nvSpPr>
        <p:spPr>
          <a:xfrm>
            <a:off x="5420995" y="2661285"/>
            <a:ext cx="94615" cy="517525"/>
          </a:xfrm>
          <a:prstGeom prst="accentBorderCallout1">
            <a:avLst>
              <a:gd name="adj1" fmla="val 18750"/>
              <a:gd name="adj2" fmla="val -8333"/>
              <a:gd name="adj3" fmla="val -156319"/>
              <a:gd name="adj4" fmla="val -1884563"/>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Line4"/>
          <p:cNvSpPr/>
          <p:nvPr/>
        </p:nvSpPr>
        <p:spPr>
          <a:xfrm>
            <a:off x="5420995" y="3429000"/>
            <a:ext cx="94615" cy="511810"/>
          </a:xfrm>
          <a:prstGeom prst="accentBorderCallout1">
            <a:avLst>
              <a:gd name="adj1" fmla="val 18750"/>
              <a:gd name="adj2" fmla="val -8333"/>
              <a:gd name="adj3" fmla="val -158312"/>
              <a:gd name="adj4" fmla="val -1899328"/>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Line5"/>
          <p:cNvSpPr/>
          <p:nvPr/>
        </p:nvSpPr>
        <p:spPr>
          <a:xfrm>
            <a:off x="5420995" y="4458335"/>
            <a:ext cx="94615" cy="511175"/>
          </a:xfrm>
          <a:prstGeom prst="accentBorderCallout1">
            <a:avLst>
              <a:gd name="adj1" fmla="val 18750"/>
              <a:gd name="adj2" fmla="val -8333"/>
              <a:gd name="adj3" fmla="val -55279"/>
              <a:gd name="adj4" fmla="val -1850335"/>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6" name="Line6"/>
          <p:cNvSpPr/>
          <p:nvPr/>
        </p:nvSpPr>
        <p:spPr>
          <a:xfrm>
            <a:off x="5420995" y="5220335"/>
            <a:ext cx="94615" cy="511175"/>
          </a:xfrm>
          <a:prstGeom prst="accentBorderCallout1">
            <a:avLst>
              <a:gd name="adj1" fmla="val 18750"/>
              <a:gd name="adj2" fmla="val -8333"/>
              <a:gd name="adj3" fmla="val -189937"/>
              <a:gd name="adj4" fmla="val -1854362"/>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Line7"/>
          <p:cNvSpPr/>
          <p:nvPr/>
        </p:nvSpPr>
        <p:spPr>
          <a:xfrm>
            <a:off x="5420995" y="5981700"/>
            <a:ext cx="93980" cy="514350"/>
          </a:xfrm>
          <a:prstGeom prst="accentBorderCallout1">
            <a:avLst>
              <a:gd name="adj1" fmla="val 18750"/>
              <a:gd name="adj2" fmla="val -8333"/>
              <a:gd name="adj3" fmla="val -297037"/>
              <a:gd name="adj4" fmla="val -1881081"/>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65" name="Feasts"/>
          <p:cNvGrpSpPr/>
          <p:nvPr/>
        </p:nvGrpSpPr>
        <p:grpSpPr>
          <a:xfrm>
            <a:off x="5469890" y="1143000"/>
            <a:ext cx="3138170" cy="5350510"/>
            <a:chOff x="7111" y="1600"/>
            <a:chExt cx="4418" cy="8426"/>
          </a:xfrm>
        </p:grpSpPr>
        <p:sp>
          <p:nvSpPr>
            <p:cNvPr id="14" name="Pentagon 13"/>
            <p:cNvSpPr/>
            <p:nvPr/>
          </p:nvSpPr>
          <p:spPr>
            <a:xfrm>
              <a:off x="7111" y="68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Trompettes</a:t>
              </a:r>
              <a:endParaRPr lang="en-US" sz="2400" b="1">
                <a:solidFill>
                  <a:schemeClr val="tx1"/>
                </a:solidFill>
                <a:sym typeface="+mn-ea"/>
              </a:endParaRPr>
            </a:p>
          </p:txBody>
        </p:sp>
        <p:sp>
          <p:nvSpPr>
            <p:cNvPr id="27" name="Pentagon 26"/>
            <p:cNvSpPr/>
            <p:nvPr/>
          </p:nvSpPr>
          <p:spPr>
            <a:xfrm>
              <a:off x="7111" y="80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Jour des Expiations</a:t>
              </a:r>
              <a:endParaRPr lang="en-US" sz="2400" b="1">
                <a:solidFill>
                  <a:schemeClr val="tx1"/>
                </a:solidFill>
                <a:sym typeface="+mn-ea"/>
              </a:endParaRPr>
            </a:p>
          </p:txBody>
        </p:sp>
        <p:sp>
          <p:nvSpPr>
            <p:cNvPr id="40" name="Pentagon 39"/>
            <p:cNvSpPr/>
            <p:nvPr/>
          </p:nvSpPr>
          <p:spPr>
            <a:xfrm>
              <a:off x="7111" y="92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Tabernacles</a:t>
              </a:r>
              <a:endParaRPr lang="en-US" sz="2400" b="1">
                <a:solidFill>
                  <a:schemeClr val="tx1"/>
                </a:solidFill>
                <a:sym typeface="+mn-ea"/>
              </a:endParaRPr>
            </a:p>
          </p:txBody>
        </p:sp>
        <p:sp>
          <p:nvSpPr>
            <p:cNvPr id="23" name="Pentagon 22"/>
            <p:cNvSpPr/>
            <p:nvPr/>
          </p:nvSpPr>
          <p:spPr>
            <a:xfrm>
              <a:off x="7111" y="16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Pâque</a:t>
              </a:r>
              <a:endParaRPr lang="en-US" sz="2400" b="1">
                <a:solidFill>
                  <a:schemeClr val="tx1"/>
                </a:solidFill>
                <a:sym typeface="+mn-ea"/>
              </a:endParaRPr>
            </a:p>
          </p:txBody>
        </p:sp>
        <p:sp>
          <p:nvSpPr>
            <p:cNvPr id="24" name="Pentagon 23"/>
            <p:cNvSpPr/>
            <p:nvPr/>
          </p:nvSpPr>
          <p:spPr>
            <a:xfrm>
              <a:off x="7111" y="28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Pain sans levain</a:t>
              </a:r>
              <a:endParaRPr lang="en-US" sz="2400" b="1">
                <a:solidFill>
                  <a:schemeClr val="tx1"/>
                </a:solidFill>
                <a:sym typeface="+mn-ea"/>
              </a:endParaRPr>
            </a:p>
          </p:txBody>
        </p:sp>
        <p:sp>
          <p:nvSpPr>
            <p:cNvPr id="35" name="Pentagon 34"/>
            <p:cNvSpPr/>
            <p:nvPr/>
          </p:nvSpPr>
          <p:spPr>
            <a:xfrm>
              <a:off x="7111" y="40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Premiers fruits</a:t>
              </a:r>
              <a:endParaRPr lang="en-US" sz="2400" b="1">
                <a:solidFill>
                  <a:schemeClr val="tx1"/>
                </a:solidFill>
                <a:sym typeface="+mn-ea"/>
              </a:endParaRPr>
            </a:p>
          </p:txBody>
        </p:sp>
        <p:sp>
          <p:nvSpPr>
            <p:cNvPr id="59" name="Pentagon 58"/>
            <p:cNvSpPr/>
            <p:nvPr/>
          </p:nvSpPr>
          <p:spPr>
            <a:xfrm>
              <a:off x="7111" y="52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semaines</a:t>
              </a:r>
              <a:endParaRPr lang="en-US" sz="2400" b="1">
                <a:solidFill>
                  <a:schemeClr val="tx1"/>
                </a:solidFill>
                <a:sym typeface="+mn-ea"/>
              </a:endParaRPr>
            </a:p>
          </p:txBody>
        </p:sp>
      </p:grpSp>
      <p:grpSp>
        <p:nvGrpSpPr>
          <p:cNvPr id="51" name="FeastsSquare"/>
          <p:cNvGrpSpPr/>
          <p:nvPr/>
        </p:nvGrpSpPr>
        <p:grpSpPr>
          <a:xfrm>
            <a:off x="5457190" y="1144270"/>
            <a:ext cx="3138170" cy="5350510"/>
            <a:chOff x="7111" y="1600"/>
            <a:chExt cx="4418" cy="8426"/>
          </a:xfrm>
        </p:grpSpPr>
        <p:sp>
          <p:nvSpPr>
            <p:cNvPr id="52" name="Rectangles 51"/>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Trompettes</a:t>
              </a:r>
              <a:endParaRPr lang="en-US" sz="2400" b="1">
                <a:solidFill>
                  <a:schemeClr val="tx1"/>
                </a:solidFill>
                <a:sym typeface="+mn-ea"/>
              </a:endParaRPr>
            </a:p>
          </p:txBody>
        </p:sp>
        <p:sp>
          <p:nvSpPr>
            <p:cNvPr id="53" name="Rectangles 52"/>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Jour des Expiations</a:t>
              </a:r>
              <a:endParaRPr lang="en-US" sz="2400" b="1">
                <a:solidFill>
                  <a:schemeClr val="tx1"/>
                </a:solidFill>
                <a:sym typeface="+mn-ea"/>
              </a:endParaRPr>
            </a:p>
          </p:txBody>
        </p:sp>
        <p:sp>
          <p:nvSpPr>
            <p:cNvPr id="54" name="Rectangles 53"/>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Tabernacles</a:t>
              </a:r>
              <a:endParaRPr lang="en-US" sz="2400" b="1">
                <a:solidFill>
                  <a:schemeClr val="tx1"/>
                </a:solidFill>
                <a:sym typeface="+mn-ea"/>
              </a:endParaRPr>
            </a:p>
          </p:txBody>
        </p:sp>
        <p:sp>
          <p:nvSpPr>
            <p:cNvPr id="55" name="Rectangles 54"/>
            <p:cNvSpPr/>
            <p:nvPr/>
          </p:nvSpPr>
          <p:spPr>
            <a:xfrm>
              <a:off x="7111" y="16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Pâque</a:t>
              </a:r>
              <a:endParaRPr lang="en-US" sz="2400" b="1">
                <a:solidFill>
                  <a:schemeClr val="tx1"/>
                </a:solidFill>
                <a:sym typeface="+mn-ea"/>
              </a:endParaRPr>
            </a:p>
          </p:txBody>
        </p:sp>
        <p:sp>
          <p:nvSpPr>
            <p:cNvPr id="56" name="Rectangles 55"/>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Pain sans levain</a:t>
              </a:r>
              <a:endParaRPr lang="en-US" sz="2400" b="1">
                <a:solidFill>
                  <a:schemeClr val="tx1"/>
                </a:solidFill>
                <a:sym typeface="+mn-ea"/>
              </a:endParaRPr>
            </a:p>
          </p:txBody>
        </p:sp>
        <p:sp>
          <p:nvSpPr>
            <p:cNvPr id="57" name="Rectangles 56"/>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Premiers fruits</a:t>
              </a:r>
              <a:endParaRPr lang="en-US" sz="2400" b="1">
                <a:solidFill>
                  <a:schemeClr val="tx1"/>
                </a:solidFill>
                <a:sym typeface="+mn-ea"/>
              </a:endParaRPr>
            </a:p>
          </p:txBody>
        </p:sp>
        <p:sp>
          <p:nvSpPr>
            <p:cNvPr id="58" name="Rectangles 57"/>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Fête des semaines</a:t>
              </a:r>
              <a:endParaRPr lang="en-US" sz="2400" b="1">
                <a:solidFill>
                  <a:schemeClr val="tx1"/>
                </a:solidFill>
                <a:sym typeface="+mn-ea"/>
              </a:endParaRPr>
            </a:p>
          </p:txBody>
        </p:sp>
      </p:grpSp>
      <p:sp>
        <p:nvSpPr>
          <p:cNvPr id="47" name="F1Passover"/>
          <p:cNvSpPr/>
          <p:nvPr/>
        </p:nvSpPr>
        <p:spPr>
          <a:xfrm>
            <a:off x="9128760" y="1143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La mort du Messie</a:t>
            </a:r>
            <a:endParaRPr lang="en-US" sz="2400" b="1">
              <a:solidFill>
                <a:schemeClr val="tx1"/>
              </a:solidFill>
            </a:endParaRPr>
          </a:p>
        </p:txBody>
      </p:sp>
      <p:sp>
        <p:nvSpPr>
          <p:cNvPr id="48" name="F2Sanctification"/>
          <p:cNvSpPr/>
          <p:nvPr/>
        </p:nvSpPr>
        <p:spPr>
          <a:xfrm>
            <a:off x="9128760" y="1905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Sanctification</a:t>
            </a:r>
            <a:endParaRPr lang="en-US" sz="2400" b="1">
              <a:solidFill>
                <a:schemeClr val="tx1"/>
              </a:solidFill>
            </a:endParaRPr>
          </a:p>
        </p:txBody>
      </p:sp>
      <p:sp>
        <p:nvSpPr>
          <p:cNvPr id="49" name="F3Resurrection"/>
          <p:cNvSpPr/>
          <p:nvPr/>
        </p:nvSpPr>
        <p:spPr>
          <a:xfrm>
            <a:off x="9128760" y="2667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Résurrection</a:t>
            </a:r>
            <a:endParaRPr lang="en-US" sz="2400" b="1">
              <a:solidFill>
                <a:schemeClr val="tx1"/>
              </a:solidFill>
            </a:endParaRPr>
          </a:p>
        </p:txBody>
      </p:sp>
      <p:sp>
        <p:nvSpPr>
          <p:cNvPr id="50" name="F4HolySpirit"/>
          <p:cNvSpPr/>
          <p:nvPr/>
        </p:nvSpPr>
        <p:spPr>
          <a:xfrm>
            <a:off x="9128760" y="340741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esprit Saint</a:t>
            </a:r>
            <a:endParaRPr lang="en-US" sz="2400" b="1">
              <a:solidFill>
                <a:schemeClr val="tx1"/>
              </a:solidFill>
            </a:endParaRPr>
          </a:p>
        </p:txBody>
      </p:sp>
      <p:sp>
        <p:nvSpPr>
          <p:cNvPr id="71" name="MajorViews"/>
          <p:cNvSpPr/>
          <p:nvPr/>
        </p:nvSpPr>
        <p:spPr>
          <a:xfrm>
            <a:off x="323215" y="680085"/>
            <a:ext cx="11478260" cy="5859145"/>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en-US" sz="3200" b="1">
                <a:solidFill>
                  <a:schemeClr val="tx1"/>
                </a:solidFill>
              </a:rPr>
              <a:t>Principaux points de vue eschatalogiques</a:t>
            </a:r>
            <a:endParaRPr lang="en-US" sz="3200" b="1">
              <a:solidFill>
                <a:schemeClr val="tx1"/>
              </a:solidFill>
            </a:endParaRPr>
          </a:p>
        </p:txBody>
      </p:sp>
      <p:grpSp>
        <p:nvGrpSpPr>
          <p:cNvPr id="117" name="PostMill"/>
          <p:cNvGrpSpPr/>
          <p:nvPr/>
        </p:nvGrpSpPr>
        <p:grpSpPr>
          <a:xfrm>
            <a:off x="753745" y="5003165"/>
            <a:ext cx="10553700" cy="979805"/>
            <a:chOff x="1187" y="7879"/>
            <a:chExt cx="16620" cy="1543"/>
          </a:xfrm>
        </p:grpSpPr>
        <p:sp>
          <p:nvSpPr>
            <p:cNvPr id="104" name="Down Arrow 103"/>
            <p:cNvSpPr/>
            <p:nvPr/>
          </p:nvSpPr>
          <p:spPr>
            <a:xfrm>
              <a:off x="11253" y="7879"/>
              <a:ext cx="1848"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CS</a:t>
              </a:r>
              <a:endParaRPr lang="en-US"/>
            </a:p>
          </p:txBody>
        </p:sp>
        <p:sp>
          <p:nvSpPr>
            <p:cNvPr id="106" name="Rounded Rectangle 105"/>
            <p:cNvSpPr/>
            <p:nvPr/>
          </p:nvSpPr>
          <p:spPr>
            <a:xfrm>
              <a:off x="12253" y="8882"/>
              <a:ext cx="2229"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Jugement</a:t>
              </a:r>
              <a:endParaRPr lang="en-US"/>
            </a:p>
          </p:txBody>
        </p:sp>
        <p:sp>
          <p:nvSpPr>
            <p:cNvPr id="108" name="Up Arrow 107"/>
            <p:cNvSpPr/>
            <p:nvPr/>
          </p:nvSpPr>
          <p:spPr>
            <a:xfrm>
              <a:off x="11707" y="8417"/>
              <a:ext cx="1519"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sp>
          <p:nvSpPr>
            <p:cNvPr id="109" name="Rounded Rectangle 108"/>
            <p:cNvSpPr/>
            <p:nvPr/>
          </p:nvSpPr>
          <p:spPr>
            <a:xfrm>
              <a:off x="14496" y="8882"/>
              <a:ext cx="3311"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État éternel</a:t>
              </a:r>
              <a:endParaRPr lang="en-US"/>
            </a:p>
          </p:txBody>
        </p:sp>
        <p:sp>
          <p:nvSpPr>
            <p:cNvPr id="112" name="Rounded Rectangle 111"/>
            <p:cNvSpPr/>
            <p:nvPr/>
          </p:nvSpPr>
          <p:spPr>
            <a:xfrm>
              <a:off x="1187" y="8884"/>
              <a:ext cx="11068" cy="538"/>
            </a:xfrm>
            <a:prstGeom prst="roundRect">
              <a:avLst/>
            </a:prstGeom>
            <a:gradFill>
              <a:gsLst>
                <a:gs pos="47000">
                  <a:schemeClr val="accent6">
                    <a:lumMod val="75000"/>
                  </a:schemeClr>
                </a:gs>
                <a:gs pos="87000">
                  <a:schemeClr val="accent4">
                    <a:lumMod val="60000"/>
                    <a:lumOff val="40000"/>
                  </a:schemeClr>
                </a:gs>
                <a:gs pos="0">
                  <a:schemeClr val="accent6">
                    <a:lumMod val="40000"/>
                    <a:lumOff val="60000"/>
                  </a:schemeClr>
                </a:gs>
                <a:gs pos="100000">
                  <a:schemeClr val="accent4">
                    <a:lumMod val="50000"/>
                  </a:schemeClr>
                </a:gs>
              </a:gsLst>
              <a:lin ang="2142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Âge de l'Église et millénaire</a:t>
              </a:r>
              <a:endParaRPr lang="en-US"/>
            </a:p>
          </p:txBody>
        </p:sp>
        <p:sp>
          <p:nvSpPr>
            <p:cNvPr id="110" name="Up Arrow 109"/>
            <p:cNvSpPr/>
            <p:nvPr/>
          </p:nvSpPr>
          <p:spPr>
            <a:xfrm>
              <a:off x="11139" y="8408"/>
              <a:ext cx="1519"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grpSp>
      <p:grpSp>
        <p:nvGrpSpPr>
          <p:cNvPr id="92" name="Amil"/>
          <p:cNvGrpSpPr/>
          <p:nvPr/>
        </p:nvGrpSpPr>
        <p:grpSpPr>
          <a:xfrm>
            <a:off x="753577" y="3883025"/>
            <a:ext cx="10553233" cy="975995"/>
            <a:chOff x="4749" y="6675"/>
            <a:chExt cx="12848" cy="1537"/>
          </a:xfrm>
        </p:grpSpPr>
        <p:sp>
          <p:nvSpPr>
            <p:cNvPr id="94" name="Down Arrow 93"/>
            <p:cNvSpPr/>
            <p:nvPr/>
          </p:nvSpPr>
          <p:spPr>
            <a:xfrm>
              <a:off x="12519" y="6675"/>
              <a:ext cx="1467"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CS</a:t>
              </a:r>
              <a:endParaRPr lang="en-US"/>
            </a:p>
          </p:txBody>
        </p:sp>
        <p:sp>
          <p:nvSpPr>
            <p:cNvPr id="95" name="Rounded Rectangle 94"/>
            <p:cNvSpPr/>
            <p:nvPr/>
          </p:nvSpPr>
          <p:spPr>
            <a:xfrm>
              <a:off x="4749" y="7674"/>
              <a:ext cx="8536"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Règne millénaire du Christ</a:t>
              </a:r>
              <a:endParaRPr lang="en-US"/>
            </a:p>
          </p:txBody>
        </p:sp>
        <p:sp>
          <p:nvSpPr>
            <p:cNvPr id="96" name="Rounded Rectangle 95"/>
            <p:cNvSpPr/>
            <p:nvPr/>
          </p:nvSpPr>
          <p:spPr>
            <a:xfrm>
              <a:off x="13305" y="7674"/>
              <a:ext cx="1721"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Jugement</a:t>
              </a:r>
              <a:endParaRPr lang="en-US"/>
            </a:p>
          </p:txBody>
        </p:sp>
        <p:sp>
          <p:nvSpPr>
            <p:cNvPr id="98" name="Up Arrow 97"/>
            <p:cNvSpPr/>
            <p:nvPr/>
          </p:nvSpPr>
          <p:spPr>
            <a:xfrm>
              <a:off x="12941" y="7209"/>
              <a:ext cx="1206"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sp>
          <p:nvSpPr>
            <p:cNvPr id="99" name="Rounded Rectangle 98"/>
            <p:cNvSpPr/>
            <p:nvPr/>
          </p:nvSpPr>
          <p:spPr>
            <a:xfrm>
              <a:off x="15039" y="7674"/>
              <a:ext cx="2558"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État éternel</a:t>
              </a:r>
              <a:endParaRPr lang="en-US"/>
            </a:p>
          </p:txBody>
        </p:sp>
        <p:sp>
          <p:nvSpPr>
            <p:cNvPr id="101" name="Up Arrow 100"/>
            <p:cNvSpPr/>
            <p:nvPr/>
          </p:nvSpPr>
          <p:spPr>
            <a:xfrm>
              <a:off x="12380" y="7182"/>
              <a:ext cx="1206"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grpSp>
      <p:grpSp>
        <p:nvGrpSpPr>
          <p:cNvPr id="116" name="PostTribPremil"/>
          <p:cNvGrpSpPr/>
          <p:nvPr/>
        </p:nvGrpSpPr>
        <p:grpSpPr>
          <a:xfrm>
            <a:off x="753745" y="2666365"/>
            <a:ext cx="10552430" cy="854075"/>
            <a:chOff x="1187" y="4199"/>
            <a:chExt cx="16618" cy="1345"/>
          </a:xfrm>
        </p:grpSpPr>
        <p:sp>
          <p:nvSpPr>
            <p:cNvPr id="84" name="Down Arrow 83"/>
            <p:cNvSpPr/>
            <p:nvPr/>
          </p:nvSpPr>
          <p:spPr>
            <a:xfrm>
              <a:off x="6046" y="4199"/>
              <a:ext cx="1634"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CS</a:t>
              </a:r>
              <a:endParaRPr lang="en-US" sz="2000" b="1"/>
            </a:p>
          </p:txBody>
        </p:sp>
        <p:sp>
          <p:nvSpPr>
            <p:cNvPr id="85" name="Rounded Rectangle 84"/>
            <p:cNvSpPr/>
            <p:nvPr/>
          </p:nvSpPr>
          <p:spPr>
            <a:xfrm>
              <a:off x="6895" y="4998"/>
              <a:ext cx="5359"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Règne millénaire du Christ</a:t>
              </a:r>
              <a:endParaRPr lang="en-US" sz="2000" b="1"/>
            </a:p>
          </p:txBody>
        </p:sp>
        <p:sp>
          <p:nvSpPr>
            <p:cNvPr id="86" name="Rounded Rectangle 85"/>
            <p:cNvSpPr/>
            <p:nvPr/>
          </p:nvSpPr>
          <p:spPr>
            <a:xfrm>
              <a:off x="12254" y="4998"/>
              <a:ext cx="2227"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Jugement</a:t>
              </a:r>
              <a:endParaRPr lang="en-US" sz="2000" b="1"/>
            </a:p>
          </p:txBody>
        </p:sp>
        <p:sp>
          <p:nvSpPr>
            <p:cNvPr id="88" name="Up Arrow 87"/>
            <p:cNvSpPr/>
            <p:nvPr/>
          </p:nvSpPr>
          <p:spPr>
            <a:xfrm>
              <a:off x="11538" y="4533"/>
              <a:ext cx="1343"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89" name="Rounded Rectangle 88"/>
            <p:cNvSpPr/>
            <p:nvPr/>
          </p:nvSpPr>
          <p:spPr>
            <a:xfrm>
              <a:off x="14481" y="4998"/>
              <a:ext cx="3324"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État éternel</a:t>
              </a:r>
              <a:endParaRPr lang="en-US" sz="2000" b="1"/>
            </a:p>
          </p:txBody>
        </p:sp>
        <p:sp>
          <p:nvSpPr>
            <p:cNvPr id="113" name="Rounded Rectangle 112"/>
            <p:cNvSpPr/>
            <p:nvPr/>
          </p:nvSpPr>
          <p:spPr>
            <a:xfrm>
              <a:off x="1187" y="5006"/>
              <a:ext cx="5663" cy="538"/>
            </a:xfrm>
            <a:prstGeom prst="roundRect">
              <a:avLst/>
            </a:prstGeom>
            <a:gradFill>
              <a:gsLst>
                <a:gs pos="66000">
                  <a:schemeClr val="accent6">
                    <a:lumMod val="60000"/>
                    <a:lumOff val="40000"/>
                  </a:schemeClr>
                </a:gs>
                <a:gs pos="100000">
                  <a:srgbClr val="FF0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Âge de l'Église et tribulations</a:t>
              </a:r>
              <a:endParaRPr lang="en-US"/>
            </a:p>
          </p:txBody>
        </p:sp>
        <p:sp>
          <p:nvSpPr>
            <p:cNvPr id="91" name="Up Arrow 90"/>
            <p:cNvSpPr/>
            <p:nvPr/>
          </p:nvSpPr>
          <p:spPr>
            <a:xfrm>
              <a:off x="6192" y="4706"/>
              <a:ext cx="1343"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grpSp>
      <p:grpSp>
        <p:nvGrpSpPr>
          <p:cNvPr id="115" name="PretribPremil"/>
          <p:cNvGrpSpPr/>
          <p:nvPr/>
        </p:nvGrpSpPr>
        <p:grpSpPr>
          <a:xfrm>
            <a:off x="713740" y="1292860"/>
            <a:ext cx="10617835" cy="1128395"/>
            <a:chOff x="1124" y="2036"/>
            <a:chExt cx="16721" cy="1777"/>
          </a:xfrm>
        </p:grpSpPr>
        <p:sp>
          <p:nvSpPr>
            <p:cNvPr id="73" name="Rounded Rectangle 72"/>
            <p:cNvSpPr/>
            <p:nvPr/>
          </p:nvSpPr>
          <p:spPr>
            <a:xfrm>
              <a:off x="4084" y="3275"/>
              <a:ext cx="2766"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Tribulations</a:t>
              </a:r>
              <a:endParaRPr lang="en-US" sz="2000" b="1"/>
            </a:p>
          </p:txBody>
        </p:sp>
        <p:sp>
          <p:nvSpPr>
            <p:cNvPr id="74" name="Down Arrow 73"/>
            <p:cNvSpPr/>
            <p:nvPr/>
          </p:nvSpPr>
          <p:spPr>
            <a:xfrm>
              <a:off x="5995" y="2476"/>
              <a:ext cx="1646"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CS</a:t>
              </a:r>
              <a:endParaRPr lang="en-US" sz="2000" b="1"/>
            </a:p>
          </p:txBody>
        </p:sp>
        <p:sp>
          <p:nvSpPr>
            <p:cNvPr id="75" name="Rounded Rectangle 74"/>
            <p:cNvSpPr/>
            <p:nvPr/>
          </p:nvSpPr>
          <p:spPr>
            <a:xfrm>
              <a:off x="6850" y="3275"/>
              <a:ext cx="5401"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Règne millénaire du Christ</a:t>
              </a:r>
              <a:endParaRPr lang="en-US" sz="2000" b="1"/>
            </a:p>
          </p:txBody>
        </p:sp>
        <p:sp>
          <p:nvSpPr>
            <p:cNvPr id="76" name="Rounded Rectangle 75"/>
            <p:cNvSpPr/>
            <p:nvPr/>
          </p:nvSpPr>
          <p:spPr>
            <a:xfrm>
              <a:off x="12251" y="3275"/>
              <a:ext cx="2244"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Jugement</a:t>
              </a:r>
              <a:endParaRPr lang="en-US" sz="2000" b="1"/>
            </a:p>
          </p:txBody>
        </p:sp>
        <p:sp>
          <p:nvSpPr>
            <p:cNvPr id="77" name="Rounded Rectangle 76"/>
            <p:cNvSpPr/>
            <p:nvPr/>
          </p:nvSpPr>
          <p:spPr>
            <a:xfrm>
              <a:off x="3692" y="2036"/>
              <a:ext cx="876" cy="53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78" name="Up Arrow 77"/>
            <p:cNvSpPr/>
            <p:nvPr/>
          </p:nvSpPr>
          <p:spPr>
            <a:xfrm>
              <a:off x="11529" y="2810"/>
              <a:ext cx="1353"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79" name="Rounded Rectangle 78"/>
            <p:cNvSpPr/>
            <p:nvPr/>
          </p:nvSpPr>
          <p:spPr>
            <a:xfrm>
              <a:off x="14495" y="3275"/>
              <a:ext cx="3350"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État éternel</a:t>
              </a:r>
              <a:endParaRPr lang="en-US" sz="2000" b="1"/>
            </a:p>
          </p:txBody>
        </p:sp>
        <p:sp>
          <p:nvSpPr>
            <p:cNvPr id="80" name="Up Arrow 79"/>
            <p:cNvSpPr/>
            <p:nvPr/>
          </p:nvSpPr>
          <p:spPr>
            <a:xfrm>
              <a:off x="3453" y="2745"/>
              <a:ext cx="1353"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114" name="Rounded Rectangle 113"/>
            <p:cNvSpPr/>
            <p:nvPr/>
          </p:nvSpPr>
          <p:spPr>
            <a:xfrm>
              <a:off x="1124" y="3268"/>
              <a:ext cx="2960" cy="538"/>
            </a:xfrm>
            <a:prstGeom prst="roundRect">
              <a:avLst/>
            </a:prstGeom>
            <a:gradFill>
              <a:gsLst>
                <a:gs pos="0">
                  <a:schemeClr val="accent6">
                    <a:lumMod val="60000"/>
                    <a:lumOff val="40000"/>
                  </a:schemeClr>
                </a:gs>
                <a:gs pos="100000">
                  <a:schemeClr val="accent6">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Âge de l'Église</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500"/>
                                        <p:tgtEl>
                                          <p:spTgt spid="1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500"/>
                                        <p:tgtEl>
                                          <p:spTgt spid="1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500"/>
                                        <p:tgtEl>
                                          <p:spTgt spid="9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bldLvl="0" animBg="1"/>
      <p:bldP spid="45" grpId="0" bldLvl="0" animBg="1"/>
      <p:bldP spid="39" grpId="0" bldLvl="0" animBg="1"/>
      <p:bldP spid="41" grpId="0" bldLvl="0" animBg="1"/>
      <p:bldP spid="46" grpId="0" bldLvl="0" animBg="1"/>
      <p:bldP spid="42" grpId="0" bldLvl="0" animBg="1"/>
      <p:bldP spid="47" grpId="0" bldLvl="0" animBg="1"/>
      <p:bldP spid="48" grpId="0" bldLvl="0" animBg="1"/>
      <p:bldP spid="49" grpId="0" bldLvl="0" animBg="1"/>
      <p:bldP spid="50" grpId="0" bldLvl="0" animBg="1"/>
      <p:bldP spid="7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230245"/>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Et l'Éternel parla à Moïse, disant : « Parle aux enfants d'Israël, et dis : Le septième mois, le premier jour du mois, vous observerez un jour de repos solennel, un mémorial proclamé à grand bruit. trompettes, une sainte convocation. Vous ne ferez aucun travail ordinaire et vous présenterez une offrande de nourriture à l'Éternel.</a:t>
            </a:r>
            <a:endParaRPr lang="en-US" sz="2400"/>
          </a:p>
          <a:p>
            <a:pPr lvl="1" algn="r"/>
            <a:r>
              <a:rPr lang="en-US" sz="2400"/>
              <a:t>Lévitique 23 : 23-25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Commandement Lévitique</a:t>
            </a:r>
            <a:endParaRPr lang="en-US" sz="3200" b="1"/>
          </a:p>
          <a:p>
            <a:pPr lvl="1" algn="just"/>
            <a:br>
              <a:rPr lang="en-US" sz="2800" b="1">
                <a:sym typeface="+mn-ea"/>
              </a:rPr>
            </a:br>
            <a:r>
              <a:rPr lang="en-US" sz="2400">
                <a:sym typeface="+mn-ea"/>
              </a:rPr>
              <a:t>[+] Le premier jour du septième mois, vous aurez une sainte convocation. Vous ne ferez aucun travail ordinaire. C'est le jour où vous sonnerez des trompettes, et vous offrirez en holocauste, une odeur agréable à l'Éternel: un taureau du gros bétail, un bélier, sept agneaux d'un an sans défaut; et leur offrande de farine pétrie à l'huile, trois dixièmes d'épha pour le taureau, deux dixièmes pour le bélier, et un dixième pour chacun des sept agneaux; avec un bouc en sacrifice d'expiation, pour faire l'expiation pour vous ; </a:t>
            </a:r>
            <a:r>
              <a:rPr lang="en-US" sz="2400" b="1">
                <a:sym typeface="+mn-ea"/>
              </a:rPr>
              <a:t>outre </a:t>
            </a:r>
            <a:r>
              <a:rPr lang="en-US" sz="2400">
                <a:sym typeface="+mn-ea"/>
              </a:rPr>
              <a:t>l'holocauste de la nouvelle lune et son offrande de céréales, et l'holocauste régulier et son offrande de céréales, et leur libation, selon la règle qui leur est prescrite, d'une agréable odeur, une offrande de nourriture à l'Éternel.</a:t>
            </a:r>
            <a:endParaRPr lang="en-US" sz="2400">
              <a:sym typeface="+mn-ea"/>
            </a:endParaRPr>
          </a:p>
          <a:p>
            <a:pPr algn="r"/>
            <a:r>
              <a:rPr lang="en-US" sz="2400">
                <a:sym typeface="+mn-ea"/>
              </a:rPr>
              <a:t>Nombres 29 : 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Offres supplémentaires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Commandements lévitiques pour les offrandes quotidiennes</a:t>
            </a:r>
            <a:endParaRPr lang="en-US" sz="3200" b="1"/>
          </a:p>
          <a:p>
            <a:pPr lvl="1" algn="just"/>
            <a:br>
              <a:rPr lang="en-US" sz="2800" b="1">
                <a:sym typeface="+mn-ea"/>
              </a:rPr>
            </a:br>
            <a:r>
              <a:rPr lang="en-US" sz="2200">
                <a:sym typeface="+mn-ea"/>
              </a:rPr>
              <a:t>[+] L'Éternel parla à Moïse, disant : « Commandez aux enfants d'Israël et dites-leur : 'Mon offrande, ma nourriture pour mes offrandes de nourriture, mon arôme agréable, vous aurez soin de m'en offrir au moment fixé. ' Et tu leur diras : Voici l'offrande que vous offrirez à l'Éternel : deux agneaux d'un an, sans défaut, jour par jour, en offrande régulière. Vous offrirez un agneau le matin, et l'autre agneau au crépuscule ; et un dixième d'épha de farine fine pour l'offrande de céréales, pétrie avec un quart de hin d'huile battue. C'est un holocauste régulier, ordonné sur le mont Sinaï, d'une odeur agréable, une offrande de nourriture à l'Éternel. Sa libation sera d'un quart de hin pour chaque agneau. Dans le lieu saint, vous verserez une libation de boisson forte à l'Éternel. L'autre agneau, tu l'offriras au crépuscule. Vous l'offrirez en offrande de nourriture, comme l'offrande du matin et comme sa libation, d'une odeur agréable à l'Éternel.»</a:t>
            </a:r>
            <a:endParaRPr lang="en-US" sz="2200">
              <a:sym typeface="+mn-ea"/>
            </a:endParaRPr>
          </a:p>
          <a:p>
            <a:pPr algn="r"/>
            <a:r>
              <a:rPr lang="en-US" sz="2200">
                <a:sym typeface="+mn-ea"/>
              </a:rPr>
              <a:t>Nombres 28 : 1-8</a:t>
            </a: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Offres supplémentaires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2861310"/>
          </a:xfrm>
          <a:prstGeom prst="rect">
            <a:avLst/>
          </a:prstGeom>
          <a:noFill/>
        </p:spPr>
        <p:txBody>
          <a:bodyPr wrap="square" rtlCol="0" anchor="t">
            <a:spAutoFit/>
          </a:bodyPr>
          <a:p>
            <a:r>
              <a:rPr lang="en-US" sz="3200" b="1"/>
              <a:t>Commandements lévitiques pour les offrandes hebdomadaires</a:t>
            </a:r>
            <a:endParaRPr lang="en-US" sz="3200" b="1"/>
          </a:p>
          <a:p>
            <a:pPr lvl="1" algn="just"/>
            <a:br>
              <a:rPr lang="en-US" sz="2800" b="1">
                <a:sym typeface="+mn-ea"/>
              </a:rPr>
            </a:br>
            <a:r>
              <a:rPr lang="en-US" sz="2400">
                <a:sym typeface="+mn-ea"/>
              </a:rPr>
              <a:t>[+] Le jour du sabbat, deux agneaux mâles d'un an sans défaut, et deux dixièmes d'épha de farine fine pour l'offrande de céréales, pétries avec de l'huile, et sa libation : c'est l'holocauste de chaque sabbat, outre l'holocauste régulier et sa libation.</a:t>
            </a:r>
            <a:endParaRPr lang="en-US" sz="2400">
              <a:sym typeface="+mn-ea"/>
            </a:endParaRPr>
          </a:p>
          <a:p>
            <a:pPr algn="r"/>
            <a:r>
              <a:rPr lang="en-US" sz="2400">
                <a:sym typeface="+mn-ea"/>
              </a:rPr>
              <a:t>Nombres 28 : 9-10</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Offres supplémentaires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Commandements lévitiques pour les offrandes mensuelles</a:t>
            </a:r>
            <a:endParaRPr lang="en-US" sz="3200" b="1"/>
          </a:p>
          <a:p>
            <a:pPr lvl="1" algn="just"/>
            <a:br>
              <a:rPr lang="en-US" sz="2800" b="1">
                <a:sym typeface="+mn-ea"/>
              </a:rPr>
            </a:br>
            <a:r>
              <a:rPr lang="en-US" sz="2400">
                <a:sym typeface="+mn-ea"/>
              </a:rPr>
              <a:t>[+] Au début de vos mois, vous offrirez en holocauste à l'Éternel : deux taureaux du troupeau, un bélier, sept agneaux d'un an sans défaut ; et aussi trois dixièmes d'épha de farine fine, pétrie à l'huile, pour l'offrande de céréales, pour chaque taureau, et deux dixièmes de fine farine, pétrie à l'huile, pour l'offrande de céréales, pour un bélier. et un dixième de fine farine pétrie à l'huile, en offrande pour chaque agneau; pour un holocauste d'agréable odeur, une offrande de nourriture à l'Éternel. Leurs libations seront d'un demi-hin de vin pour un taureau, d'un tiers de hin pour un bélier et d'un quart de hin pour un agneau. C'est l'holocauste de chaque mois tout au long des mois de l'année. Et un bouc en sacrifice d'expiation à l'Éternel; il sera offert en plus de l'holocauste régulier et de sa libation.</a:t>
            </a:r>
            <a:endParaRPr lang="en-US" sz="2400">
              <a:sym typeface="+mn-ea"/>
            </a:endParaRPr>
          </a:p>
          <a:p>
            <a:pPr algn="r"/>
            <a:r>
              <a:rPr lang="en-US" sz="2400">
                <a:sym typeface="+mn-ea"/>
              </a:rPr>
              <a:t>Nombres 28 : 11-15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Exigences pour la Fête des Trompettes</a:t>
            </a:r>
            <a:br>
              <a:rPr lang="en-US" sz="2800" b="1"/>
            </a:br>
            <a:endParaRPr lang="en-US" sz="2800" b="1"/>
          </a:p>
          <a:p>
            <a:pPr marL="800100" lvl="1" indent="-342900">
              <a:buFont typeface="Arial" panose="020B0604020202020204" pitchFamily="34" charset="0"/>
              <a:buChar char="•"/>
            </a:pPr>
            <a:r>
              <a:rPr lang="en-US" sz="2400">
                <a:sym typeface="+mn-ea"/>
              </a:rPr>
              <a:t>1er jour du 7ème mois</a:t>
            </a:r>
            <a:endParaRPr lang="en-US" sz="2400">
              <a:sym typeface="+mn-ea"/>
            </a:endParaRPr>
          </a:p>
          <a:p>
            <a:pPr marL="800100" lvl="1" indent="-342900">
              <a:buFont typeface="Arial" panose="020B0604020202020204" pitchFamily="34" charset="0"/>
              <a:buChar char="•"/>
            </a:pPr>
            <a:r>
              <a:rPr lang="en-US" sz="2400">
                <a:sym typeface="+mn-ea"/>
              </a:rPr>
              <a:t>Sabbat spécial (Sainte convocation)</a:t>
            </a:r>
            <a:endParaRPr lang="en-US" sz="2400">
              <a:sym typeface="+mn-ea"/>
            </a:endParaRPr>
          </a:p>
          <a:p>
            <a:pPr marL="800100" lvl="1" indent="-342900">
              <a:buFont typeface="Arial" panose="020B0604020202020204" pitchFamily="34" charset="0"/>
              <a:buChar char="•"/>
            </a:pPr>
            <a:r>
              <a:rPr lang="en-US" sz="2400">
                <a:sym typeface="+mn-ea"/>
              </a:rPr>
              <a:t>Sonner des trompettes (non précisé)</a:t>
            </a:r>
            <a:endParaRPr lang="en-US" sz="2400">
              <a:sym typeface="+mn-ea"/>
            </a:endParaRPr>
          </a:p>
          <a:p>
            <a:pPr marL="800100" lvl="1" indent="-342900">
              <a:buFont typeface="Arial" panose="020B0604020202020204" pitchFamily="34" charset="0"/>
              <a:buChar char="•"/>
            </a:pPr>
            <a:endParaRPr lang="en-US" sz="2400">
              <a:sym typeface="+mn-ea"/>
            </a:endParaRPr>
          </a:p>
          <a:p>
            <a:pPr marL="800100" lvl="1" indent="-342900">
              <a:buFont typeface="Arial" panose="020B0604020202020204" pitchFamily="34" charset="0"/>
              <a:buChar char="•"/>
            </a:pPr>
            <a:r>
              <a:rPr lang="en-US" sz="2400" b="1">
                <a:sym typeface="+mn-ea"/>
              </a:rPr>
              <a:t>Offrande brûlée </a:t>
            </a:r>
            <a:r>
              <a:rPr lang="en-US" sz="2400">
                <a:sym typeface="+mn-ea"/>
              </a:rPr>
              <a:t>: 1 taureau, 1 bélier, 7 agneaux mâles sans tache (1 an)</a:t>
            </a:r>
            <a:endParaRPr lang="en-US" sz="2400">
              <a:sym typeface="+mn-ea"/>
            </a:endParaRPr>
          </a:p>
          <a:p>
            <a:pPr marL="800100" lvl="1" indent="-342900">
              <a:buFont typeface="Arial" panose="020B0604020202020204" pitchFamily="34" charset="0"/>
              <a:buChar char="•"/>
            </a:pPr>
            <a:r>
              <a:rPr lang="en-US" sz="2400" b="1">
                <a:sym typeface="+mn-ea"/>
              </a:rPr>
              <a:t>Offrande de céréales </a:t>
            </a:r>
            <a:r>
              <a:rPr lang="en-US" sz="2400">
                <a:sym typeface="+mn-ea"/>
              </a:rPr>
              <a:t>(farine fine mélangée à de l'huile) : 3/10ème d'épha pour le taureau, 2/10ème d'épha pour le bélier, 1/10ème d'épha pour chaque agneau.</a:t>
            </a:r>
            <a:endParaRPr lang="en-US" sz="2400">
              <a:sym typeface="+mn-ea"/>
            </a:endParaRPr>
          </a:p>
          <a:p>
            <a:pPr marL="800100" lvl="1" indent="-342900">
              <a:buFont typeface="Arial" panose="020B0604020202020204" pitchFamily="34" charset="0"/>
              <a:buChar char="•"/>
            </a:pPr>
            <a:r>
              <a:rPr lang="en-US" sz="2400" b="1">
                <a:sym typeface="+mn-ea"/>
              </a:rPr>
              <a:t>Offrande pour le péché </a:t>
            </a:r>
            <a:r>
              <a:rPr lang="en-US" sz="2400">
                <a:sym typeface="+mn-ea"/>
              </a:rPr>
              <a:t>: Une chèvre</a:t>
            </a:r>
            <a:endParaRPr lang="en-US" sz="2400">
              <a:sym typeface="+mn-ea"/>
            </a:endParaRPr>
          </a:p>
          <a:p>
            <a:pPr marL="800100" lvl="1" indent="-342900">
              <a:buFont typeface="Arial" panose="020B0604020202020204" pitchFamily="34" charset="0"/>
              <a:buChar char="•"/>
            </a:pPr>
            <a:endParaRPr lang="en-US" sz="2400">
              <a:sym typeface="+mn-ea"/>
            </a:endParaRPr>
          </a:p>
          <a:p>
            <a:pPr lvl="1" indent="0">
              <a:buFont typeface="Arial" panose="020B0604020202020204" pitchFamily="34" charset="0"/>
              <a:buNone/>
            </a:pPr>
            <a:r>
              <a:rPr lang="en-US" sz="2400" b="1">
                <a:sym typeface="+mn-ea"/>
              </a:rPr>
              <a:t>Offre mensuelle régulière</a:t>
            </a:r>
            <a:r>
              <a:rPr lang="en-US" sz="2400">
                <a:sym typeface="+mn-ea"/>
              </a:rPr>
              <a:t> :</a:t>
            </a:r>
            <a:endParaRPr lang="en-US" sz="2400">
              <a:sym typeface="+mn-ea"/>
            </a:endParaRPr>
          </a:p>
          <a:p>
            <a:pPr marL="800100" lvl="1" indent="-342900">
              <a:buFont typeface="Arial" panose="020B0604020202020204" pitchFamily="34" charset="0"/>
              <a:buChar char="•"/>
            </a:pPr>
            <a:r>
              <a:rPr lang="en-US" sz="2400">
                <a:sym typeface="+mn-ea"/>
              </a:rPr>
              <a:t>Offrande de céréales, d'holocauste et d'expiation, plus...</a:t>
            </a:r>
            <a:endParaRPr lang="en-US" sz="2400">
              <a:sym typeface="+mn-ea"/>
            </a:endParaRPr>
          </a:p>
          <a:p>
            <a:pPr marL="800100" lvl="1" indent="-342900">
              <a:buFont typeface="Arial" panose="020B0604020202020204" pitchFamily="34" charset="0"/>
              <a:buChar char="•"/>
            </a:pPr>
            <a:r>
              <a:rPr lang="en-US" sz="2400" b="1">
                <a:sym typeface="+mn-ea"/>
              </a:rPr>
              <a:t>Boisson offerte </a:t>
            </a:r>
            <a:r>
              <a:rPr lang="en-US" sz="2400">
                <a:sym typeface="+mn-ea"/>
              </a:rPr>
              <a:t>: 1/2 h de vin pour taureau ; 1/3 h pour bélier, 1/4 h pour chaque agneau</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Traditions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Traditions pour la Fête des Trompettes 1</a:t>
            </a:r>
            <a:endParaRPr lang="en-US" sz="3200" b="1"/>
          </a:p>
          <a:p>
            <a:pPr lvl="1"/>
            <a:br>
              <a:rPr lang="en-US" sz="2400" b="1">
                <a:sym typeface="+mn-ea"/>
              </a:rPr>
            </a:br>
            <a:r>
              <a:rPr lang="en-US" sz="2400" b="1">
                <a:sym typeface="+mn-ea"/>
              </a:rPr>
              <a:t>Roch Hachana / </a:t>
            </a:r>
            <a:r>
              <a:rPr lang="en-US" sz="2400">
                <a:sym typeface="+mn-ea"/>
              </a:rPr>
              <a:t>Nouvel An du calendrier civil</a:t>
            </a:r>
            <a:endParaRPr lang="en-US" sz="2400">
              <a:sym typeface="+mn-ea"/>
            </a:endParaRPr>
          </a:p>
          <a:p>
            <a:pPr lvl="1"/>
            <a:r>
              <a:rPr lang="en-US" sz="2400">
                <a:sym typeface="+mn-ea"/>
              </a:rPr>
              <a:t>Les trompettes d'argent sonnent</a:t>
            </a:r>
            <a:endParaRPr lang="en-US" sz="2400">
              <a:sym typeface="+mn-ea"/>
            </a:endParaRPr>
          </a:p>
          <a:p>
            <a:pPr lvl="2"/>
            <a:r>
              <a:rPr lang="en-US" sz="2400">
                <a:sym typeface="+mn-ea"/>
              </a:rPr>
              <a:t>2 Chroniques 29 :27-2</a:t>
            </a:r>
            <a:endParaRPr lang="en-US" sz="2400">
              <a:sym typeface="+mn-ea"/>
            </a:endParaRPr>
          </a:p>
          <a:p>
            <a:pPr lvl="2"/>
            <a:r>
              <a:rPr lang="en-US" sz="2400">
                <a:sym typeface="+mn-ea"/>
              </a:rPr>
              <a:t>Antiquités des Juifs 3.12.6</a:t>
            </a:r>
            <a:endParaRPr lang="en-US" sz="2400">
              <a:sym typeface="+mn-ea"/>
            </a:endParaRPr>
          </a:p>
          <a:p>
            <a:pPr lvl="1"/>
            <a:r>
              <a:rPr lang="en-US" sz="2400">
                <a:sym typeface="+mn-ea"/>
              </a:rPr>
              <a:t>Célébré pendant 2 jours</a:t>
            </a:r>
            <a:endParaRPr lang="en-US" sz="2400">
              <a:sym typeface="+mn-ea"/>
            </a:endParaRPr>
          </a:p>
          <a:p>
            <a:pPr lvl="2"/>
            <a:r>
              <a:rPr lang="en-US" sz="2400"/>
              <a:t>Jour où la terre a été créée (Talmud, Midrash)</a:t>
            </a:r>
            <a:endParaRPr lang="en-US" sz="2400"/>
          </a:p>
          <a:p>
            <a:pPr lvl="2"/>
            <a:r>
              <a:rPr lang="en-US" sz="2400"/>
              <a:t>Grossesse de Sarah, Rachel</a:t>
            </a:r>
            <a:endParaRPr lang="en-US" sz="2400"/>
          </a:p>
          <a:p>
            <a:pPr lvl="2"/>
            <a:r>
              <a:rPr lang="en-US" sz="2400"/>
              <a:t>Libération de Joseph de prison</a:t>
            </a:r>
            <a:endParaRPr lang="en-US" sz="2400"/>
          </a:p>
          <a:p>
            <a:pPr lvl="1"/>
            <a:r>
              <a:rPr lang="en-US" sz="2400"/>
              <a:t>Jour du Seigneur. Résurrection des morts</a:t>
            </a:r>
            <a:endParaRPr lang="en-US" sz="2400"/>
          </a:p>
          <a:p>
            <a:pPr lvl="1"/>
            <a:endParaRPr lang="en-US" sz="2400"/>
          </a:p>
        </p:txBody>
      </p:sp>
      <p:pic>
        <p:nvPicPr>
          <p:cNvPr id="3" name="Bereshit1" descr="5-BereshitTishri"/>
          <p:cNvPicPr>
            <a:picLocks noChangeAspect="1"/>
          </p:cNvPicPr>
          <p:nvPr>
            <p:ph idx="1"/>
          </p:nvPr>
        </p:nvPicPr>
        <p:blipFill>
          <a:blip r:embed="rId1"/>
          <a:stretch>
            <a:fillRect/>
          </a:stretch>
        </p:blipFill>
        <p:spPr>
          <a:xfrm>
            <a:off x="654050" y="3564890"/>
            <a:ext cx="10884535" cy="2028825"/>
          </a:xfrm>
          <a:prstGeom prst="rect">
            <a:avLst/>
          </a:prstGeom>
          <a:ln>
            <a:solidFill>
              <a:schemeClr val="accent4">
                <a:lumMod val="75000"/>
              </a:schemeClr>
            </a:solidFill>
          </a:ln>
          <a:effectLst>
            <a:outerShdw blurRad="50800" dist="38100" dir="2700000" algn="tl" rotWithShape="0">
              <a:prstClr val="black">
                <a:alpha val="40000"/>
              </a:prstClr>
            </a:outerShdw>
          </a:effectLst>
        </p:spPr>
      </p:pic>
      <p:pic>
        <p:nvPicPr>
          <p:cNvPr id="9" name="Bereshit2" descr="5-BereshitTishri-2"/>
          <p:cNvPicPr>
            <a:picLocks noChangeAspect="1"/>
          </p:cNvPicPr>
          <p:nvPr>
            <p:ph sz="half" idx="2"/>
          </p:nvPr>
        </p:nvPicPr>
        <p:blipFill>
          <a:blip r:embed="rId2"/>
          <a:stretch>
            <a:fillRect/>
          </a:stretch>
        </p:blipFill>
        <p:spPr>
          <a:xfrm>
            <a:off x="1958975" y="5561330"/>
            <a:ext cx="8274685" cy="825500"/>
          </a:xfrm>
          <a:prstGeom prst="rect">
            <a:avLst/>
          </a:prstGeom>
          <a:ln>
            <a:solidFill>
              <a:schemeClr val="accent4">
                <a:lumMod val="75000"/>
              </a:schemeClr>
            </a:solidFill>
          </a:ln>
          <a:effectLst>
            <a:outerShdw blurRad="50800" dist="38100" dir="2700000" algn="tl" rotWithShape="0">
              <a:prstClr val="black">
                <a:alpha val="40000"/>
              </a:prstClr>
            </a:outerShdw>
          </a:effectLst>
        </p:spPr>
      </p:pic>
      <p:sp>
        <p:nvSpPr>
          <p:cNvPr id="5" name="Quote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6. De plus, Moïse fut l'inventeur de la forme de leur trompette, qui était en argent. Sa description est la suivante :—En longueur, il mesurait un peu moins d'une coudée. Il était composé d'un tube étroit, un peu plus épais qu'une flûte, mais suffisamment large pour laisser entrer le souffle de la bouche d'un homme : il se terminait en forme de cloche, comme les trompettes communes. Son son était appelé en langue hébraïque Asosra. Deux d'entre eux étant faits, l'un d'eux fut sonné lorsqu'ils exigeaient que la multitude se rassemble en congrégations.</a:t>
            </a:r>
            <a:endParaRPr lang="en-US" sz="2800">
              <a:solidFill>
                <a:schemeClr val="tx1"/>
              </a:solidFill>
            </a:endParaRPr>
          </a:p>
          <a:p>
            <a:pPr algn="r"/>
            <a:r>
              <a:rPr lang="en-US" sz="2800">
                <a:solidFill>
                  <a:schemeClr val="tx1"/>
                </a:solidFill>
              </a:rPr>
              <a:t>Flavius Josèphe</a:t>
            </a:r>
            <a:endParaRPr lang="en-US" sz="2800">
              <a:solidFill>
                <a:schemeClr val="tx1"/>
              </a:solidFill>
            </a:endParaRPr>
          </a:p>
          <a:p>
            <a:pPr algn="r"/>
            <a:r>
              <a:rPr lang="en-US" sz="2800">
                <a:solidFill>
                  <a:schemeClr val="tx1"/>
                </a:solidFill>
              </a:rPr>
              <a:t>Antiquités des Juifs 3.12.6</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animEffect transition="in" filter="fade">
                                      <p:cBhvr>
                                        <p:cTn id="69" dur="500"/>
                                        <p:tgtEl>
                                          <p:spTgt spid="2">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xEl>
                                              <p:pRg st="8" end="8"/>
                                            </p:txEl>
                                          </p:spTgt>
                                        </p:tgtEl>
                                        <p:attrNameLst>
                                          <p:attrName>style.visibility</p:attrName>
                                        </p:attrNameLst>
                                      </p:cBhvr>
                                      <p:to>
                                        <p:strVal val="visible"/>
                                      </p:to>
                                    </p:set>
                                    <p:animEffect transition="in" filter="fade">
                                      <p:cBhvr>
                                        <p:cTn id="74" dur="500"/>
                                        <p:tgtEl>
                                          <p:spTgt spid="2">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5" grpId="0" animBg="1"/>
      <p:bldP spid="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Traditions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507990"/>
          </a:xfrm>
          <a:prstGeom prst="rect">
            <a:avLst/>
          </a:prstGeom>
          <a:noFill/>
        </p:spPr>
        <p:txBody>
          <a:bodyPr wrap="square" rtlCol="0" anchor="t">
            <a:spAutoFit/>
          </a:bodyPr>
          <a:p>
            <a:r>
              <a:rPr lang="en-US" sz="3200" b="1"/>
              <a:t>Traditions pour la Fête des Trompettes 2</a:t>
            </a:r>
            <a:endParaRPr lang="en-US" sz="3200" b="1"/>
          </a:p>
          <a:p>
            <a:pPr lvl="1"/>
            <a:br>
              <a:rPr lang="en-US" sz="3200" b="1"/>
            </a:br>
            <a:r>
              <a:rPr lang="en-US" sz="2400"/>
              <a:t>Jours de crainte (Tishri 1 - 10)</a:t>
            </a:r>
            <a:endParaRPr lang="en-US" sz="2400"/>
          </a:p>
          <a:p>
            <a:pPr lvl="2"/>
            <a:r>
              <a:rPr lang="en-US" sz="2400"/>
              <a:t>Jugement divin rendu pour déterminer si une personne vivra ou mourra dans l'année à venir</a:t>
            </a:r>
            <a:endParaRPr lang="en-US" sz="2400"/>
          </a:p>
          <a:p>
            <a:pPr lvl="1"/>
            <a:r>
              <a:rPr lang="en-US" sz="2400"/>
              <a:t>Dernière chance de se repentir avant le jugement de Dieu</a:t>
            </a:r>
            <a:endParaRPr lang="en-US" sz="2400"/>
          </a:p>
          <a:p>
            <a:pPr lvl="1"/>
            <a:r>
              <a:rPr lang="en-US" sz="2400"/>
              <a:t>Trois livres ouverts :</a:t>
            </a:r>
            <a:endParaRPr lang="en-US" sz="2400"/>
          </a:p>
          <a:p>
            <a:pPr lvl="2"/>
            <a:r>
              <a:rPr lang="en-US" sz="2400"/>
              <a:t>Livre de vie pour les méchants</a:t>
            </a:r>
            <a:endParaRPr lang="en-US" sz="2400"/>
          </a:p>
          <a:p>
            <a:pPr lvl="2"/>
            <a:r>
              <a:rPr lang="en-US" sz="2400"/>
              <a:t>Livre de vie pour les justes</a:t>
            </a:r>
            <a:endParaRPr lang="en-US" sz="2400"/>
          </a:p>
          <a:p>
            <a:pPr lvl="2"/>
            <a:r>
              <a:rPr lang="en-US" sz="2400"/>
              <a:t>Livre de vie pour l'entre-deux</a:t>
            </a:r>
            <a:endParaRPr lang="en-US" sz="2400"/>
          </a:p>
          <a:p>
            <a:pPr lvl="1"/>
            <a:r>
              <a:rPr lang="en-US" sz="2400"/>
              <a:t>Prières de repentance (semaine précédente)</a:t>
            </a:r>
            <a:endParaRPr lang="en-US" sz="2400"/>
          </a:p>
          <a:p>
            <a:pPr lvl="1"/>
            <a:r>
              <a:rPr lang="en-US" sz="2400"/>
              <a:t>Sonner le Shofar en prévision du jugement à venir (un mois avant)</a:t>
            </a:r>
            <a:endParaRPr lang="en-US" sz="2400"/>
          </a:p>
          <a:p>
            <a:pPr lvl="1"/>
            <a:r>
              <a:rPr lang="en-US" sz="2400"/>
              <a:t>"Au mois de Nisan, nos ancêtres ont été rachetés, et à Tishri, ils le seront dans les temps à venir" - Roch Hachana 11a</a:t>
            </a:r>
            <a:endParaRPr lang="en-US" sz="2400"/>
          </a:p>
        </p:txBody>
      </p:sp>
      <p:sp>
        <p:nvSpPr>
          <p:cNvPr id="7" name="Quote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​​Que leur camp soit une désolation ; ​​​​​​​que personne n'habite dans ses tentes.​​​ ​​​​​​​Car ils persécutent celui que vous avez frappé, ​​​​​​​et ils racontent la douleur de ceux que vous avez blessés.​​​ ​​​​​​​Ajoutez-leur châtiment sur châtiment ; ​​​​​​qu'ils n'aient aucun acquittement de votre part.​​​ ​​​​​​​Qu'ils soient effacés du livre des vivants ; ​​​​​​​qu'ils ne soient pas inscrits parmi les justes.​​​</a:t>
            </a:r>
            <a:endParaRPr lang="en-US" sz="2800">
              <a:solidFill>
                <a:schemeClr val="tx1"/>
              </a:solidFill>
            </a:endParaRPr>
          </a:p>
          <a:p>
            <a:pPr algn="r"/>
            <a:r>
              <a:rPr lang="en-US" sz="2800">
                <a:solidFill>
                  <a:schemeClr val="tx1"/>
                </a:solidFill>
              </a:rPr>
              <a:t>Psaumes 69 : 25-28</a:t>
            </a:r>
            <a:endParaRPr lang="en-US" sz="2800">
              <a:solidFill>
                <a:schemeClr val="tx1"/>
              </a:solidFill>
            </a:endParaRPr>
          </a:p>
          <a:p>
            <a:pPr algn="ctr"/>
            <a:endParaRPr lang="en-US" sz="2800">
              <a:solidFill>
                <a:schemeClr val="tx1"/>
              </a:solidFill>
            </a:endParaRPr>
          </a:p>
          <a:p>
            <a:pPr algn="ctr"/>
            <a:r>
              <a:rPr lang="en-US" sz="2800">
                <a:solidFill>
                  <a:schemeClr val="tx1"/>
                </a:solidFill>
              </a:rPr>
              <a:t>Ésaïe 4 :2-4 Luc 10 :17-20 Phillipiens 4 :3</a:t>
            </a:r>
            <a:endParaRPr lang="en-US" sz="2800">
              <a:solidFill>
                <a:schemeClr val="tx1"/>
              </a:solidFill>
            </a:endParaRPr>
          </a:p>
          <a:p>
            <a:pPr algn="ctr"/>
            <a:r>
              <a:rPr lang="en-US" sz="2800">
                <a:solidFill>
                  <a:schemeClr val="tx1"/>
                </a:solidFill>
              </a:rPr>
              <a:t>Apocalypse 3:5 ; Apocalypse 13 : 8 ; Apocalypse 17:8</a:t>
            </a:r>
            <a:endParaRPr lang="en-US" sz="2800">
              <a:solidFill>
                <a:schemeClr val="tx1"/>
              </a:solidFill>
            </a:endParaRPr>
          </a:p>
          <a:p>
            <a:pPr algn="ctr"/>
            <a:r>
              <a:rPr lang="en-US" sz="2800">
                <a:solidFill>
                  <a:schemeClr val="tx1"/>
                </a:solidFill>
              </a:rPr>
              <a:t>Apocalypse 20 : 11-13</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7" grpId="0" bldLvl="0" animBg="1"/>
      <p:bldP spid="7" grpId="1"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Fête des Trompettes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Accomplissement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769485"/>
          </a:xfrm>
          <a:prstGeom prst="rect">
            <a:avLst/>
          </a:prstGeom>
          <a:noFill/>
        </p:spPr>
        <p:txBody>
          <a:bodyPr wrap="square" rtlCol="0" anchor="t">
            <a:spAutoFit/>
          </a:bodyPr>
          <a:p>
            <a:r>
              <a:rPr lang="en-US" sz="3200" b="1"/>
              <a:t>Accomplissement de la Fête des Trompettes</a:t>
            </a:r>
            <a:endParaRPr lang="en-US" sz="3200" b="1"/>
          </a:p>
          <a:p>
            <a:pPr lvl="1"/>
            <a:br>
              <a:rPr lang="en-US" sz="3200" b="1"/>
            </a:br>
            <a:r>
              <a:rPr lang="en-US" sz="2400"/>
              <a:t>Nouvelle lune = lune noire</a:t>
            </a:r>
            <a:endParaRPr lang="en-US" sz="2400"/>
          </a:p>
          <a:p>
            <a:pPr lvl="1"/>
            <a:r>
              <a:rPr lang="en-US" sz="2400"/>
              <a:t>Traditionnellement connu comme le Jour du Seigneur et la résurrection des morts</a:t>
            </a:r>
            <a:endParaRPr lang="en-US" sz="2400"/>
          </a:p>
          <a:p>
            <a:pPr lvl="2"/>
            <a:r>
              <a:rPr lang="en-US" sz="2400"/>
              <a:t>Amos 5:18-20</a:t>
            </a:r>
            <a:endParaRPr lang="en-US" sz="2400"/>
          </a:p>
          <a:p>
            <a:pPr lvl="2"/>
            <a:r>
              <a:rPr lang="en-US" sz="2400"/>
              <a:t>Sophis 1:14-16</a:t>
            </a:r>
            <a:endParaRPr lang="en-US" sz="2400"/>
          </a:p>
          <a:p>
            <a:pPr lvl="2"/>
            <a:r>
              <a:rPr lang="en-US" sz="2400"/>
              <a:t>Joël 2:31 ; Ésaïe 13 :9-10 ; Joël 3:15 ; Actes 2:20 ; Apocalypse 6 : 12-17</a:t>
            </a:r>
            <a:endParaRPr lang="en-US" sz="2400"/>
          </a:p>
          <a:p>
            <a:pPr lvl="2"/>
            <a:r>
              <a:rPr lang="en-US" sz="2400"/>
              <a:t>Zach 9:14-17 ; Za 13:9</a:t>
            </a:r>
            <a:endParaRPr lang="en-US" sz="2400"/>
          </a:p>
          <a:p>
            <a:pPr lvl="2"/>
            <a:r>
              <a:rPr lang="en-US" sz="2400"/>
              <a:t>Jr 31:31 ;</a:t>
            </a:r>
            <a:endParaRPr lang="en-US" sz="2400"/>
          </a:p>
          <a:p>
            <a:pPr lvl="2"/>
            <a:r>
              <a:rPr lang="en-US" sz="2400"/>
              <a:t>1 Cor 15 :51-52 ; 1 Thess 4:16-17</a:t>
            </a:r>
            <a:endParaRPr lang="en-US" sz="2400"/>
          </a:p>
          <a:p>
            <a:pPr lvl="2"/>
            <a:endParaRPr lang="en-US" sz="2400"/>
          </a:p>
          <a:p>
            <a:pPr lvl="1"/>
            <a:endParaRPr lang="en-US" sz="2400"/>
          </a:p>
        </p:txBody>
      </p:sp>
      <p:sp>
        <p:nvSpPr>
          <p:cNvPr id="7" name="Quote1" hidden="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​​Que leur camp soit une désolation ; ​​​​​​​que personne n'habite dans ses tentes.​​​ ​​​​​​​Car ils persécutent celui que vous avez frappé, ​​​​​​​et ils racontent la douleur de ceux que vous avez blessés.​​​ ​​​​​​​Ajoutez-leur châtiment sur châtiment ; ​​​​​​qu'ils n'aient aucun acquittement de votre part.​​​ ​​​​​​​Qu'ils soient effacés du livre des vivants ; ​​​​​​​qu'ils ne soient pas inscrits parmi les justes.​​​</a:t>
            </a:r>
            <a:endParaRPr lang="en-US" sz="2800">
              <a:solidFill>
                <a:schemeClr val="tx1"/>
              </a:solidFill>
            </a:endParaRPr>
          </a:p>
          <a:p>
            <a:pPr algn="r"/>
            <a:r>
              <a:rPr lang="en-US" sz="2800">
                <a:solidFill>
                  <a:schemeClr val="tx1"/>
                </a:solidFill>
              </a:rPr>
              <a:t>Psaumes 69 : 25-28</a:t>
            </a:r>
            <a:endParaRPr lang="en-US" sz="2800">
              <a:solidFill>
                <a:schemeClr val="tx1"/>
              </a:solidFill>
            </a:endParaRPr>
          </a:p>
          <a:p>
            <a:pPr algn="ctr"/>
            <a:endParaRPr lang="en-US" sz="2800">
              <a:solidFill>
                <a:schemeClr val="tx1"/>
              </a:solidFill>
            </a:endParaRPr>
          </a:p>
          <a:p>
            <a:pPr algn="ctr"/>
            <a:r>
              <a:rPr lang="en-US" sz="2800">
                <a:solidFill>
                  <a:schemeClr val="tx1"/>
                </a:solidFill>
              </a:rPr>
              <a:t>Ésaïe 4 :2-4 Luc 10 :17-20 Phillipiens 4 :3</a:t>
            </a:r>
            <a:endParaRPr lang="en-US" sz="2800">
              <a:solidFill>
                <a:schemeClr val="tx1"/>
              </a:solidFill>
            </a:endParaRPr>
          </a:p>
          <a:p>
            <a:pPr algn="ctr"/>
            <a:r>
              <a:rPr lang="en-US" sz="2800">
                <a:solidFill>
                  <a:schemeClr val="tx1"/>
                </a:solidFill>
              </a:rPr>
              <a:t>Apocalypse 3:5 ; Apocalypse 13 : 8 ; Apocalypse 17:8</a:t>
            </a:r>
            <a:endParaRPr lang="en-US" sz="2800">
              <a:solidFill>
                <a:schemeClr val="tx1"/>
              </a:solidFill>
            </a:endParaRPr>
          </a:p>
          <a:p>
            <a:pPr algn="ctr"/>
            <a:r>
              <a:rPr lang="en-US" sz="2800">
                <a:solidFill>
                  <a:schemeClr val="tx1"/>
                </a:solidFill>
              </a:rPr>
              <a:t>Apocalypse 20 : 11-13</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7" grpId="0" bldLvl="0" animBg="1"/>
      <p:bldP spid="7"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 name="Photo" descr="Moon_Phase_Diagram_for_Simple_English_Wikipedia"/>
          <p:cNvPicPr>
            <a:picLocks noChangeAspect="1"/>
          </p:cNvPicPr>
          <p:nvPr>
            <p:ph idx="1"/>
          </p:nvPr>
        </p:nvPicPr>
        <p:blipFill>
          <a:blip r:embed="rId1"/>
          <a:stretch>
            <a:fillRect/>
          </a:stretch>
        </p:blipFill>
        <p:spPr>
          <a:xfrm>
            <a:off x="896620" y="1107440"/>
            <a:ext cx="6955155" cy="5711190"/>
          </a:xfrm>
          <a:prstGeom prst="rect">
            <a:avLst/>
          </a:prstGeom>
        </p:spPr>
      </p:pic>
      <p:sp>
        <p:nvSpPr>
          <p:cNvPr id="5" name="Text Box"/>
          <p:cNvSpPr txBox="1"/>
          <p:nvPr/>
        </p:nvSpPr>
        <p:spPr>
          <a:xfrm>
            <a:off x="8651240" y="1107440"/>
            <a:ext cx="3066415" cy="3046095"/>
          </a:xfrm>
          <a:prstGeom prst="rect">
            <a:avLst/>
          </a:prstGeom>
          <a:noFill/>
          <a:ln>
            <a:noFill/>
          </a:ln>
        </p:spPr>
        <p:txBody>
          <a:bodyPr wrap="square" rtlCol="0">
            <a:spAutoFit/>
          </a:bodyPr>
          <a:p>
            <a:r>
              <a:rPr lang="en-US" sz="2400" b="1">
                <a:sym typeface="+mn-ea"/>
              </a:rPr>
              <a:t>Nouvelle lune</a:t>
            </a:r>
            <a:endParaRPr lang="en-US" sz="2400" b="1">
              <a:sym typeface="+mn-ea"/>
            </a:endParaRPr>
          </a:p>
          <a:p>
            <a:r>
              <a:rPr lang="en-US" sz="2400"/>
              <a:t>- 29,5 jours</a:t>
            </a:r>
            <a:endParaRPr lang="en-US" sz="2400"/>
          </a:p>
          <a:p>
            <a:endParaRPr lang="en-US" sz="2400">
              <a:sym typeface="+mn-ea"/>
            </a:endParaRPr>
          </a:p>
          <a:p>
            <a:r>
              <a:rPr lang="en-US" sz="2400" b="1"/>
              <a:t>Effets de la Lune</a:t>
            </a:r>
            <a:endParaRPr lang="en-US" sz="2400" b="1"/>
          </a:p>
          <a:p>
            <a:r>
              <a:rPr lang="en-US" sz="2400">
                <a:sym typeface="+mn-ea"/>
              </a:rPr>
              <a:t>- Lumière</a:t>
            </a:r>
            <a:endParaRPr lang="en-US" sz="2400">
              <a:sym typeface="+mn-ea"/>
            </a:endParaRPr>
          </a:p>
          <a:p>
            <a:r>
              <a:rPr lang="en-US" sz="2400">
                <a:sym typeface="+mn-ea"/>
              </a:rPr>
              <a:t>- Les marées</a:t>
            </a:r>
            <a:endParaRPr lang="en-US" sz="2400">
              <a:sym typeface="+mn-ea"/>
            </a:endParaRPr>
          </a:p>
          <a:p>
            <a:r>
              <a:rPr lang="en-US" sz="2400">
                <a:sym typeface="+mn-ea"/>
              </a:rPr>
              <a:t>- Plantes et animaux</a:t>
            </a:r>
            <a:endParaRPr lang="en-US" sz="2400">
              <a:sym typeface="+mn-ea"/>
            </a:endParaRPr>
          </a:p>
          <a:p>
            <a:endParaRPr lang="en-US" sz="2400"/>
          </a:p>
        </p:txBody>
      </p:sp>
      <p:sp>
        <p:nvSpPr>
          <p:cNvPr id="7" name="DonutShape"/>
          <p:cNvSpPr/>
          <p:nvPr/>
        </p:nvSpPr>
        <p:spPr>
          <a:xfrm>
            <a:off x="1022985" y="1107440"/>
            <a:ext cx="5490845" cy="57111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689" h="10361">
                <a:moveTo>
                  <a:pt x="5345" y="2078"/>
                </a:moveTo>
                <a:cubicBezTo>
                  <a:pt x="3504" y="2078"/>
                  <a:pt x="2012" y="3467"/>
                  <a:pt x="2012" y="5181"/>
                </a:cubicBezTo>
                <a:cubicBezTo>
                  <a:pt x="2012" y="6894"/>
                  <a:pt x="3504" y="8283"/>
                  <a:pt x="5345" y="8283"/>
                </a:cubicBezTo>
                <a:cubicBezTo>
                  <a:pt x="7185" y="8283"/>
                  <a:pt x="8678" y="6894"/>
                  <a:pt x="8678" y="5181"/>
                </a:cubicBezTo>
                <a:cubicBezTo>
                  <a:pt x="8678" y="3467"/>
                  <a:pt x="7185" y="2078"/>
                  <a:pt x="5345" y="2078"/>
                </a:cubicBezTo>
                <a:close/>
                <a:moveTo>
                  <a:pt x="5345" y="0"/>
                </a:moveTo>
                <a:cubicBezTo>
                  <a:pt x="8296" y="0"/>
                  <a:pt x="10689" y="2319"/>
                  <a:pt x="10689" y="5181"/>
                </a:cubicBezTo>
                <a:cubicBezTo>
                  <a:pt x="10689" y="8042"/>
                  <a:pt x="8296" y="10361"/>
                  <a:pt x="5345" y="10361"/>
                </a:cubicBezTo>
                <a:cubicBezTo>
                  <a:pt x="2393" y="10361"/>
                  <a:pt x="0" y="8042"/>
                  <a:pt x="0" y="5181"/>
                </a:cubicBezTo>
                <a:cubicBezTo>
                  <a:pt x="0" y="2319"/>
                  <a:pt x="2393" y="0"/>
                  <a:pt x="5345" y="0"/>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WhiteOut"/>
          <p:cNvSpPr/>
          <p:nvPr/>
        </p:nvSpPr>
        <p:spPr>
          <a:xfrm>
            <a:off x="1033780" y="958850"/>
            <a:ext cx="5556250" cy="5861685"/>
          </a:xfrm>
          <a:custGeom>
            <a:avLst/>
            <a:gdLst/>
            <a:ahLst/>
            <a:cxnLst>
              <a:cxn ang="3">
                <a:pos x="hc" y="t"/>
              </a:cxn>
              <a:cxn ang="cd2">
                <a:pos x="l" y="vc"/>
              </a:cxn>
              <a:cxn ang="cd4">
                <a:pos x="hc" y="b"/>
              </a:cxn>
              <a:cxn ang="0">
                <a:pos x="r" y="vc"/>
              </a:cxn>
            </a:cxnLst>
            <a:rect l="l" t="t" r="r" b="b"/>
            <a:pathLst>
              <a:path w="8750" h="9099">
                <a:moveTo>
                  <a:pt x="4308" y="2184"/>
                </a:moveTo>
                <a:cubicBezTo>
                  <a:pt x="2824" y="2184"/>
                  <a:pt x="1622" y="3321"/>
                  <a:pt x="1622" y="4725"/>
                </a:cubicBezTo>
                <a:cubicBezTo>
                  <a:pt x="1622" y="6127"/>
                  <a:pt x="2824" y="7264"/>
                  <a:pt x="4308" y="7264"/>
                </a:cubicBezTo>
                <a:cubicBezTo>
                  <a:pt x="5791" y="7264"/>
                  <a:pt x="6993" y="6127"/>
                  <a:pt x="6993" y="4725"/>
                </a:cubicBezTo>
                <a:cubicBezTo>
                  <a:pt x="6993" y="3321"/>
                  <a:pt x="5791" y="2184"/>
                  <a:pt x="4308" y="2184"/>
                </a:cubicBezTo>
                <a:close/>
                <a:moveTo>
                  <a:pt x="0" y="0"/>
                </a:moveTo>
                <a:lnTo>
                  <a:pt x="8750" y="0"/>
                </a:lnTo>
                <a:lnTo>
                  <a:pt x="8750" y="9047"/>
                </a:lnTo>
                <a:lnTo>
                  <a:pt x="8613" y="9047"/>
                </a:lnTo>
                <a:lnTo>
                  <a:pt x="8613" y="9099"/>
                </a:lnTo>
                <a:lnTo>
                  <a:pt x="1" y="9099"/>
                </a:lnTo>
                <a:lnTo>
                  <a:pt x="1" y="1040"/>
                </a:lnTo>
                <a:lnTo>
                  <a:pt x="0" y="104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a:p>
        </p:txBody>
      </p:sp>
      <p:grpSp>
        <p:nvGrpSpPr>
          <p:cNvPr id="6"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Les phases de la lune</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Jour des Expiations</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 26-32</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Niveau 16</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Exode 30:10 ; Lév 25:8-10</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26-32</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Commandement Lévitique</a:t>
            </a:r>
            <a:br>
              <a:rPr lang="en-US" sz="2800" b="1"/>
            </a:br>
            <a:endParaRPr lang="en-US" sz="2800" b="1"/>
          </a:p>
          <a:p>
            <a:pPr lvl="1" algn="just"/>
            <a:r>
              <a:rPr lang="en-US" sz="2400"/>
              <a:t>[+] Et l'Éternel parla à Moïse, disant : « Or, le dixième jour de ce septième mois est le jour des expiations. Ce sera pour vous un moment de sainte convocation, où vous vous affligerez et présenterez une offrande de nourriture à l'Éternel. Et vous ne ferez aucun ouvrage ce jour-là, car c'est le jour des expiations, pour faire l'expiation pour vous devant l'Éternel, votre Dieu. Car quiconque ne sera pas affligé ce jour-là sera retranché de son peuple. Et quiconque fera un ouvrage ce jour-là, je le détruirai du milieu de son peuple. Vous ne ferez aucun travail. C'est une loi perpétuelle pour vos générations, dans toutes vos demeures. Ce sera pour vous un sabbat de repos solennel, et vous vous affligerez. Le neuvième jour du mois, à partir du soir, vous observerez votre sabbat de soir en soir.</a:t>
            </a:r>
            <a:endParaRPr lang="en-US" sz="2400"/>
          </a:p>
          <a:p>
            <a:pPr lvl="1" algn="r"/>
            <a:r>
              <a:rPr lang="en-US" sz="2400"/>
              <a:t>Lévitique 23 : 26-32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Commandement Lévitique </a:t>
            </a:r>
            <a:r>
              <a:rPr lang="en-US" sz="2800" b="1"/>
              <a:t>(devoir sacerdotal : 1/7)</a:t>
            </a:r>
            <a:br>
              <a:rPr lang="en-US" sz="2800" b="1"/>
            </a:br>
            <a:endParaRPr lang="en-US" sz="2800" b="1"/>
          </a:p>
          <a:p>
            <a:pPr lvl="1" algn="just"/>
            <a:r>
              <a:rPr lang="en-US" sz="2400"/>
              <a:t>[+] L'Éternel parla à Moïse après la mort des deux fils d'Aaron, lorsqu'ils s'approchèrent devant l'Éternel et moururent, et l'Éternel dit à Moïse : « Dis à Aaron, ton frère, de n'entrer à aucun moment dans le Lieu Saint. à l'intérieur du voile, devant le propitiatoire qui est sur l'arche, afin qu'il ne meure pas. Car j'apparaîtrai dans la nuée au-dessus du propitiatoire. Mais voici comment Aaron entrera dans le lieu saint : avec un taureau du troupeau pour le sacrifice d'expiation et un bélier pour l'holocauste. Il revêtira la tunique de lin sacrée et portera le vêtement de lin sur son corps ; il nouera la ceinture de lin autour de sa taille et portera le turban de lin ; ce sont les vêtements sacrés. Il baignera son corps dans l'eau et ensuite les enfilera. Il prendra de l'assemblée des enfants d'Israël deux boucs pour le sacrifice d'expiation et un bélier pour l'holocauste.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969385"/>
          </a:xfrm>
          <a:prstGeom prst="rect">
            <a:avLst/>
          </a:prstGeom>
          <a:noFill/>
        </p:spPr>
        <p:txBody>
          <a:bodyPr wrap="square" rtlCol="0" anchor="t">
            <a:spAutoFit/>
          </a:bodyPr>
          <a:p>
            <a:r>
              <a:rPr lang="en-US" sz="3200" b="1"/>
              <a:t>Commandement Lévitique </a:t>
            </a:r>
            <a:r>
              <a:rPr lang="en-US" sz="2800" b="1">
                <a:sym typeface="+mn-ea"/>
              </a:rPr>
              <a:t>(devoir sacerdotal : 2/7)</a:t>
            </a:r>
            <a:br>
              <a:rPr lang="en-US" sz="2800" b="1"/>
            </a:br>
            <a:endParaRPr lang="en-US" sz="2800" b="1"/>
          </a:p>
          <a:p>
            <a:pPr lvl="1" algn="just"/>
            <a:r>
              <a:rPr lang="en-US" sz="2400"/>
              <a:t>... «Aaron offrira le taureau en sacrifice d'expiation pour lui-même et fera l'expiation pour lui et pour sa maison. Puis il prendra les deux boucs et les placera devant l'Éternel, à l'entrée de la tente d'assignation. Et Aaron tirera au sort les deux boucs, un sort pour l'Éternel et un sort pour Azazel. Et Aaron présentera le bouc sur lequel le sort est tombé pour l'Éternel et l'utilisera comme sacrifice d'expiation, mais le bouc sur lequel le sort est tombé pour Azazel sera présenté vivant devant l'Éternel pour faire l'expiation sur lui, afin qu'il soit envoyé. loin dans le désert, vers Azazel. ...</a:t>
            </a:r>
            <a:endParaRPr lang="en-US" sz="2400"/>
          </a:p>
          <a:p>
            <a:pPr lvl="1" algn="just"/>
            <a:r>
              <a:rPr lang="en-US" sz="2400"/>
              <a:t>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338320"/>
          </a:xfrm>
          <a:prstGeom prst="rect">
            <a:avLst/>
          </a:prstGeom>
          <a:noFill/>
        </p:spPr>
        <p:txBody>
          <a:bodyPr wrap="square" rtlCol="0" anchor="t">
            <a:spAutoFit/>
          </a:bodyPr>
          <a:p>
            <a:r>
              <a:rPr lang="en-US" sz="3200" b="1"/>
              <a:t>Commandement Lévitique </a:t>
            </a:r>
            <a:r>
              <a:rPr lang="en-US" sz="2800" b="1">
                <a:sym typeface="+mn-ea"/>
              </a:rPr>
              <a:t>(devoir sacerdotal : 3/7)</a:t>
            </a:r>
            <a:br>
              <a:rPr lang="en-US" sz="2800" b="1"/>
            </a:br>
            <a:endParaRPr lang="en-US" sz="2800" b="1"/>
          </a:p>
          <a:p>
            <a:pPr lvl="1" algn="just"/>
            <a:r>
              <a:rPr lang="en-US" sz="2400"/>
              <a:t>... «Aaron présentera le taureau comme sacrifice d'expiation pour lui-même, et fera l'expiation pour lui et pour sa maison. Il égorgera le taureau comme sacrifice d'expiation pour lui-même. Et il prendra sur l'autel devant l'Éternel un encensoir plein de charbons ardents, et deux poignées d'encens odoriférant battu en petits morceaux, et il l'apportera à l'intérieur du voile et mettra l'encens sur le feu devant l'Éternel, pour que la nuée de l'encens couvrira le propitiatoire qui est au-dessus du témoignage, afin qu'il ne meure pas. Et il prendra du sang du taureau et en aspergera avec son doigt le devant du propitiatoire du côté est, et devant le propitiatoire il en aspergera sept fois du sang avec son doigt.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615940"/>
          </a:xfrm>
          <a:prstGeom prst="rect">
            <a:avLst/>
          </a:prstGeom>
          <a:noFill/>
        </p:spPr>
        <p:txBody>
          <a:bodyPr wrap="square" rtlCol="0" anchor="t">
            <a:spAutoFit/>
          </a:bodyPr>
          <a:p>
            <a:r>
              <a:rPr lang="en-US" sz="3200" b="1"/>
              <a:t>Commandement Lévitique </a:t>
            </a:r>
            <a:r>
              <a:rPr lang="en-US" sz="2800" b="1">
                <a:sym typeface="+mn-ea"/>
              </a:rPr>
              <a:t>(devoir sacerdotal : 4/7)</a:t>
            </a:r>
            <a:br>
              <a:rPr lang="en-US" sz="2800" b="1"/>
            </a:br>
            <a:endParaRPr lang="en-US" sz="2800" b="1"/>
          </a:p>
          <a:p>
            <a:pPr lvl="1" algn="just"/>
            <a:r>
              <a:rPr lang="en-US" sz="2300"/>
              <a:t>... « Ensuite, il égorgera le bouc du sacrifice pour le péché qui est pour le peuple et apportera son sang à l'intérieur du voile et fera avec son sang comme il a fait avec le sang du taureau, en le répandant sur le propitiatoire et devant du propitiatoire. Ainsi il fera l'expiation pour le Lieu Saint, à cause des impuretés du peuple d'Israël et à cause de ses transgressions, de tous ses péchés. Et il fera de même pour la tente d'assignation, qui demeure avec eux au milieu de leurs impuretés. Nul ne peut être dans la tente d'assignation depuis le moment où il entre pour faire l'expiation dans le lieu saint jusqu'à ce qu'il en ressorte et ait fait l'expiation pour lui-même, pour sa maison et pour toute l'assemblée d'Israël. Puis il sortira vers l'autel qui est devant l'Éternel et fera l'expiation, et il prendra du sang du taureau et du sang du bouc, et il le mettra sur les cornes de l'autel tout autour. Et il aspergera sept fois du sang dessus avec son doigt, il le purifiera et le consacrera des impuretés des enfants d'Israël. ...</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599815"/>
          </a:xfrm>
          <a:prstGeom prst="rect">
            <a:avLst/>
          </a:prstGeom>
          <a:noFill/>
        </p:spPr>
        <p:txBody>
          <a:bodyPr wrap="square" rtlCol="0" anchor="t">
            <a:spAutoFit/>
          </a:bodyPr>
          <a:p>
            <a:r>
              <a:rPr lang="en-US" sz="3200" b="1"/>
              <a:t>Commandement Lévitique </a:t>
            </a:r>
            <a:r>
              <a:rPr lang="en-US" sz="2800" b="1">
                <a:sym typeface="+mn-ea"/>
              </a:rPr>
              <a:t>(devoir sacerdotal : 5/7)</a:t>
            </a:r>
            <a:br>
              <a:rPr lang="en-US" sz="2800" b="1"/>
            </a:br>
            <a:endParaRPr lang="en-US" sz="2800" b="1"/>
          </a:p>
          <a:p>
            <a:pPr lvl="1" algn="just"/>
            <a:r>
              <a:rPr lang="en-US" sz="2400"/>
              <a:t>... «Et quand il aura achevé l'expiation pour le lieu saint, la tente d'assignation et l'autel, il présentera le bouc vivant. Et Aaron posera ses deux mains sur la tête du bouc vivant, et confessera sur lui toutes les iniquités du peuple d'Israël, et toutes ses transgressions, tous ses péchés. Et il les mettra sur la tête du bouc et l'enverra dans le désert par la main d'un homme prêt. Le bouc portera sur lui toutes leurs iniquités dans un lieu éloigné, et il laissera le bouc aller en liberté dans le désert.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Commandement Lévitique </a:t>
            </a:r>
            <a:r>
              <a:rPr lang="en-US" sz="2800" b="1">
                <a:sym typeface="+mn-ea"/>
              </a:rPr>
              <a:t>(devoir sacerdotal : 6/7)</a:t>
            </a:r>
            <a:br>
              <a:rPr lang="en-US" sz="2800" b="1"/>
            </a:br>
            <a:endParaRPr lang="en-US" sz="2800" b="1"/>
          </a:p>
          <a:p>
            <a:pPr lvl="1" algn="just"/>
            <a:r>
              <a:rPr lang="en-US" sz="2400"/>
              <a:t>... « Alors Aaron entrera dans la tente d'assignation et enlèvera les vêtements de lin qu'il portait lorsqu'il est entré dans le lieu saint et les laissera là. Il lavera son corps dans l'eau dans un lieu saint, revêtira ses vêtements, sortira, offrira son holocauste et l'holocauste du peuple, et fera l'expiation pour lui et pour le peuple. Et il brûlera la graisse du sacrifice pour le péché sur l'autel. Et celui qui laissera le bouc aller à Azazel lavera ses vêtements et baignera son corps dans l'eau, et ensuite il pourra entrer dans le camp. Le taureau pour le sacrifice d'expiation et le bouc pour le sacrifice d'expiation, dont le sang a été apporté pour faire l'expiation dans le lieu saint, seront transportés hors du camp. Leur peau, leur chair et leurs excréments seront brûlés au feu. Et celui qui les brûlera lavera ses vêtements et baignera son corps dans l'eau, et ensuite il pourra entrer dans le camp.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Niveau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631180"/>
          </a:xfrm>
          <a:prstGeom prst="rect">
            <a:avLst/>
          </a:prstGeom>
          <a:noFill/>
        </p:spPr>
        <p:txBody>
          <a:bodyPr wrap="square" rtlCol="0" anchor="t">
            <a:spAutoFit/>
          </a:bodyPr>
          <a:p>
            <a:r>
              <a:rPr lang="en-US" sz="3200" b="1"/>
              <a:t>Commandement Lévitique </a:t>
            </a:r>
            <a:r>
              <a:rPr lang="en-US" sz="2800" b="1">
                <a:sym typeface="+mn-ea"/>
              </a:rPr>
              <a:t>(devoir sacerdotal : 7/7)</a:t>
            </a:r>
            <a:br>
              <a:rPr lang="en-US" sz="2800" b="1"/>
            </a:br>
            <a:endParaRPr lang="en-US" sz="2800" b="1"/>
          </a:p>
          <a:p>
            <a:pPr lvl="1" algn="just"/>
            <a:r>
              <a:rPr lang="en-US" sz="2300"/>
              <a:t>... «Et ce sera une loi pour vous pour toujours que le septième mois, le dixième jour du mois, vous vous affligerez et ne ferez aucun travail, ni l'indigène ni l'étranger qui séjourne parmi vous. Car ce jour-là, l'expiation sera faite pour que vous vous purifiiez. Vous serez purs devant l’Éternel de tous vos péchés. C'est pour vous un sabbat de repos solennel, et vous vous affligerez ; c'est une loi éternelle. Et le prêtre oint et consacré prêtre à la place de son père fera l'expiation en portant les vêtements de lin sacrés. Il fera l'expiation pour le sanctuaire saint, et il fera l'expiation pour la tente d'assignation et pour l'autel, et il fera l'expiation pour les prêtres et pour tout le peuple de l'assemblée. Et ceci sera pour vous une loi perpétuelle, afin que l'expiation soit faite pour les enfants d'Israël une fois par an à cause de tous leurs péchés. Et Moïse fit ce que l'Éternel lui avait ordonné.</a:t>
            </a:r>
            <a:endParaRPr lang="en-US" sz="2300"/>
          </a:p>
          <a:p>
            <a:pPr lvl="1" algn="r"/>
            <a:r>
              <a:rPr lang="en-US" sz="2400"/>
              <a:t>Lévitique 16 : 1-34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Exode et Lév</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276725"/>
          </a:xfrm>
          <a:prstGeom prst="rect">
            <a:avLst/>
          </a:prstGeom>
          <a:noFill/>
        </p:spPr>
        <p:txBody>
          <a:bodyPr wrap="square" rtlCol="0" anchor="t">
            <a:spAutoFit/>
          </a:bodyPr>
          <a:p>
            <a:r>
              <a:rPr lang="en-US" sz="3200" b="1"/>
              <a:t>Commandement Lévitique </a:t>
            </a:r>
            <a:r>
              <a:rPr lang="en-US" sz="2800" b="1">
                <a:sym typeface="+mn-ea"/>
              </a:rPr>
              <a:t>(Grand Prêtre)</a:t>
            </a:r>
            <a:endParaRPr lang="en-US" sz="2800" b="1"/>
          </a:p>
          <a:p>
            <a:pPr lvl="1" algn="just"/>
            <a:r>
              <a:rPr lang="en-US" sz="2300"/>
              <a:t>[+] Une fois par an, Aaron doit accomplir le rite de purification sur les cornes de l'autel. Dans toutes vos générations, il accomplira le rite de purification une fois par an, avec le sang du sacrifice pour le péché en expiation. L'autel est particulièrement saint pour l'Éternel.</a:t>
            </a:r>
            <a:endParaRPr lang="en-US" sz="2300"/>
          </a:p>
          <a:p>
            <a:pPr lvl="1" algn="r"/>
            <a:r>
              <a:rPr lang="en-US" sz="2300"/>
              <a:t>Exode 30:10</a:t>
            </a:r>
            <a:br>
              <a:rPr lang="en-US" sz="2300"/>
            </a:br>
            <a:endParaRPr lang="en-US" sz="2300"/>
          </a:p>
          <a:p>
            <a:pPr lvl="0" algn="just"/>
            <a:r>
              <a:rPr lang="en-US" sz="3200" b="1">
                <a:sym typeface="+mn-ea"/>
              </a:rPr>
              <a:t>Commandement Lévitique </a:t>
            </a:r>
            <a:r>
              <a:rPr lang="en-US" sz="2800" b="1">
                <a:sym typeface="+mn-ea"/>
              </a:rPr>
              <a:t>(Jubilé)</a:t>
            </a:r>
            <a:endParaRPr lang="en-US" sz="2800" b="1">
              <a:sym typeface="+mn-ea"/>
            </a:endParaRPr>
          </a:p>
          <a:p>
            <a:pPr lvl="1" algn="just"/>
            <a:r>
              <a:rPr lang="en-US" sz="2300"/>
              <a:t>[+] Ensuite, vous sonnerez de la trompette à haute voix le septième mois, le dixième jour du mois ; vous le sonnerez dans tout votre pays le jour des expiations.</a:t>
            </a:r>
            <a:endParaRPr lang="en-US" sz="2300"/>
          </a:p>
          <a:p>
            <a:pPr lvl="1" algn="r"/>
            <a:r>
              <a:rPr lang="en-US" sz="2400"/>
              <a:t>Lévitique 25:9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Moon_phase_calendar_May2005"/>
          <p:cNvPicPr>
            <a:picLocks noChangeAspect="1"/>
          </p:cNvPicPr>
          <p:nvPr>
            <p:ph idx="1"/>
          </p:nvPr>
        </p:nvPicPr>
        <p:blipFill>
          <a:blip r:embed="rId1"/>
          <a:stretch>
            <a:fillRect/>
          </a:stretch>
        </p:blipFill>
        <p:spPr>
          <a:xfrm>
            <a:off x="2088515" y="201930"/>
            <a:ext cx="7802880" cy="6656070"/>
          </a:xfrm>
          <a:prstGeom prst="rect">
            <a:avLst/>
          </a:prstGeom>
        </p:spPr>
      </p:pic>
      <p:sp>
        <p:nvSpPr>
          <p:cNvPr id="6" name="Text Box 5"/>
          <p:cNvSpPr txBox="1"/>
          <p:nvPr/>
        </p:nvSpPr>
        <p:spPr>
          <a:xfrm>
            <a:off x="9874250" y="1563370"/>
            <a:ext cx="2633345" cy="953135"/>
          </a:xfrm>
          <a:prstGeom prst="rect">
            <a:avLst/>
          </a:prstGeom>
          <a:noFill/>
        </p:spPr>
        <p:txBody>
          <a:bodyPr wrap="square" rtlCol="0">
            <a:spAutoFit/>
          </a:bodyPr>
          <a:p>
            <a:r>
              <a:rPr lang="en-US" sz="2800">
                <a:solidFill>
                  <a:schemeClr val="bg1"/>
                </a:solidFill>
              </a:rPr>
              <a:t>Calendrier lunaire islamique</a:t>
            </a:r>
            <a:endParaRPr lang="en-US" sz="2800">
              <a:solidFill>
                <a:schemeClr val="bg1"/>
              </a:solidFill>
            </a:endParaRPr>
          </a:p>
        </p:txBody>
      </p:sp>
      <p:grpSp>
        <p:nvGrpSpPr>
          <p:cNvPr id="7"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Les phases de la lune</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Résumé</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Conditions requises pour le </a:t>
            </a:r>
            <a:r>
              <a:rPr lang="en-US" sz="3200" b="1">
                <a:sym typeface="+mn-ea"/>
              </a:rPr>
              <a:t>jour des expiations</a:t>
            </a:r>
            <a:br>
              <a:rPr lang="en-US" sz="2800" b="1"/>
            </a:br>
            <a:endParaRPr lang="en-US" sz="2800" b="1"/>
          </a:p>
          <a:p>
            <a:pPr lvl="1" indent="0">
              <a:buNone/>
            </a:pPr>
            <a:r>
              <a:rPr lang="en-US" sz="2400" b="1">
                <a:sym typeface="+mn-ea"/>
              </a:rPr>
              <a:t>Tout le monde se prépare</a:t>
            </a:r>
            <a:endParaRPr lang="en-US" sz="2400">
              <a:sym typeface="+mn-ea"/>
            </a:endParaRPr>
          </a:p>
          <a:p>
            <a:pPr marL="800100" lvl="1" indent="-342900">
              <a:buFont typeface="Arial" panose="020B0604020202020204" pitchFamily="34" charset="0"/>
              <a:buChar char="•"/>
            </a:pPr>
            <a:r>
              <a:rPr lang="en-US" sz="2400">
                <a:sym typeface="+mn-ea"/>
              </a:rPr>
              <a:t>Jour le plus solennel de l'année</a:t>
            </a:r>
            <a:endParaRPr lang="en-US" sz="2400">
              <a:sym typeface="+mn-ea"/>
            </a:endParaRPr>
          </a:p>
          <a:p>
            <a:pPr marL="800100" lvl="1" indent="-342900">
              <a:buFont typeface="Arial" panose="020B0604020202020204" pitchFamily="34" charset="0"/>
              <a:buChar char="•"/>
            </a:pPr>
            <a:r>
              <a:rPr lang="en-US" sz="2400">
                <a:sym typeface="+mn-ea"/>
              </a:rPr>
              <a:t>Jeûne et repentance</a:t>
            </a:r>
            <a:endParaRPr lang="en-US" sz="2400">
              <a:sym typeface="+mn-ea"/>
            </a:endParaRPr>
          </a:p>
          <a:p>
            <a:pPr marL="800100" lvl="1" indent="-342900">
              <a:buFont typeface="Arial" panose="020B0604020202020204" pitchFamily="34" charset="0"/>
              <a:buChar char="•"/>
            </a:pPr>
            <a:r>
              <a:rPr lang="en-US" sz="2400">
                <a:sym typeface="+mn-ea"/>
              </a:rPr>
              <a:t>Jour de repos</a:t>
            </a:r>
            <a:endParaRPr lang="en-US" sz="2400">
              <a:sym typeface="+mn-ea"/>
            </a:endParaRPr>
          </a:p>
          <a:p>
            <a:pPr marL="800100" lvl="1" indent="-342900">
              <a:buFont typeface="Arial" panose="020B0604020202020204" pitchFamily="34" charset="0"/>
              <a:buChar char="•"/>
            </a:pPr>
            <a:r>
              <a:rPr lang="en-US" sz="2400">
                <a:sym typeface="+mn-ea"/>
              </a:rPr>
              <a:t>Peine de mort</a:t>
            </a:r>
            <a:endParaRPr lang="en-US" sz="2400">
              <a:sym typeface="+mn-ea"/>
            </a:endParaRPr>
          </a:p>
          <a:p>
            <a:pPr marL="800100" lvl="1" indent="-342900">
              <a:buFont typeface="Arial" panose="020B0604020202020204" pitchFamily="34" charset="0"/>
              <a:buChar char="•"/>
            </a:pPr>
            <a:endParaRPr lang="en-US" sz="2400">
              <a:sym typeface="+mn-ea"/>
            </a:endParaRPr>
          </a:p>
          <a:p>
            <a:pPr lvl="1" indent="0">
              <a:buNone/>
            </a:pPr>
            <a:r>
              <a:rPr lang="en-US" sz="2400" b="1">
                <a:sym typeface="+mn-ea"/>
              </a:rPr>
              <a:t>Préparation du Grand Prêtre</a:t>
            </a:r>
            <a:endParaRPr lang="en-US" sz="2400">
              <a:sym typeface="+mn-ea"/>
            </a:endParaRPr>
          </a:p>
          <a:p>
            <a:pPr marL="800100" lvl="1" indent="-342900">
              <a:buFont typeface="Arial" panose="020B0604020202020204" pitchFamily="34" charset="0"/>
              <a:buChar char="•"/>
            </a:pPr>
            <a:r>
              <a:rPr lang="en-US" sz="2400">
                <a:sym typeface="+mn-ea"/>
              </a:rPr>
              <a:t>Seul jour où le grand prêtre est autorisé à entrer dans le Saint des Saints</a:t>
            </a:r>
            <a:endParaRPr lang="en-US" sz="2400">
              <a:sym typeface="+mn-ea"/>
            </a:endParaRPr>
          </a:p>
          <a:p>
            <a:pPr marL="800100" lvl="1" indent="-342900">
              <a:buFont typeface="Arial" panose="020B0604020202020204" pitchFamily="34" charset="0"/>
              <a:buChar char="•"/>
            </a:pPr>
            <a:r>
              <a:rPr lang="en-US" sz="2400">
                <a:sym typeface="+mn-ea"/>
              </a:rPr>
              <a:t>Soi : Offrande pour le péché (jeune taureau) ; Offrande brûlée (bélier); vêtements sacrés; bain</a:t>
            </a:r>
            <a:endParaRPr lang="en-US" sz="2400">
              <a:sym typeface="+mn-ea"/>
            </a:endParaRPr>
          </a:p>
          <a:p>
            <a:pPr marL="800100" lvl="1" indent="-342900">
              <a:buFont typeface="Arial" panose="020B0604020202020204" pitchFamily="34" charset="0"/>
              <a:buChar char="•"/>
            </a:pPr>
            <a:r>
              <a:rPr lang="en-US" sz="2400">
                <a:sym typeface="+mn-ea"/>
              </a:rPr>
              <a:t>Congrégation : Offrande pour le péché (2 chèvres [une sacrifiée ; l'autre relâchée]) ; Offrande brûlée (bélier)</a:t>
            </a:r>
            <a:br>
              <a:rPr lang="en-US" sz="2400">
                <a:sym typeface="+mn-ea"/>
              </a:rPr>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Résumé</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599815"/>
          </a:xfrm>
          <a:prstGeom prst="rect">
            <a:avLst/>
          </a:prstGeom>
          <a:noFill/>
        </p:spPr>
        <p:txBody>
          <a:bodyPr wrap="square" rtlCol="0" anchor="t">
            <a:spAutoFit/>
          </a:bodyPr>
          <a:p>
            <a:r>
              <a:rPr lang="en-US" sz="3200" b="1"/>
              <a:t>Conditions requises pour le </a:t>
            </a:r>
            <a:r>
              <a:rPr lang="en-US" sz="3200" b="1">
                <a:sym typeface="+mn-ea"/>
              </a:rPr>
              <a:t>jour des expiations</a:t>
            </a:r>
            <a:br>
              <a:rPr lang="en-US" sz="2800" b="1"/>
            </a:br>
            <a:endParaRPr lang="en-US" sz="2800">
              <a:sym typeface="+mn-ea"/>
            </a:endParaRPr>
          </a:p>
          <a:p>
            <a:pPr lvl="1" indent="0">
              <a:buFont typeface="Arial" panose="020B0604020202020204" pitchFamily="34" charset="0"/>
              <a:buNone/>
            </a:pPr>
            <a:r>
              <a:rPr lang="en-US" sz="2400" b="1">
                <a:sym typeface="+mn-ea"/>
              </a:rPr>
              <a:t>Cérémonie</a:t>
            </a:r>
            <a:endParaRPr lang="en-US" sz="2400">
              <a:sym typeface="+mn-ea"/>
            </a:endParaRPr>
          </a:p>
          <a:p>
            <a:pPr marL="800100" lvl="1" indent="-342900">
              <a:buFont typeface="Arial" panose="020B0604020202020204" pitchFamily="34" charset="0"/>
              <a:buChar char="•"/>
            </a:pPr>
            <a:r>
              <a:rPr lang="en-US" sz="2400">
                <a:sym typeface="+mn-ea"/>
              </a:rPr>
              <a:t>Cendres et nuage d'encens pour couvrir le propitiatoire</a:t>
            </a:r>
            <a:endParaRPr lang="en-US" sz="2400">
              <a:sym typeface="+mn-ea"/>
            </a:endParaRPr>
          </a:p>
          <a:p>
            <a:pPr marL="800100" lvl="1" indent="-342900">
              <a:buFont typeface="Arial" panose="020B0604020202020204" pitchFamily="34" charset="0"/>
              <a:buChar char="•"/>
            </a:pPr>
            <a:r>
              <a:rPr lang="en-US" sz="2400">
                <a:sym typeface="+mn-ea"/>
              </a:rPr>
              <a:t>Du sang répandu partout</a:t>
            </a:r>
            <a:endParaRPr lang="en-US" sz="2400">
              <a:sym typeface="+mn-ea"/>
            </a:endParaRPr>
          </a:p>
          <a:p>
            <a:pPr marL="800100" lvl="1" indent="-342900">
              <a:buFont typeface="Arial" panose="020B0604020202020204" pitchFamily="34" charset="0"/>
              <a:buChar char="•"/>
            </a:pPr>
            <a:r>
              <a:rPr lang="en-US" sz="2400">
                <a:sym typeface="+mn-ea"/>
              </a:rPr>
              <a:t>Culpabilité transférée à la chèvre et renvoyée</a:t>
            </a:r>
            <a:endParaRPr lang="en-US" sz="2400">
              <a:sym typeface="+mn-ea"/>
            </a:endParaRPr>
          </a:p>
          <a:p>
            <a:pPr marL="800100" lvl="1" indent="-342900">
              <a:buFont typeface="Arial" panose="020B0604020202020204" pitchFamily="34" charset="0"/>
              <a:buChar char="•"/>
            </a:pPr>
            <a:r>
              <a:rPr lang="en-US" sz="2400">
                <a:sym typeface="+mn-ea"/>
              </a:rPr>
              <a:t>Vêtements en lin (pas de vêtements sacerdotaux)</a:t>
            </a:r>
            <a:endParaRPr lang="en-US" sz="2400">
              <a:sym typeface="+mn-ea"/>
            </a:endParaRPr>
          </a:p>
          <a:p>
            <a:pPr marL="800100" lvl="1" indent="-342900">
              <a:buFont typeface="Arial" panose="020B0604020202020204" pitchFamily="34" charset="0"/>
              <a:buChar char="•"/>
            </a:pPr>
            <a:r>
              <a:rPr lang="en-US" sz="2400">
                <a:sym typeface="+mn-ea"/>
              </a:rPr>
              <a:t>Bain pour prêtre et berger</a:t>
            </a:r>
            <a:endParaRPr lang="en-US" sz="2400">
              <a:sym typeface="+mn-ea"/>
            </a:endParaRPr>
          </a:p>
          <a:p>
            <a:pPr marL="800100" lvl="1" indent="-342900">
              <a:buFont typeface="Arial" panose="020B0604020202020204" pitchFamily="34" charset="0"/>
              <a:buChar char="•"/>
            </a:pPr>
            <a:r>
              <a:rPr lang="en-US" sz="2400">
                <a:sym typeface="+mn-ea"/>
              </a:rPr>
              <a:t>Holocauste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Indicateurs </a:t>
            </a: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du Jour des Expiations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4707890"/>
          </a:xfrm>
          <a:prstGeom prst="rect">
            <a:avLst/>
          </a:prstGeom>
          <a:noFill/>
        </p:spPr>
        <p:txBody>
          <a:bodyPr wrap="square" rtlCol="0" anchor="t">
            <a:spAutoFit/>
          </a:bodyPr>
          <a:p>
            <a:r>
              <a:rPr lang="en-US" sz="3200" b="1"/>
              <a:t>Le jour des expiations pointe vers Christ (Hébreux 9)</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Lévitique 16 / Ancienne Alliance</a:t>
            </a:r>
            <a:r>
              <a:rPr lang="en-US" sz="2800">
                <a:sym typeface="+mn-ea"/>
              </a:rPr>
              <a:t> </a:t>
            </a:r>
            <a:r>
              <a:rPr lang="en-US" sz="2800" b="1">
                <a:sym typeface="+mn-ea"/>
              </a:rPr>
              <a:t>Hébreux 9-10 / Nouvelle Alliance</a:t>
            </a:r>
            <a:br>
              <a:rPr lang="en-US" sz="2800" b="1">
                <a:sym typeface="+mn-ea"/>
              </a:rPr>
            </a:br>
            <a:endParaRPr lang="en-US" sz="2400">
              <a:sym typeface="+mn-ea"/>
            </a:endParaRPr>
          </a:p>
          <a:p>
            <a:pPr lvl="1" indent="0" defTabSz="914400">
              <a:buFont typeface="Arial" panose="020B0604020202020204" pitchFamily="34" charset="0"/>
              <a:buNone/>
              <a:tabLst>
                <a:tab pos="6400800" algn="l"/>
              </a:tabLst>
            </a:pPr>
            <a:r>
              <a:rPr lang="en-US" sz="2400">
                <a:sym typeface="+mn-ea"/>
              </a:rPr>
              <a:t>Ombre / Substance de l'Ancienne Alliance / Nouvelle Alliance (9:15)</a:t>
            </a:r>
            <a:endParaRPr lang="en-US" sz="2400">
              <a:sym typeface="+mn-ea"/>
            </a:endParaRPr>
          </a:p>
          <a:p>
            <a:pPr lvl="1" indent="0" defTabSz="914400">
              <a:buFont typeface="Arial" panose="020B0604020202020204" pitchFamily="34" charset="0"/>
              <a:buNone/>
              <a:tabLst>
                <a:tab pos="6400800" algn="l"/>
              </a:tabLst>
            </a:pPr>
            <a:r>
              <a:rPr lang="en-US" sz="2400">
                <a:sym typeface="+mn-ea"/>
              </a:rPr>
              <a:t>Tabernacle Tente plus grande et parfaite (9:11)</a:t>
            </a:r>
            <a:endParaRPr lang="en-US" sz="2400">
              <a:sym typeface="+mn-ea"/>
            </a:endParaRPr>
          </a:p>
          <a:p>
            <a:pPr lvl="1" indent="0" defTabSz="914400">
              <a:buFont typeface="Arial" panose="020B0604020202020204" pitchFamily="34" charset="0"/>
              <a:buNone/>
              <a:tabLst>
                <a:tab pos="6400800" algn="l"/>
              </a:tabLst>
            </a:pPr>
            <a:r>
              <a:rPr lang="en-US" sz="2400">
                <a:sym typeface="+mn-ea"/>
              </a:rPr>
              <a:t>Copie des « choses célestes » Original « choses célestes » (9 :23)</a:t>
            </a:r>
            <a:endParaRPr lang="en-US" sz="2400">
              <a:sym typeface="+mn-ea"/>
            </a:endParaRPr>
          </a:p>
          <a:p>
            <a:pPr lvl="1" indent="0" defTabSz="914400">
              <a:buFont typeface="Arial" panose="020B0604020202020204" pitchFamily="34" charset="0"/>
              <a:buNone/>
              <a:tabLst>
                <a:tab pos="6400800" algn="l"/>
              </a:tabLst>
            </a:pPr>
            <a:r>
              <a:rPr lang="en-US" sz="2400">
                <a:sym typeface="+mn-ea"/>
              </a:rPr>
              <a:t>Aaron, médiateur imparfait Jésus, médiateur divin (9:24)</a:t>
            </a:r>
            <a:endParaRPr lang="en-US" sz="2400">
              <a:sym typeface="+mn-ea"/>
            </a:endParaRPr>
          </a:p>
          <a:p>
            <a:pPr lvl="1" indent="0" defTabSz="914400">
              <a:buFont typeface="Arial" panose="020B0604020202020204" pitchFamily="34" charset="0"/>
              <a:buNone/>
              <a:tabLst>
                <a:tab pos="6400800" algn="l"/>
              </a:tabLst>
            </a:pPr>
            <a:r>
              <a:rPr lang="en-US" sz="2400">
                <a:sym typeface="+mn-ea"/>
              </a:rPr>
              <a:t>Expiation annuelle (23 :26-31) Rédemption éternelle (9 :12)</a:t>
            </a:r>
            <a:endParaRPr lang="en-US" sz="2400">
              <a:sym typeface="+mn-ea"/>
            </a:endParaRPr>
          </a:p>
          <a:p>
            <a:pPr lvl="1" indent="0" defTabSz="914400">
              <a:buFont typeface="Arial" panose="020B0604020202020204" pitchFamily="34" charset="0"/>
              <a:buNone/>
              <a:tabLst>
                <a:tab pos="6400800" algn="l"/>
              </a:tabLst>
            </a:pPr>
            <a:r>
              <a:rPr lang="en-US" sz="2400">
                <a:sym typeface="+mn-ea"/>
              </a:rPr>
              <a:t>Cérémonie répétée Une fois pour toutes (9:26)</a:t>
            </a:r>
            <a:endParaRPr lang="en-US" sz="2400">
              <a:sym typeface="+mn-ea"/>
            </a:endParaRPr>
          </a:p>
          <a:p>
            <a:pPr lvl="1" indent="0" defTabSz="914400">
              <a:buFont typeface="Arial" panose="020B0604020202020204" pitchFamily="34" charset="0"/>
              <a:buNone/>
              <a:tabLst>
                <a:tab pos="6400800" algn="l"/>
              </a:tabLst>
            </a:pPr>
            <a:r>
              <a:rPr lang="en-US" sz="2400">
                <a:sym typeface="+mn-ea"/>
              </a:rPr>
              <a:t>Rappel du péché (Héb 10 :3) Rappel du salut</a:t>
            </a:r>
            <a:endParaRPr lang="en-US" sz="2400">
              <a:sym typeface="+mn-ea"/>
            </a:endParaRPr>
          </a:p>
          <a:p>
            <a:pPr lvl="1" indent="0" defTabSz="914400">
              <a:buFont typeface="Arial" panose="020B0604020202020204" pitchFamily="34" charset="0"/>
              <a:buNone/>
              <a:tabLst>
                <a:tab pos="6400800" algn="l"/>
              </a:tabLst>
            </a:pPr>
            <a:r>
              <a:rPr lang="en-US" sz="2400">
                <a:sym typeface="+mn-ea"/>
              </a:rPr>
              <a:t>Sang de taureau et de bouc (Hébreux 10 : 4) Le propre sang de Jésus ; pas de défauts (9 :12 ; 14)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Indicateurs </a:t>
            </a: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du Jour des Expiations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4707890"/>
          </a:xfrm>
          <a:prstGeom prst="rect">
            <a:avLst/>
          </a:prstGeom>
          <a:noFill/>
        </p:spPr>
        <p:txBody>
          <a:bodyPr wrap="square" rtlCol="0" anchor="t">
            <a:spAutoFit/>
          </a:bodyPr>
          <a:p>
            <a:r>
              <a:rPr lang="en-US" sz="3200" b="1"/>
              <a:t>Le Jour des Expiations pointe vers Christ </a:t>
            </a:r>
            <a:r>
              <a:rPr lang="en-US" sz="3200" b="1">
                <a:sym typeface="+mn-ea"/>
              </a:rPr>
              <a:t>(Hébreux 10 : 1-18)</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Lévitique 16 / Ancienne Alliance</a:t>
            </a:r>
            <a:r>
              <a:rPr lang="en-US" sz="2400">
                <a:sym typeface="+mn-ea"/>
              </a:rPr>
              <a:t> </a:t>
            </a:r>
            <a:r>
              <a:rPr lang="en-US" sz="2800" b="1">
                <a:sym typeface="+mn-ea"/>
              </a:rPr>
              <a:t>Hébreux 9-10 / Nouvelle Alliance</a:t>
            </a:r>
            <a:br>
              <a:rPr lang="en-US" sz="2800" b="1">
                <a:sym typeface="+mn-ea"/>
              </a:rPr>
            </a:br>
            <a:endParaRPr lang="en-US" sz="2400">
              <a:sym typeface="+mn-ea"/>
            </a:endParaRPr>
          </a:p>
          <a:p>
            <a:pPr lvl="1" indent="0" defTabSz="914400">
              <a:buFont typeface="Arial" panose="020B0604020202020204" pitchFamily="34" charset="0"/>
              <a:buNone/>
              <a:tabLst>
                <a:tab pos="6400800" algn="l"/>
              </a:tabLst>
            </a:pPr>
            <a:r>
              <a:rPr lang="en-US" sz="2400">
                <a:sym typeface="+mn-ea"/>
              </a:rPr>
              <a:t>Ne peut pas enlever les péchés (Hébreux 10 :11) Pardonne définitivement les péchés (10 :14)</a:t>
            </a:r>
            <a:endParaRPr lang="en-US" sz="2400">
              <a:sym typeface="+mn-ea"/>
            </a:endParaRPr>
          </a:p>
          <a:p>
            <a:pPr lvl="1" indent="0" defTabSz="914400">
              <a:buFont typeface="Arial" panose="020B0604020202020204" pitchFamily="34" charset="0"/>
              <a:buNone/>
              <a:tabLst>
                <a:tab pos="6400800" algn="l"/>
              </a:tabLst>
            </a:pPr>
            <a:r>
              <a:rPr lang="en-US" sz="2400">
                <a:sym typeface="+mn-ea"/>
              </a:rPr>
              <a:t>Le Souverain Sacrificateur a préparé un taureau. Dieu prépare le Corps du Christ (10 : 5)</a:t>
            </a:r>
            <a:endParaRPr lang="en-US" sz="2400">
              <a:sym typeface="+mn-ea"/>
            </a:endParaRPr>
          </a:p>
          <a:p>
            <a:pPr lvl="1" indent="0" defTabSz="914400">
              <a:buFont typeface="Arial" panose="020B0604020202020204" pitchFamily="34" charset="0"/>
              <a:buNone/>
              <a:tabLst>
                <a:tab pos="6400800" algn="l"/>
              </a:tabLst>
            </a:pPr>
            <a:r>
              <a:rPr lang="en-US" sz="2400">
                <a:sym typeface="+mn-ea"/>
              </a:rPr>
              <a:t>Aucun plaisir (Hé 10 :6) Il a plu au Seigneur de l’écraser (Is 53 :10)</a:t>
            </a:r>
            <a:endParaRPr lang="en-US" sz="2400">
              <a:sym typeface="+mn-ea"/>
            </a:endParaRPr>
          </a:p>
          <a:p>
            <a:pPr lvl="1" indent="0" defTabSz="914400">
              <a:buFont typeface="Arial" panose="020B0604020202020204" pitchFamily="34" charset="0"/>
              <a:buNone/>
              <a:tabLst>
                <a:tab pos="6400800" algn="l"/>
              </a:tabLst>
            </a:pPr>
            <a:r>
              <a:rPr lang="en-US" sz="2400">
                <a:sym typeface="+mn-ea"/>
              </a:rPr>
              <a:t>Alliance supprimée avec Alliance établie (10 : 9)</a:t>
            </a:r>
            <a:endParaRPr lang="en-US" sz="2400">
              <a:sym typeface="+mn-ea"/>
            </a:endParaRPr>
          </a:p>
          <a:p>
            <a:pPr lvl="1" indent="0" defTabSz="914400">
              <a:buFont typeface="Arial" panose="020B0604020202020204" pitchFamily="34" charset="0"/>
              <a:buNone/>
              <a:tabLst>
                <a:tab pos="6400800" algn="l"/>
              </a:tabLst>
            </a:pPr>
            <a:r>
              <a:rPr lang="en-US" sz="2400">
                <a:sym typeface="+mn-ea"/>
              </a:rPr>
              <a:t>Le prêtre se lève quotidiennement (Hébreux 10 :11) Le Christ s’est assis (10 :12)</a:t>
            </a:r>
            <a:endParaRPr lang="en-US" sz="2400">
              <a:sym typeface="+mn-ea"/>
            </a:endParaRPr>
          </a:p>
          <a:p>
            <a:pPr lvl="1" indent="0" defTabSz="914400">
              <a:buFont typeface="Arial" panose="020B0604020202020204" pitchFamily="34" charset="0"/>
              <a:buNone/>
              <a:tabLst>
                <a:tab pos="6400800" algn="l"/>
              </a:tabLst>
            </a:pPr>
            <a:r>
              <a:rPr lang="en-US" sz="2400">
                <a:sym typeface="+mn-ea"/>
              </a:rPr>
              <a:t>Attendez le service de l'année prochaine Attendez le jour de la conquête (9h28 ; 10h13)</a:t>
            </a:r>
            <a:endParaRPr lang="en-US" sz="2400">
              <a:sym typeface="+mn-ea"/>
            </a:endParaRPr>
          </a:p>
          <a:p>
            <a:pPr lvl="1" indent="0" defTabSz="914400">
              <a:buFont typeface="Arial" panose="020B0604020202020204" pitchFamily="34" charset="0"/>
              <a:buNone/>
              <a:tabLst>
                <a:tab pos="6400800" algn="l"/>
              </a:tabLst>
            </a:pPr>
            <a:r>
              <a:rPr lang="en-US" sz="2400">
                <a:sym typeface="+mn-ea"/>
              </a:rPr>
              <a:t>Les adorateurs ne pourront jamais perfectionner ceux qui sont en Christ (10:14)</a:t>
            </a:r>
            <a:endParaRPr lang="en-US" sz="2400">
              <a:sym typeface="+mn-ea"/>
            </a:endParaRPr>
          </a:p>
          <a:p>
            <a:pPr lvl="1" indent="0" defTabSz="914400">
              <a:buFont typeface="Arial" panose="020B0604020202020204" pitchFamily="34" charset="0"/>
              <a:buNone/>
              <a:tabLst>
                <a:tab pos="6400800" algn="l"/>
              </a:tabLst>
            </a:pPr>
            <a:r>
              <a:rPr lang="en-US" sz="2400">
                <a:sym typeface="+mn-ea"/>
              </a:rPr>
              <a:t>Écrit sur la pierre Écrit dans les cœurs et les esprits (10:16)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Indicateurs </a:t>
            </a: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du Jour des Expiations</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5139055"/>
          </a:xfrm>
          <a:prstGeom prst="rect">
            <a:avLst/>
          </a:prstGeom>
          <a:noFill/>
        </p:spPr>
        <p:txBody>
          <a:bodyPr wrap="square" rtlCol="0" anchor="t">
            <a:spAutoFit/>
          </a:bodyPr>
          <a:p>
            <a:r>
              <a:rPr lang="en-US" sz="3200" b="1"/>
              <a:t>Le Jour des Expiations pointe vers Christ (Hébreux 10 : 19-31)</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Lévitique 16 / Ancienne Alliance</a:t>
            </a:r>
            <a:r>
              <a:rPr lang="en-US" sz="2800">
                <a:sym typeface="+mn-ea"/>
              </a:rPr>
              <a:t> </a:t>
            </a:r>
            <a:r>
              <a:rPr lang="en-US" sz="2800" b="1">
                <a:sym typeface="+mn-ea"/>
              </a:rPr>
              <a:t>Hébreux 9-10 / Nouvelle Alliance </a:t>
            </a:r>
            <a:br>
              <a:rPr lang="en-US" sz="2800" b="1">
                <a:sym typeface="+mn-ea"/>
              </a:rPr>
            </a:br>
            <a:br>
              <a:rPr lang="en-US" sz="2800" b="1">
                <a:sym typeface="+mn-ea"/>
              </a:rPr>
            </a:br>
            <a:r>
              <a:rPr lang="en-US" sz="2400">
                <a:sym typeface="+mn-ea"/>
              </a:rPr>
              <a:t>Peur et tremblement Entrez hardiment (10 :19)</a:t>
            </a:r>
            <a:endParaRPr lang="en-US" sz="2400">
              <a:sym typeface="+mn-ea"/>
            </a:endParaRPr>
          </a:p>
          <a:p>
            <a:pPr lvl="1" indent="0" defTabSz="914400">
              <a:buFont typeface="Arial" panose="020B0604020202020204" pitchFamily="34" charset="0"/>
              <a:buNone/>
              <a:tabLst>
                <a:tab pos="6400800" algn="l"/>
              </a:tabLst>
            </a:pPr>
            <a:r>
              <a:rPr lang="en-US" sz="2400">
                <a:sym typeface="+mn-ea"/>
              </a:rPr>
              <a:t>Les fidèles ne peuvent pas entrer dans les lieux saints. Entrez dans les lieux saints à cause de Son sang (10 : 19)</a:t>
            </a:r>
            <a:endParaRPr lang="en-US" sz="2400">
              <a:sym typeface="+mn-ea"/>
            </a:endParaRPr>
          </a:p>
          <a:p>
            <a:pPr lvl="1" indent="0" defTabSz="914400">
              <a:buFont typeface="Arial" panose="020B0604020202020204" pitchFamily="34" charset="0"/>
              <a:buNone/>
              <a:tabLst>
                <a:tab pos="6400800" algn="l"/>
              </a:tabLst>
            </a:pPr>
            <a:r>
              <a:rPr lang="en-US" sz="2400">
                <a:sym typeface="+mn-ea"/>
              </a:rPr>
              <a:t>Grand Prêtre Humain Grand Grand Prêtre (P/P/K) (10:2)</a:t>
            </a:r>
            <a:endParaRPr lang="en-US" sz="2400">
              <a:sym typeface="+mn-ea"/>
            </a:endParaRPr>
          </a:p>
          <a:p>
            <a:pPr lvl="1" indent="0" defTabSz="914400">
              <a:buFont typeface="Arial" panose="020B0604020202020204" pitchFamily="34" charset="0"/>
              <a:buNone/>
              <a:tabLst>
                <a:tab pos="6400800" algn="l"/>
              </a:tabLst>
            </a:pPr>
            <a:r>
              <a:rPr lang="en-US" sz="2400">
                <a:sym typeface="+mn-ea"/>
              </a:rPr>
              <a:t>Corps lavé dans l'eau terrestre Corps lavé avec de l'eau pure (10:22)</a:t>
            </a:r>
            <a:endParaRPr lang="en-US" sz="2400">
              <a:sym typeface="+mn-ea"/>
            </a:endParaRPr>
          </a:p>
          <a:p>
            <a:pPr lvl="1" indent="0" defTabSz="914400">
              <a:buFont typeface="Arial" panose="020B0604020202020204" pitchFamily="34" charset="0"/>
              <a:buNone/>
              <a:tabLst>
                <a:tab pos="6400800" algn="l"/>
              </a:tabLst>
            </a:pPr>
            <a:r>
              <a:rPr lang="en-US" sz="2400">
                <a:sym typeface="+mn-ea"/>
              </a:rPr>
              <a:t>Non préparés pour le jour Encouragez-vous à mesure que le jour approche (10:25)</a:t>
            </a:r>
            <a:endParaRPr lang="en-US" sz="2400">
              <a:sym typeface="+mn-ea"/>
            </a:endParaRPr>
          </a:p>
          <a:p>
            <a:pPr lvl="1" indent="0" defTabSz="914400">
              <a:buFont typeface="Arial" panose="020B0604020202020204" pitchFamily="34" charset="0"/>
              <a:buNone/>
              <a:tabLst>
                <a:tab pos="6400800" algn="l"/>
              </a:tabLst>
            </a:pPr>
            <a:endParaRPr lang="en-US" sz="2400">
              <a:sym typeface="+mn-ea"/>
            </a:endParaRPr>
          </a:p>
          <a:p>
            <a:pPr lvl="1" indent="0" defTabSz="914400">
              <a:buFont typeface="Arial" panose="020B0604020202020204" pitchFamily="34" charset="0"/>
              <a:buNone/>
              <a:tabLst>
                <a:tab pos="6400800" algn="l"/>
              </a:tabLst>
            </a:pPr>
            <a:r>
              <a:rPr lang="en-US" sz="2400">
                <a:sym typeface="+mn-ea"/>
              </a:rPr>
              <a:t>Les contrevenants sont lapidés (Hébreux 10 :28) Les contrevenants obtiennent la vengeance de Dieu (10 :29-30)</a:t>
            </a:r>
            <a:endParaRPr lang="en-US" sz="2400">
              <a:sym typeface="+mn-ea"/>
            </a:endParaRPr>
          </a:p>
          <a:p>
            <a:pPr lvl="1" indent="0" defTabSz="914400">
              <a:buFont typeface="Arial" panose="020B0604020202020204" pitchFamily="34" charset="0"/>
              <a:buNone/>
              <a:tabLst>
                <a:tab pos="6400800" algn="l"/>
              </a:tabLst>
            </a:pPr>
            <a:endParaRPr lang="en-US" sz="2400">
              <a:sym typeface="+mn-ea"/>
            </a:endParaRPr>
          </a:p>
          <a:p>
            <a:pPr lvl="1" indent="0" defTabSz="914400">
              <a:buFont typeface="Arial" panose="020B0604020202020204" pitchFamily="34" charset="0"/>
              <a:buNone/>
              <a:tabLst>
                <a:tab pos="6400800" algn="l"/>
              </a:tabLst>
            </a:pPr>
            <a:r>
              <a:rPr lang="en-US" sz="2400">
                <a:sym typeface="+mn-ea"/>
              </a:rPr>
              <a:t>Loi Mosaïque Grâce Divine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Jour des Expiations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Accomplissement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t>Accomplissement futur du </a:t>
            </a:r>
            <a:r>
              <a:rPr lang="en-US" sz="3200" b="1">
                <a:sym typeface="+mn-ea"/>
              </a:rPr>
              <a:t>Jour des Expiations (Spéculation)</a:t>
            </a:r>
            <a:br>
              <a:rPr lang="en-US" sz="2800" b="1"/>
            </a:br>
            <a:endParaRPr lang="en-US" sz="2400">
              <a:sym typeface="+mn-ea"/>
            </a:endParaRPr>
          </a:p>
          <a:p>
            <a:pPr lvl="1" indent="0">
              <a:buNone/>
            </a:pPr>
            <a:r>
              <a:rPr lang="en-US" sz="2400" b="1">
                <a:sym typeface="+mn-ea"/>
              </a:rPr>
              <a:t>Hébreux 10 : 12-13</a:t>
            </a:r>
            <a:endParaRPr lang="en-US" sz="2400" b="1">
              <a:sym typeface="+mn-ea"/>
            </a:endParaRPr>
          </a:p>
          <a:p>
            <a:pPr lvl="2" indent="0">
              <a:buNone/>
            </a:pPr>
            <a:r>
              <a:rPr lang="en-US" sz="2400">
                <a:sym typeface="+mn-ea"/>
              </a:rPr>
              <a:t>Jésus attend le jour où ses ennemis seront sous ses pieds</a:t>
            </a:r>
            <a:endParaRPr lang="en-US" sz="2400">
              <a:sym typeface="+mn-ea"/>
            </a:endParaRPr>
          </a:p>
          <a:p>
            <a:pPr lvl="1" indent="0">
              <a:buNone/>
            </a:pPr>
            <a:r>
              <a:rPr lang="en-US" sz="2400" b="1">
                <a:sym typeface="+mn-ea"/>
              </a:rPr>
              <a:t>Hébreux 10:24-25</a:t>
            </a:r>
            <a:r>
              <a:rPr lang="en-US" sz="2400">
                <a:sym typeface="+mn-ea"/>
              </a:rPr>
              <a:t> </a:t>
            </a:r>
            <a:endParaRPr lang="en-US" sz="2400">
              <a:sym typeface="+mn-ea"/>
            </a:endParaRPr>
          </a:p>
          <a:p>
            <a:pPr lvl="2" indent="0">
              <a:buNone/>
            </a:pPr>
            <a:r>
              <a:rPr lang="en-US" sz="2400">
                <a:sym typeface="+mn-ea"/>
              </a:rPr>
              <a:t>« le jour » approche</a:t>
            </a:r>
            <a:endParaRPr lang="en-US" sz="2400">
              <a:sym typeface="+mn-ea"/>
            </a:endParaRPr>
          </a:p>
          <a:p>
            <a:pPr lvl="2" indent="0">
              <a:buNone/>
            </a:pPr>
            <a:endParaRPr lang="en-US" sz="2400">
              <a:sym typeface="+mn-ea"/>
            </a:endParaRPr>
          </a:p>
          <a:p>
            <a:pPr lvl="1" indent="0">
              <a:buNone/>
            </a:pPr>
            <a:r>
              <a:rPr lang="en-US" sz="2400">
                <a:sym typeface="+mn-ea"/>
              </a:rPr>
              <a:t>Jour des Expiations marqué par une belle matinée et une réflexion sur les péchés</a:t>
            </a:r>
            <a:endParaRPr lang="en-US" sz="2400">
              <a:sym typeface="+mn-ea"/>
            </a:endParaRPr>
          </a:p>
          <a:p>
            <a:pPr marL="457835" lvl="1" indent="0" defTabSz="1223010">
              <a:buNone/>
              <a:tabLst>
                <a:tab pos="1143000" algn="l"/>
              </a:tabLst>
            </a:pPr>
            <a:endParaRPr lang="en-US" sz="2400" b="1">
              <a:sym typeface="+mn-ea"/>
            </a:endParaRPr>
          </a:p>
          <a:p>
            <a:pPr marL="457835" lvl="1" indent="0" defTabSz="1223010">
              <a:buNone/>
              <a:tabLst>
                <a:tab pos="1143000" algn="l"/>
              </a:tabLst>
            </a:pPr>
            <a:r>
              <a:rPr lang="en-US" sz="2400" b="1">
                <a:sym typeface="+mn-ea"/>
              </a:rPr>
              <a:t>Apocalypse 1 :7 </a:t>
            </a:r>
            <a:r>
              <a:rPr lang="en-US" sz="2400">
                <a:sym typeface="+mn-ea"/>
              </a:rPr>
              <a:t>(Matt 24 :30 ; Dan 7 :13-14 ; Zach 12 :10-14)</a:t>
            </a:r>
            <a:endParaRPr lang="en-US" sz="2400" b="1">
              <a:sym typeface="+mn-ea"/>
            </a:endParaRPr>
          </a:p>
          <a:p>
            <a:pPr marL="915035" lvl="2" indent="0" defTabSz="1223010">
              <a:buNone/>
              <a:tabLst>
                <a:tab pos="1143000" algn="l"/>
              </a:tabLst>
            </a:pPr>
            <a:r>
              <a:rPr lang="en-US" sz="2400">
                <a:sym typeface="+mn-ea"/>
              </a:rPr>
              <a:t>Chaque œil le verra ; Toutes les tribus de la terre se lamenteront à cause de Lui.</a:t>
            </a:r>
            <a:endParaRPr lang="en-US" sz="2400">
              <a:sym typeface="+mn-ea"/>
            </a:endParaRPr>
          </a:p>
          <a:p>
            <a:pPr marL="457835" lvl="1" indent="0" defTabSz="1223010">
              <a:buNone/>
              <a:tabLst>
                <a:tab pos="1143000" algn="l"/>
              </a:tabLst>
            </a:pPr>
            <a:r>
              <a:rPr lang="en-US" sz="2400" b="1">
                <a:sym typeface="+mn-ea"/>
              </a:rPr>
              <a:t>Apocalypse 19 : 6-16</a:t>
            </a:r>
            <a:r>
              <a:rPr lang="en-US" sz="2400">
                <a:sym typeface="+mn-ea"/>
              </a:rPr>
              <a:t> </a:t>
            </a:r>
            <a:endParaRPr lang="en-US" sz="2400">
              <a:sym typeface="+mn-ea"/>
            </a:endParaRPr>
          </a:p>
          <a:p>
            <a:pPr marL="915035" lvl="2" indent="0" defTabSz="1223010">
              <a:buNone/>
              <a:tabLst>
                <a:tab pos="1143000" algn="l"/>
              </a:tabLst>
            </a:pPr>
            <a:r>
              <a:rPr lang="en-US" sz="2400">
                <a:sym typeface="+mn-ea"/>
              </a:rPr>
              <a:t>Jésus vient combattre les ennemis, les saints vêtus de pur lin</a:t>
            </a:r>
            <a:endParaRPr lang="en-US" sz="2400"/>
          </a:p>
        </p:txBody>
      </p:sp>
      <p:grpSp>
        <p:nvGrpSpPr>
          <p:cNvPr id="12" name="Group 11"/>
          <p:cNvGrpSpPr/>
          <p:nvPr/>
        </p:nvGrpSpPr>
        <p:grpSpPr>
          <a:xfrm>
            <a:off x="1284605" y="6517005"/>
            <a:ext cx="9655810" cy="148590"/>
            <a:chOff x="1642" y="8214"/>
            <a:chExt cx="15206" cy="234"/>
          </a:xfrm>
        </p:grpSpPr>
        <p:sp>
          <p:nvSpPr>
            <p:cNvPr id="13" name="Pentagon 12"/>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Pentagon 13"/>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Fête des Tabernacles</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Lévitique 23 : 33-43</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Nombres 29 : 12-38</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33-43</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Commandement Lévitique</a:t>
            </a:r>
            <a:br>
              <a:rPr lang="en-US" sz="2800" b="1"/>
            </a:br>
            <a:endParaRPr lang="en-US" sz="2400" b="1"/>
          </a:p>
          <a:p>
            <a:pPr lvl="1" algn="just"/>
            <a:r>
              <a:rPr lang="en-US" sz="2400"/>
              <a:t>[+] Et l'Éternel parla à Moïse, disant : « Parle aux enfants d'Israël, et dis : Le quinzième jour de ce septième mois et pendant sept jours, c'est la fête des cabanes en l'honneur de l'Éternel. Le premier jour aura lieu une sainte convocation ; vous ne ferez aucun travail ordinaire. Pendant sept jours, vous présenterez des offrandes de nourriture à l'Éternel. Le huitième jour, vous tiendrez une sainte convocation et vous présenterez une offrande de nourriture à l'Éternel. C'est une assemblée solennelle ; vous ne ferez aucun travail ordinaire.</a:t>
            </a:r>
            <a:endParaRPr lang="en-US" sz="2400"/>
          </a:p>
          <a:p>
            <a:pPr lvl="1" algn="just"/>
            <a:endParaRPr lang="en-US" sz="2400"/>
          </a:p>
          <a:p>
            <a:pPr lvl="1" algn="just"/>
            <a:r>
              <a:rPr lang="en-US" sz="2400"/>
              <a:t>« Ce sont là les fêtes fixées par l'Éternel, que vous proclamerez comme des moments de sainte convocation, pour présenter à l'Éternel des offrandes de nourriture, des holocaustes et des offrandes de céréales, des sacrifices et des libations, chacun à son jour propre, outre les sabbats et les sabbats de l'Éternel. en plus de vos dons et de toutes vos offrandes de vœux et de toutes vos offrandes volontaires que vous donnez à l'Éternel.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Lév 23 : 33-43</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Commandement Lévitique</a:t>
            </a:r>
            <a:br>
              <a:rPr lang="en-US" sz="2800" b="1"/>
            </a:br>
            <a:endParaRPr lang="en-US" sz="2400" b="1"/>
          </a:p>
          <a:p>
            <a:pPr lvl="1" algn="just"/>
            <a:r>
              <a:rPr lang="en-US" sz="2400"/>
              <a:t>[+] ...« Le quinzième jour du septième mois, lorsque vous aurez récolté les produits du pays, vous célébrerez la fête de l'Éternel pendant sept jours. Le premier jour sera un repos solennel, et le huitième jour sera un repos solennel. Et tu prendras le premier jour des fruits d'arbres magnifiques, des branches de palmiers, des rameaux d'arbres touffus et des saules de ruisseau, et tu te réjouiras devant l'Éternel, ton Dieu, pendant sept jours. Vous le célébrerez comme une fête en l'honneur de l'Éternel pendant sept jours par an. C'est une loi perpétuelle à travers vos générations ; vous le célébrerez le septième mois. Vous demeurerez dans des cabanes pendant sept jours. Tous les Israélites indigènes habiteront dans des tentes, afin que vos générations sachent que j'ai fait habiter les enfants d'Israël dans des tentes lorsque je les ai fait sortir du pays d'Égypte : je suis l'Éternel, votre Dieu.</a:t>
            </a:r>
            <a:endParaRPr lang="en-US" sz="2400"/>
          </a:p>
          <a:p>
            <a:pPr lvl="1" algn="r"/>
            <a:r>
              <a:rPr lang="en-US" sz="2400"/>
              <a:t>Lévitique 23 : 33-43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Fête des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Deut 16 : 13-15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907790"/>
          </a:xfrm>
          <a:prstGeom prst="rect">
            <a:avLst/>
          </a:prstGeom>
          <a:noFill/>
        </p:spPr>
        <p:txBody>
          <a:bodyPr wrap="square" rtlCol="0" anchor="t">
            <a:spAutoFit/>
          </a:bodyPr>
          <a:p>
            <a:r>
              <a:rPr lang="en-US" sz="3200" b="1"/>
              <a:t>Commandement du peuple</a:t>
            </a:r>
            <a:br>
              <a:rPr lang="en-US" sz="2800" b="1"/>
            </a:br>
            <a:endParaRPr lang="en-US" sz="2400" b="1"/>
          </a:p>
          <a:p>
            <a:pPr lvl="1" algn="just"/>
            <a:r>
              <a:rPr lang="en-US" sz="2400"/>
              <a:t>[+] Vous célébrerez la fête des Cabanes pendant sept jours, lorsque vous aurez récolté les produits de votre aire et de votre pressoir. Vous vous réjouirez de votre fête, vous et votre fils et votre fille, votre serviteur et votre servante, le Lévite, l'étranger, l'orphelin et la veuve qui sont dans vos villes. Pendant sept jours, tu célébreras la fête en l'honneur de l'Éternel, ton Dieu, au lieu que l'Éternel choisira, car l'Éternel, ton Dieu, te bénira dans tous tes produits et dans tout le travail de tes mains, afin que tu sois entièrement joyeux. .</a:t>
            </a:r>
            <a:endParaRPr lang="en-US" sz="2400"/>
          </a:p>
          <a:p>
            <a:pPr lvl="1" algn="r"/>
            <a:r>
              <a:rPr lang="en-US" sz="2400"/>
              <a:t>Deutéronome 16 : 13-15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73372</Words>
  <Application>WPS Presentation</Application>
  <PresentationFormat>Widescreen</PresentationFormat>
  <Paragraphs>2193</Paragraphs>
  <Slides>122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122</vt:i4>
      </vt:variant>
    </vt:vector>
  </HeadingPairs>
  <TitlesOfParts>
    <vt:vector size="134" baseType="lpstr">
      <vt:lpstr>Arial</vt:lpstr>
      <vt:lpstr>SimSun</vt:lpstr>
      <vt:lpstr>Wingdings</vt:lpstr>
      <vt:lpstr>Times New Roman</vt:lpstr>
      <vt:lpstr>Palatino Linotype</vt:lpstr>
      <vt:lpstr>Impact</vt:lpstr>
      <vt:lpstr>Wingdings</vt:lpstr>
      <vt:lpstr>Calibri Light</vt:lpstr>
      <vt:lpstr>Microsoft YaHei</vt:lpstr>
      <vt:lpstr>Arial Unicode MS</vt:lpstr>
      <vt:lpstr>Calibri</vt:lpstr>
      <vt:lpstr>Office Theme</vt:lpstr>
      <vt:lpstr>LE MESSIE     dans les   Fêtes du Seigneur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Yoga6</cp:lastModifiedBy>
  <cp:revision>720</cp:revision>
  <dcterms:created xsi:type="dcterms:W3CDTF">2021-05-03T15:44:00Z</dcterms:created>
  <dcterms:modified xsi:type="dcterms:W3CDTF">2023-09-11T21:48:18Z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1033-12.2.0.13201</vt:lpwstr>
  </property>
  <property fmtid="{D5CDD505-2E9C-101B-9397-08002B2CF9AE}" pid="3" name="ICV">
    <vt:lpwstr>398C83C238694EC7B17065390135B729_13</vt:lpwstr>
  </property>
</Properties>
</file>