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6"/>
  </p:handoutMasterIdLst>
  <p:sldIdLst>
    <p:sldId id="323" r:id="rId3"/>
    <p:sldId id="585" r:id="rId5"/>
    <p:sldId id="321" r:id="rId6"/>
    <p:sldId id="313" r:id="rId7"/>
    <p:sldId id="314" r:id="rId8"/>
    <p:sldId id="258" r:id="rId9"/>
    <p:sldId id="259" r:id="rId10"/>
    <p:sldId id="261" r:id="rId11"/>
    <p:sldId id="260" r:id="rId12"/>
    <p:sldId id="256" r:id="rId13"/>
    <p:sldId id="315" r:id="rId14"/>
    <p:sldId id="316" r:id="rId15"/>
    <p:sldId id="317" r:id="rId16"/>
    <p:sldId id="318" r:id="rId17"/>
    <p:sldId id="319" r:id="rId18"/>
    <p:sldId id="320" r:id="rId19"/>
    <p:sldId id="292" r:id="rId20"/>
    <p:sldId id="312" r:id="rId21"/>
    <p:sldId id="293" r:id="rId22"/>
    <p:sldId id="332" r:id="rId23"/>
    <p:sldId id="325" r:id="rId24"/>
    <p:sldId id="372" r:id="rId25"/>
    <p:sldId id="330" r:id="rId26"/>
    <p:sldId id="353" r:id="rId27"/>
    <p:sldId id="331" r:id="rId28"/>
    <p:sldId id="460" r:id="rId29"/>
    <p:sldId id="461" r:id="rId30"/>
    <p:sldId id="462" r:id="rId31"/>
    <p:sldId id="463" r:id="rId32"/>
    <p:sldId id="464" r:id="rId33"/>
    <p:sldId id="324" r:id="rId34"/>
    <p:sldId id="707" r:id="rId35"/>
    <p:sldId id="708" r:id="rId36"/>
    <p:sldId id="329" r:id="rId37"/>
    <p:sldId id="326" r:id="rId38"/>
    <p:sldId id="709" r:id="rId39"/>
    <p:sldId id="713" r:id="rId40"/>
    <p:sldId id="715" r:id="rId41"/>
    <p:sldId id="328" r:id="rId42"/>
    <p:sldId id="718" r:id="rId43"/>
    <p:sldId id="333" r:id="rId44"/>
    <p:sldId id="306" r:id="rId45"/>
    <p:sldId id="356" r:id="rId46"/>
    <p:sldId id="355" r:id="rId47"/>
    <p:sldId id="357" r:id="rId48"/>
    <p:sldId id="354" r:id="rId49"/>
    <p:sldId id="358" r:id="rId50"/>
    <p:sldId id="360" r:id="rId51"/>
    <p:sldId id="400" r:id="rId52"/>
    <p:sldId id="311" r:id="rId53"/>
    <p:sldId id="369" r:id="rId54"/>
    <p:sldId id="371" r:id="rId55"/>
    <p:sldId id="370" r:id="rId56"/>
    <p:sldId id="393" r:id="rId57"/>
    <p:sldId id="395" r:id="rId58"/>
    <p:sldId id="396" r:id="rId59"/>
    <p:sldId id="397" r:id="rId60"/>
    <p:sldId id="399" r:id="rId61"/>
    <p:sldId id="401" r:id="rId62"/>
    <p:sldId id="412" r:id="rId63"/>
    <p:sldId id="413" r:id="rId64"/>
    <p:sldId id="414" r:id="rId65"/>
    <p:sldId id="415" r:id="rId66"/>
    <p:sldId id="416" r:id="rId67"/>
    <p:sldId id="419" r:id="rId68"/>
    <p:sldId id="420" r:id="rId69"/>
    <p:sldId id="424" r:id="rId70"/>
    <p:sldId id="421" r:id="rId71"/>
    <p:sldId id="467" r:id="rId72"/>
    <p:sldId id="466" r:id="rId73"/>
    <p:sldId id="469" r:id="rId74"/>
    <p:sldId id="471" r:id="rId75"/>
    <p:sldId id="474" r:id="rId76"/>
    <p:sldId id="475" r:id="rId77"/>
    <p:sldId id="472" r:id="rId78"/>
    <p:sldId id="473" r:id="rId79"/>
    <p:sldId id="476" r:id="rId80"/>
    <p:sldId id="509" r:id="rId81"/>
    <p:sldId id="510" r:id="rId82"/>
    <p:sldId id="511" r:id="rId83"/>
    <p:sldId id="512" r:id="rId84"/>
    <p:sldId id="513" r:id="rId85"/>
    <p:sldId id="514" r:id="rId86"/>
    <p:sldId id="515" r:id="rId87"/>
    <p:sldId id="516" r:id="rId88"/>
    <p:sldId id="518" r:id="rId89"/>
    <p:sldId id="520" r:id="rId90"/>
    <p:sldId id="521" r:id="rId91"/>
    <p:sldId id="526" r:id="rId92"/>
    <p:sldId id="525" r:id="rId93"/>
    <p:sldId id="527" r:id="rId94"/>
    <p:sldId id="528" r:id="rId95"/>
    <p:sldId id="531" r:id="rId96"/>
    <p:sldId id="529" r:id="rId97"/>
    <p:sldId id="530" r:id="rId98"/>
    <p:sldId id="536" r:id="rId99"/>
    <p:sldId id="537" r:id="rId100"/>
    <p:sldId id="538" r:id="rId101"/>
    <p:sldId id="548" r:id="rId102"/>
    <p:sldId id="540" r:id="rId103"/>
    <p:sldId id="539" r:id="rId104"/>
    <p:sldId id="542" r:id="rId105"/>
    <p:sldId id="543" r:id="rId106"/>
    <p:sldId id="544" r:id="rId107"/>
    <p:sldId id="545" r:id="rId108"/>
    <p:sldId id="558" r:id="rId109"/>
    <p:sldId id="565" r:id="rId110"/>
    <p:sldId id="559" r:id="rId111"/>
    <p:sldId id="560" r:id="rId112"/>
    <p:sldId id="564" r:id="rId113"/>
    <p:sldId id="561" r:id="rId114"/>
    <p:sldId id="566" r:id="rId115"/>
    <p:sldId id="569" r:id="rId116"/>
    <p:sldId id="570" r:id="rId117"/>
    <p:sldId id="571" r:id="rId118"/>
    <p:sldId id="572" r:id="rId119"/>
    <p:sldId id="573" r:id="rId120"/>
    <p:sldId id="578" r:id="rId121"/>
    <p:sldId id="579" r:id="rId122"/>
    <p:sldId id="582" r:id="rId123"/>
    <p:sldId id="583" r:id="rId124"/>
    <p:sldId id="465"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84fb541-43b0-463f-a201-bf72081d79cb}">
          <p14:sldIdLst>
            <p14:sldId id="323"/>
            <p14:sldId id="585"/>
          </p14:sldIdLst>
        </p14:section>
        <p14:section name="Hebrew Calendar" id="{16ec3684-fcd7-4c10-bf66-0df949cb48c2}">
          <p14:sldIdLst>
            <p14:sldId id="321"/>
            <p14:sldId id="313"/>
            <p14:sldId id="314"/>
            <p14:sldId id="258"/>
            <p14:sldId id="259"/>
            <p14:sldId id="261"/>
            <p14:sldId id="260"/>
            <p14:sldId id="256"/>
            <p14:sldId id="315"/>
            <p14:sldId id="316"/>
            <p14:sldId id="317"/>
            <p14:sldId id="318"/>
            <p14:sldId id="319"/>
          </p14:sldIdLst>
        </p14:section>
        <p14:section name="Sabbath" id="{bd4a1cae-bb33-44f2-a445-c145250639e8}">
          <p14:sldIdLst>
            <p14:sldId id="320"/>
            <p14:sldId id="292"/>
            <p14:sldId id="312"/>
            <p14:sldId id="293"/>
          </p14:sldIdLst>
        </p14:section>
        <p14:section name="Passover" id="{c29807e8-3e98-4d56-a31e-d5fe88749e6e}">
          <p14:sldIdLst>
            <p14:sldId id="332"/>
            <p14:sldId id="325"/>
            <p14:sldId id="372"/>
            <p14:sldId id="330"/>
            <p14:sldId id="353"/>
            <p14:sldId id="331"/>
            <p14:sldId id="460"/>
            <p14:sldId id="461"/>
            <p14:sldId id="462"/>
            <p14:sldId id="463"/>
            <p14:sldId id="464"/>
            <p14:sldId id="324"/>
            <p14:sldId id="707"/>
            <p14:sldId id="708"/>
            <p14:sldId id="329"/>
            <p14:sldId id="326"/>
            <p14:sldId id="709"/>
            <p14:sldId id="713"/>
            <p14:sldId id="715"/>
            <p14:sldId id="328"/>
            <p14:sldId id="718"/>
          </p14:sldIdLst>
        </p14:section>
        <p14:section name="Unleavened Bread" id="{443ffb82-1cc5-4820-bb79-517d0216c663}">
          <p14:sldIdLst>
            <p14:sldId id="333"/>
            <p14:sldId id="306"/>
            <p14:sldId id="356"/>
            <p14:sldId id="355"/>
            <p14:sldId id="357"/>
            <p14:sldId id="354"/>
            <p14:sldId id="358"/>
            <p14:sldId id="360"/>
          </p14:sldIdLst>
        </p14:section>
        <p14:section name="FirstFruits" id="{a0693c95-10c3-469f-bc40-8a93350f6b85}">
          <p14:sldIdLst>
            <p14:sldId id="400"/>
            <p14:sldId id="311"/>
            <p14:sldId id="369"/>
            <p14:sldId id="371"/>
            <p14:sldId id="370"/>
            <p14:sldId id="393"/>
            <p14:sldId id="395"/>
            <p14:sldId id="396"/>
            <p14:sldId id="397"/>
            <p14:sldId id="399"/>
            <p14:sldId id="401"/>
          </p14:sldIdLst>
        </p14:section>
        <p14:section name="Weeks" id="{ed3f9833-bf60-4b7c-be92-e520ac0923c7}">
          <p14:sldIdLst>
            <p14:sldId id="412"/>
            <p14:sldId id="413"/>
            <p14:sldId id="414"/>
            <p14:sldId id="415"/>
            <p14:sldId id="416"/>
            <p14:sldId id="419"/>
            <p14:sldId id="420"/>
            <p14:sldId id="424"/>
            <p14:sldId id="421"/>
          </p14:sldIdLst>
        </p14:section>
        <p14:section name="Fall: Trumpets" id="{c0448c87-65d2-4046-8854-fb43f91149d5}">
          <p14:sldIdLst>
            <p14:sldId id="467"/>
            <p14:sldId id="466"/>
            <p14:sldId id="469"/>
            <p14:sldId id="471"/>
            <p14:sldId id="474"/>
            <p14:sldId id="475"/>
            <p14:sldId id="472"/>
            <p14:sldId id="473"/>
            <p14:sldId id="476"/>
            <p14:sldId id="509"/>
            <p14:sldId id="510"/>
          </p14:sldIdLst>
        </p14:section>
        <p14:section name="Atonement" id="{6a53b162-6ae4-4462-adfa-e15bfc609319}">
          <p14:sldIdLst>
            <p14:sldId id="511"/>
            <p14:sldId id="512"/>
            <p14:sldId id="513"/>
            <p14:sldId id="514"/>
            <p14:sldId id="515"/>
            <p14:sldId id="516"/>
            <p14:sldId id="518"/>
            <p14:sldId id="520"/>
            <p14:sldId id="521"/>
            <p14:sldId id="526"/>
            <p14:sldId id="525"/>
            <p14:sldId id="527"/>
            <p14:sldId id="528"/>
            <p14:sldId id="531"/>
            <p14:sldId id="529"/>
            <p14:sldId id="530"/>
          </p14:sldIdLst>
        </p14:section>
        <p14:section name="Tabernacles" id="{c0e13c84-adc7-4cc4-b214-9dc6dce9955d}">
          <p14:sldIdLst>
            <p14:sldId id="536"/>
            <p14:sldId id="537"/>
            <p14:sldId id="538"/>
            <p14:sldId id="548"/>
            <p14:sldId id="540"/>
            <p14:sldId id="539"/>
            <p14:sldId id="542"/>
            <p14:sldId id="543"/>
            <p14:sldId id="544"/>
            <p14:sldId id="545"/>
            <p14:sldId id="558"/>
            <p14:sldId id="565"/>
            <p14:sldId id="559"/>
            <p14:sldId id="560"/>
            <p14:sldId id="564"/>
            <p14:sldId id="561"/>
            <p14:sldId id="566"/>
          </p14:sldIdLst>
        </p14:section>
        <p14:section name="Purim" id="{9f611735-6217-4e23-bb9f-6c54fc7f4c1b}">
          <p14:sldIdLst>
            <p14:sldId id="569"/>
            <p14:sldId id="570"/>
            <p14:sldId id="571"/>
            <p14:sldId id="572"/>
            <p14:sldId id="573"/>
          </p14:sldIdLst>
        </p14:section>
        <p14:section name="Hanukkah" id="{438f79f2-b4fb-48c3-a295-e76dbba1a0b9}">
          <p14:sldIdLst>
            <p14:sldId id="578"/>
            <p14:sldId id="579"/>
            <p14:sldId id="582"/>
            <p14:sldId id="583"/>
          </p14:sldIdLst>
        </p14:section>
        <p14:section name="END" id="{1f7b9f05-ba42-4915-a5f7-292f9d7cb484}">
          <p14:sldIdLst>
            <p14:sldId id="465"/>
          </p14:sldIdLst>
        </p14:section>
      </p14:sectionLst>
    </p:ext>
    <p:ext uri="{EFAFB233-063F-42B5-8137-9DF3F51BA10A}">
      <p15:sldGuideLst xmlns:p15="http://schemas.microsoft.com/office/powerpoint/2012/main">
        <p15:guide id="1" orient="horz" pos="214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ga6"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EFE0"/>
    <a:srgbClr val="AAA90B"/>
    <a:srgbClr val="006020"/>
    <a:srgbClr val="EEF6E9"/>
    <a:srgbClr val="BDD7EE"/>
    <a:srgbClr val="DCEBF7"/>
    <a:srgbClr val="8FAADC"/>
    <a:srgbClr val="FCF30E"/>
    <a:srgbClr val="FFB7B7"/>
    <a:srgbClr val="FEF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varScale="1">
        <p:scale>
          <a:sx n="53" d="100"/>
          <a:sy n="53" d="100"/>
        </p:scale>
        <p:origin x="180" y="54"/>
      </p:cViewPr>
      <p:guideLst>
        <p:guide orient="horz" pos="2140"/>
        <p:guide pos="3840"/>
      </p:guideLst>
    </p:cSldViewPr>
  </p:slideViewPr>
  <p:notesTextViewPr>
    <p:cViewPr>
      <p:scale>
        <a:sx n="1" d="1"/>
        <a:sy n="1" d="1"/>
      </p:scale>
      <p:origin x="0" y="0"/>
    </p:cViewPr>
  </p:notesTextViewPr>
  <p:gridSpacing cx="76320" cy="7632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0" Type="http://schemas.openxmlformats.org/officeDocument/2006/relationships/commentAuthors" Target="commentAuthors.xml"/><Relationship Id="rId13" Type="http://schemas.openxmlformats.org/officeDocument/2006/relationships/slide" Target="slides/slide10.xml"/><Relationship Id="rId129" Type="http://schemas.openxmlformats.org/officeDocument/2006/relationships/tableStyles" Target="tableStyles.xml"/><Relationship Id="rId128" Type="http://schemas.openxmlformats.org/officeDocument/2006/relationships/viewProps" Target="viewProps.xml"/><Relationship Id="rId127" Type="http://schemas.openxmlformats.org/officeDocument/2006/relationships/presProps" Target="presProps.xml"/><Relationship Id="rId126" Type="http://schemas.openxmlformats.org/officeDocument/2006/relationships/handoutMaster" Target="handoutMasters/handoutMaster1.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18T13:01:57.590"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829435" y="459105"/>
            <a:ext cx="3199130" cy="179959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8610" y="2374265"/>
            <a:ext cx="6176010" cy="6162675"/>
          </a:xfrm>
          <a:prstGeom prst="rect">
            <a:avLst/>
          </a:prstGeom>
          <a:ln>
            <a:noFill/>
          </a:ln>
        </p:spPr>
        <p:style>
          <a:lnRef idx="2">
            <a:schemeClr val="accent1"/>
          </a:lnRef>
          <a:fillRef idx="0">
            <a:srgbClr val="FFFFFF"/>
          </a:fillRef>
          <a:effectRef idx="0">
            <a:srgbClr val="FFFFFF"/>
          </a:effectRef>
          <a:fontRef idx="none"/>
        </p:style>
        <p:txBody>
          <a:bodyPr vert="horz" lIns="91440" tIns="45720" rIns="91440" bIns="45720" rtlCol="0" anchor="t" anchorCtr="0">
            <a:normAutofit/>
          </a:bodyPr>
          <a:lstStyle>
            <a:lvl1pPr marL="0" marR="0" lvl="0"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1pPr>
            <a:lvl2pPr marL="457200" marR="0" lvl="1"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2pPr>
            <a:lvl3pPr marL="914400" marR="0" lvl="2"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3pPr>
            <a:lvl4pPr marL="1371600" marR="0" lvl="3"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4pPr>
            <a:lvl5pPr marL="1828800" marR="0" lvl="4" algn="l" defTabSz="914400" rtl="0" eaLnBrk="1" fontAlgn="auto" latinLnBrk="0" hangingPunct="1">
              <a:lnSpc>
                <a:spcPct val="100000"/>
              </a:lnSpc>
              <a:buClrTx/>
              <a:buSzTx/>
              <a:buFontTx/>
              <a:buNone/>
              <a:defRPr kumimoji="0" lang="en-US" sz="1000" b="0" i="0" u="none" strike="noStrike" kern="1200" cap="none" spc="0" normalizeH="0" baseline="0" noProof="1" smtClean="0">
                <a:solidFill>
                  <a:schemeClr val="tx1"/>
                </a:solidFill>
                <a:latin typeface="+mn-lt"/>
                <a:ea typeface="+mn-ea"/>
                <a:cs typeface="+mn-cs"/>
              </a:defRPr>
            </a:lvl5pPr>
          </a:lstStyle>
          <a:p>
            <a:pPr lvl="0"/>
            <a:r>
              <a:rPr>
                <a:sym typeface="+mn-ea"/>
              </a:rPr>
              <a:t>Click to edit Master text styles</a:t>
            </a:r>
            <a:endParaRPr>
              <a:sym typeface="+mn-ea"/>
            </a:endParaRPr>
          </a:p>
          <a:p>
            <a:pPr lvl="1"/>
            <a:r>
              <a:rPr>
                <a:sym typeface="+mn-ea"/>
              </a:rPr>
              <a:t>Second level</a:t>
            </a:r>
            <a:endParaRPr>
              <a:sym typeface="+mn-ea"/>
            </a:endParaRPr>
          </a:p>
          <a:p>
            <a:pPr lvl="2"/>
            <a:r>
              <a:rPr>
                <a:sym typeface="+mn-ea"/>
              </a:rPr>
              <a:t>Third level</a:t>
            </a:r>
            <a:endParaRPr>
              <a:sym typeface="+mn-ea"/>
            </a:endParaRPr>
          </a:p>
          <a:p>
            <a:pPr lvl="3"/>
            <a:r>
              <a:rPr>
                <a:sym typeface="+mn-ea"/>
              </a:rPr>
              <a:t>Fourth level</a:t>
            </a:r>
            <a:endParaRPr>
              <a:sym typeface="+mn-ea"/>
            </a:endParaRPr>
          </a:p>
          <a:p>
            <a:pPr lvl="4"/>
            <a:r>
              <a:rPr>
                <a:sym typeface="+mn-ea"/>
              </a:rPr>
              <a:t>Fifth level</a:t>
            </a:r>
            <a:endParaRPr>
              <a:sym typeface="+mn-ea"/>
            </a:endParaRPr>
          </a:p>
        </p:txBody>
      </p:sp>
      <p:sp>
        <p:nvSpPr>
          <p:cNvPr id="7" name="Slide Number Placeholder 6"/>
          <p:cNvSpPr>
            <a:spLocks noGrp="1"/>
          </p:cNvSpPr>
          <p:nvPr>
            <p:ph type="sldNum" sz="quarter" idx="5"/>
          </p:nvPr>
        </p:nvSpPr>
        <p:spPr>
          <a:xfrm>
            <a:off x="3512503" y="8685213"/>
            <a:ext cx="2971800" cy="458787"/>
          </a:xfrm>
          <a:prstGeom prst="rect">
            <a:avLst/>
          </a:prstGeom>
        </p:spPr>
        <p:txBody>
          <a:bodyPr vert="horz" lIns="91440" tIns="45720" rIns="91440" bIns="45720" rtlCol="0" anchor="b"/>
          <a:lstStyle>
            <a:lvl1pPr algn="r">
              <a:defRPr sz="1200"/>
            </a:lvl1pPr>
          </a:lstStyle>
          <a:p>
            <a:r>
              <a:rPr lang="en-US" b="1" smtClean="0"/>
              <a:t>Page </a:t>
            </a:r>
            <a:fld id="{9A0DB2DC-4C9A-4742-B13C-FB6460FD3503}" type="slidenum">
              <a:rPr lang="en-US" b="1" smtClean="0"/>
            </a:fld>
            <a:endParaRPr lang="en-US"/>
          </a:p>
        </p:txBody>
      </p:sp>
      <p:sp>
        <p:nvSpPr>
          <p:cNvPr id="8" name="Footer Placeholder 7"/>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lnSpc>
        <a:spcPct val="90000"/>
      </a:lnSpc>
      <a:defRPr sz="900" kern="1200">
        <a:solidFill>
          <a:schemeClr val="tx1"/>
        </a:solidFill>
        <a:latin typeface="+mn-lt"/>
        <a:ea typeface="+mn-ea"/>
        <a:cs typeface="+mn-cs"/>
      </a:defRPr>
    </a:lvl1pPr>
    <a:lvl2pPr marL="457200" algn="l" defTabSz="914400" rtl="0" eaLnBrk="1" latinLnBrk="0" hangingPunct="1">
      <a:lnSpc>
        <a:spcPct val="90000"/>
      </a:lnSpc>
      <a:defRPr sz="900" kern="1200">
        <a:solidFill>
          <a:schemeClr val="tx1"/>
        </a:solidFill>
        <a:latin typeface="+mn-lt"/>
        <a:ea typeface="+mn-ea"/>
        <a:cs typeface="+mn-cs"/>
      </a:defRPr>
    </a:lvl2pPr>
    <a:lvl3pPr marL="914400" algn="l" defTabSz="914400" rtl="0" eaLnBrk="1" latinLnBrk="0" hangingPunct="1">
      <a:lnSpc>
        <a:spcPct val="90000"/>
      </a:lnSpc>
      <a:defRPr sz="900" kern="1200">
        <a:solidFill>
          <a:schemeClr val="tx1"/>
        </a:solidFill>
        <a:latin typeface="+mn-lt"/>
        <a:ea typeface="+mn-ea"/>
        <a:cs typeface="+mn-cs"/>
      </a:defRPr>
    </a:lvl3pPr>
    <a:lvl4pPr marL="1371600" algn="l" defTabSz="914400" rtl="0" eaLnBrk="1" latinLnBrk="0" hangingPunct="1">
      <a:lnSpc>
        <a:spcPct val="90000"/>
      </a:lnSpc>
      <a:defRPr sz="900" kern="1200">
        <a:solidFill>
          <a:schemeClr val="tx1"/>
        </a:solidFill>
        <a:latin typeface="+mn-lt"/>
        <a:ea typeface="+mn-ea"/>
        <a:cs typeface="+mn-cs"/>
      </a:defRPr>
    </a:lvl4pPr>
    <a:lvl5pPr marL="1828800" algn="l" defTabSz="914400" rtl="0" eaLnBrk="1" latinLnBrk="0" hangingPunct="1">
      <a:lnSpc>
        <a:spcPct val="90000"/>
      </a:lnSpc>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algn="ctr"/>
            <a:r>
              <a:rPr lang="en-US" sz="1600" b="1" i="1">
                <a:latin typeface="Palatino Linotype" panose="02040502050505030304" charset="0"/>
                <a:cs typeface="Palatino Linotype" panose="02040502050505030304" charset="0"/>
              </a:rPr>
              <a:t>A study of the Seven feasts of the Lord in Leviticus 23, and  how they point to the Messiah</a:t>
            </a:r>
            <a:endParaRPr lang="en-US" sz="1600" b="1" i="1">
              <a:latin typeface="Palatino Linotype" panose="02040502050505030304" charset="0"/>
              <a:cs typeface="Palatino Linotype" panose="02040502050505030304" charset="0"/>
            </a:endParaRPr>
          </a:p>
          <a:p>
            <a:endParaRPr lang="en-US" sz="1600" b="1"/>
          </a:p>
          <a:p>
            <a:r>
              <a:rPr lang="en-US" sz="1600" b="1"/>
              <a:t>Introduction</a:t>
            </a:r>
            <a:endParaRPr lang="en-US" sz="1600"/>
          </a:p>
          <a:p>
            <a:endParaRPr lang="en-US"/>
          </a:p>
          <a:p>
            <a:r>
              <a:rPr lang="en-US"/>
              <a:t>After receiving the Law from the Lord on Mount Sinai, Moses was given a series of instructions regarding the holy feasts (holy days) that the Children of Israel were required to celebrate. These feasts are listed in Leviticus 23, and all point to special fulfilment by the Messiah. This study will examine each of the feasts and direct our attention to the way in which the Lord fulfilled (and will fulfill) each feast.</a:t>
            </a:r>
            <a:endParaRPr lang="en-US"/>
          </a:p>
          <a:p>
            <a:endParaRPr lang="en-US"/>
          </a:p>
          <a:p>
            <a:endParaRPr lang="en-US"/>
          </a:p>
          <a:p>
            <a:r>
              <a:rPr lang="en-US" b="1"/>
              <a:t>INSTRUCTIONS FOR USING THIS POWERPOINT FILE</a:t>
            </a:r>
            <a:endParaRPr lang="en-US" b="1"/>
          </a:p>
          <a:p>
            <a:endParaRPr lang="en-US"/>
          </a:p>
          <a:p>
            <a:r>
              <a:rPr lang="en-US"/>
              <a:t>Start the PowerPoint presentation, and each time you see a “</a:t>
            </a:r>
            <a:r>
              <a:rPr lang="en-US">
                <a:solidFill>
                  <a:srgbClr val="FF0000"/>
                </a:solidFill>
              </a:rPr>
              <a:t>[NEXT]</a:t>
            </a:r>
            <a:r>
              <a:rPr lang="en-US"/>
              <a:t>” in this document, press the space key (or down arrow) to move the PowerPoint presentation to the next item in the presentation.</a:t>
            </a:r>
            <a:endParaRPr lang="en-US"/>
          </a:p>
          <a:p>
            <a:endParaRPr lang="en-US"/>
          </a:p>
          <a:p>
            <a:r>
              <a:rPr lang="en-US"/>
              <a:t>It is important to read this document completely before giving the PowerPoint presentation. Be sure to read all the verses and all the references so that you can understand the context and the content. This will help you to explain the slides and give a presentation with high-quality Bible content.</a:t>
            </a:r>
            <a:endParaRPr lang="en-US"/>
          </a:p>
          <a:p>
            <a:endParaRPr lang="en-US"/>
          </a:p>
          <a:p>
            <a:r>
              <a:rPr lang="en-US"/>
              <a:t>When printing this document, select “Notes Pages” or “Speaker’s Notes”. </a:t>
            </a:r>
            <a:fld id="{9A0DB2DC-4C9A-4742-B13C-FB6460FD3503}" type="slidenum">
              <a:rPr lang="en-US"/>
            </a:fld>
            <a:endParaRPr lang="en-US"/>
          </a:p>
        </p:txBody>
      </p:sp>
      <p:sp>
        <p:nvSpPr>
          <p:cNvPr id="5" name="Slide Number Placeholder 4"/>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a:xfrm>
            <a:off x="4184650" y="111760"/>
            <a:ext cx="2484120" cy="1397635"/>
          </a:xfrm>
        </p:spPr>
      </p:sp>
      <p:sp>
        <p:nvSpPr>
          <p:cNvPr id="3" name="Text Placeholder 2"/>
          <p:cNvSpPr/>
          <p:nvPr>
            <p:ph type="body" idx="3"/>
          </p:nvPr>
        </p:nvSpPr>
        <p:spPr>
          <a:xfrm>
            <a:off x="146685" y="1196975"/>
            <a:ext cx="6522085" cy="10932795"/>
          </a:xfrm>
        </p:spPr>
        <p:txBody>
          <a:bodyPr>
            <a:noAutofit/>
          </a:bodyPr>
          <a:p>
            <a:r>
              <a:rPr lang="en-US" sz="1600" b="1"/>
              <a:t>Harmonizing the Lunar and Solar Orbits</a:t>
            </a:r>
            <a:endParaRPr lang="en-US" b="1"/>
          </a:p>
          <a:p>
            <a:endParaRPr lang="en-US"/>
          </a:p>
          <a:p>
            <a:r>
              <a:rPr lang="en-US"/>
              <a:t>We know that there are 365.25 days in a solar year. So let us compare a year of weeks and a year of months to the length of a year.</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We know that there are about 52 weeks in a year. </a:t>
            </a:r>
            <a:endParaRPr lang="en-US"/>
          </a:p>
          <a:p>
            <a:r>
              <a:rPr lang="en-US"/>
              <a:t>But 52 x 7 is 364. There are 365.25 days in a solar year! This means that if our calendar were only based only on the weeks, we would lose one day each year.</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We know that there are about 12 lunar months in a year. </a:t>
            </a:r>
            <a:endParaRPr lang="en-US"/>
          </a:p>
          <a:p>
            <a:r>
              <a:rPr lang="en-US"/>
              <a:t>But 29.5 x 12 is 354. There are 365.25 days in a solar year! This means that if our calendar were only based on the moon, we would lose about 11 days each year.</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When we compare these lengths to a year, we see that the year of weeks and the year of months are not equal. </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The lunar months are about 11 days shorter than a solar year. How can we reconcile these different lengths of time to make a calendar that is useful for our seasons?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The most popular calendar in use today is the Gregorian Calendar. It harmonizes the solar year with the seasons by adding  an extra leap year every 4 years. The Gregorian Calendar uses oddly-numbered months and ignores the lunar cycle. That is, when we look at our calendar, we know what season it is, but we do not know what phase of the month the moon is in.</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The Hebrew calendar is unlike our Gregorian Calendar. On the Hebrew calendar, they do not have oddly numbered months of 31 and 28 and 31 and 30 days, and then add an extra day every 4 years. Instead, each month begins with a new moon, and is either 29 or 30 days long. Then every 2-3 years, they add an extra month. In this way, their months correspond to the phase of the moon, and their seasons always correspond to the month name. That is, on the 1st day of the month, it is always a New Moon, and the moon is dark. On the 14th day of the month (half-way till the end of the month), it is always a full moon on the Hebrew Calendar. And the month names always correspond to the season: spring is always in the first of their months; autumn is always in their 7th month. </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This practice of using 29 and 30 day months and then adding an extra month every 2-3 years is called a luni-solar calendar. It repeats every 19-years.In the numbers 1-19, the dark blue squares represent the years where an additional month is required. Years number 1, 4, 7, 9, 12, and 15 are special years that require a 13th month. The other months are normal years with 12 months   </a:t>
            </a:r>
            <a:endParaRPr lang="en-US"/>
          </a:p>
          <a:p>
            <a:endParaRPr lang="en-US"/>
          </a:p>
          <a:p>
            <a:r>
              <a:rPr lang="en-US"/>
              <a:t>Compare this to the Gregorian calendar which has 3 regular years, then a 4th year with an additional day. This calendar repeats every 4 years, but it does not observe the moon’s orbit around the earth. It only observes the earth’s orbit around the sun.</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Music Theory: 12-et Keyboard</a:t>
            </a:r>
            <a:endParaRPr lang="en-US" b="1"/>
          </a:p>
          <a:p>
            <a:endParaRPr lang="en-US"/>
          </a:p>
          <a:p>
            <a:r>
              <a:rPr lang="en-US"/>
              <a:t>When a calendar harmonizes the orbits of the sun, earth and moon, it creates a 19-year pattern called the Metonic Cycle. This pattern has an interesting correlation to music theory. To see this correlation, we must understand a few things about music theory.</a:t>
            </a:r>
            <a:endParaRPr lang="en-US"/>
          </a:p>
          <a:p>
            <a:endParaRPr lang="en-US"/>
          </a:p>
          <a:p>
            <a:r>
              <a:rPr lang="en-US"/>
              <a:t>For our purposes, the basics of music theory can be easily seen on a piano keyboard. The pattern of black and white keys is such that it repeats every 12 keys. </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In traditional Western music, this pattern of 12 black and white notes is called one octave. The first white note in this image is a C, the next black note is a C#, the next white note is a D, the next black note is a D#, etc. (Each key also has a second name, depending on the key signature. The C note can also be a B#, the C# can also be a Db, etc. But we do not need to discuss this at this time.)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The octaves repeat such that on a piano there are usually 8 octaves. In the example given, the frequency of the C note is 262Hz, and the frequency of the C note of the next octave is 523Hz.</a:t>
            </a:r>
            <a:endParaRPr lang="en-US"/>
          </a:p>
          <a:p>
            <a:endParaRPr lang="en-US"/>
          </a:p>
          <a:p>
            <a:r>
              <a:rPr lang="en-US"/>
              <a:t>When an octave is divided into twelve notes, this is called a chromatic scale. You can see in the example how this octave has 12 notes. But an octave does not need to be divided into 12 notes.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An octave with only seven notes is called a major scale.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An octave with only five notes is called a pentatonic scale.</a:t>
            </a:r>
            <a:endParaRPr lang="en-US"/>
          </a:p>
          <a:p>
            <a:r>
              <a:rPr lang="en-US"/>
              <a:t>Music theory is much more complicated than this, but for people who have little or no understanding of music theory, this is a good place to start.</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Cembalo Cromatico: a 19-ET Keyboard</a:t>
            </a:r>
            <a:endParaRPr lang="en-US"/>
          </a:p>
          <a:p>
            <a:endParaRPr lang="en-US"/>
          </a:p>
          <a:p>
            <a:r>
              <a:rPr lang="en-US"/>
              <a:t>An octave can be divided into more than 12 notes. In some forms of Eastern music, and in some forms of early Western classical music, the octave is divided into 19 notes. Here is a cembalo cromatico, an instrument from the 14th century. It is very much like a piano, but if you look carefully…</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…you will see that most of the black keys are two notes instead of one note.</a:t>
            </a:r>
            <a:endParaRPr lang="en-US"/>
          </a:p>
          <a:p>
            <a:r>
              <a:rPr lang="en-US"/>
              <a:t>Thus, in one octave, this instrument has nineteen notes instead of twelve or seven. This kind of octave is called a 19-et octave. This kind of octave can also be found on some stringed instruments used in India and Asia today. It is also possible that older instruments in the ancient near east used a 19-et octave on their instruments.</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19-Year Metonic Cycle</a:t>
            </a:r>
            <a:endParaRPr lang="en-US" b="1"/>
          </a:p>
          <a:p>
            <a:endParaRPr lang="en-US" b="1"/>
          </a:p>
          <a:p>
            <a:r>
              <a:rPr lang="en-US"/>
              <a:t>Now comes an interesting correlation: if you compare the pattern of the 19 months of the luni-solar calendar to the pattern of the 19 notes of a 19-et keyboard, you will see that the leap years of the luni-solar calendar…</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 match the white keys (natural keys) of the 19-et keyboard. </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That is, if you were to count the 19-year pattern of a luni-solar calendar using a 19-et keyboard, the white notes would correspond to a leap year when an extra month is added to a calendar, and the black keys would correspond to regular years with only 12 months, when no extra month is added.</a:t>
            </a:r>
            <a:endParaRPr lang="en-US"/>
          </a:p>
          <a:p>
            <a:endParaRPr lang="en-US"/>
          </a:p>
          <a:p>
            <a:r>
              <a:rPr lang="en-US"/>
              <a:t>How is it that these patterns match!? This is an amazing correlation, designed by an amazing God! It brings to mind the verse that says: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 The heavens declare the glory of God, and the sky proclaims the work of His hands. Day after day they pour out speech; night after night they communicate knowledge. There is no speech; there are no words; their voice is not heard. Their message (sound/voice) has gone out to all the earth, and their words to the ends of the world. In the heavens He has pitched a tent for the sun. (Ps 19:1-4)</a:t>
            </a:r>
            <a:endParaRPr lang="en-US"/>
          </a:p>
          <a:p>
            <a:endParaRPr lang="en-US"/>
          </a:p>
          <a:p>
            <a:r>
              <a:rPr lang="en-US"/>
              <a:t>In some translations, the word used instead of ‘message’ is ‘sound’ or ‘voice’. It is almost as if God is saying that the heavens are declaring the glory of God, and that they use sound (music) to communicate His message throughout the whole world.</a:t>
            </a:r>
            <a:endParaRPr lang="en-US"/>
          </a:p>
          <a:p>
            <a:endParaRPr lang="en-US"/>
          </a:p>
          <a:p>
            <a:r>
              <a:rPr lang="en-US"/>
              <a:t>(The Bible does not teach this concept explicitly. It is merely a pattern that we can observe when we think about these things)</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Hebrew Luni-Solar Calendar</a:t>
            </a:r>
            <a:endParaRPr lang="en-US" sz="1600" b="1"/>
          </a:p>
          <a:p>
            <a:endParaRPr lang="en-US" b="1"/>
          </a:p>
          <a:p>
            <a:r>
              <a:rPr lang="en-US"/>
              <a:t>We can see that the Hebrew calendar is very different from our Gregorian Calendar. </a:t>
            </a:r>
            <a:endParaRPr lang="en-US"/>
          </a:p>
          <a:p>
            <a:r>
              <a:rPr lang="en-US"/>
              <a:t>The first month of the Hebrew calendar is called Nisan (in Hebrew, it is Abib). This corresponds to March or April on our Gregorian calendar. It is when the barley harvest begins. This is the month that the feasts of Passover, Unleavened Bread and Firstfruits are celebrated.</a:t>
            </a:r>
            <a:endParaRPr lang="en-US"/>
          </a:p>
          <a:p>
            <a:endParaRPr lang="en-US"/>
          </a:p>
          <a:p>
            <a:r>
              <a:rPr lang="en-US"/>
              <a:t>Their second month is called Iyyar. It corresponds to April or May on our Gregorian calendar.</a:t>
            </a:r>
            <a:endParaRPr lang="en-US"/>
          </a:p>
          <a:p>
            <a:endParaRPr lang="en-US"/>
          </a:p>
          <a:p>
            <a:r>
              <a:rPr lang="en-US"/>
              <a:t>Their third month is called Sivan. </a:t>
            </a:r>
            <a:endParaRPr lang="en-US"/>
          </a:p>
          <a:p>
            <a:endParaRPr lang="en-US"/>
          </a:p>
          <a:p>
            <a:r>
              <a:rPr lang="en-US"/>
              <a:t>Etc.</a:t>
            </a:r>
            <a:endParaRPr lang="en-US"/>
          </a:p>
          <a:p>
            <a:endParaRPr lang="en-US"/>
          </a:p>
          <a:p>
            <a:r>
              <a:rPr lang="en-US"/>
              <a:t>Their 12th month is called “Adar”. In the years when they must add a 13th month, that month is called Adar II.</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Now that we have a basic understanding of the Hebrew Calendar, we can begin by examining the Feasts of the Lord, and see how they are marked on the Hebrew calendar!</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Sabbath</a:t>
            </a:r>
            <a:endParaRPr lang="en-US" sz="1600" b="1"/>
          </a:p>
          <a:p>
            <a:endParaRPr lang="en-US"/>
          </a:p>
          <a:p>
            <a:r>
              <a:rPr lang="en-US"/>
              <a:t>The Sabbath is the first item in our study of Leviticus 23. It is a weekly event, whereas the 7 feasts are annual events.</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Levitical Command</a:t>
            </a:r>
            <a:endParaRPr lang="en-US" sz="1600" b="1"/>
          </a:p>
          <a:p>
            <a:endParaRPr lang="en-US" sz="1600"/>
          </a:p>
          <a:p>
            <a:r>
              <a:rPr lang="en-US"/>
              <a:t>[+] Six days shall work be done, but on the seventh day is a Sabbath of solemn rest, a holy convocation. You shall do no work. It is a Sabbath to the LORD in all your dwelling places. Leviticus 23:3</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first time we see a 7th day rest is in Gen 2:2-3. After God created the heavens and the earth in six days, He rested on the seventh. In this passage, we do not see the day of rest given as a command to men. It is only mentioned that God Himself rested.</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Although it is not given as a command, we see a pattern here. It is a seven-day cycle: Six days of work, one day of rest</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idea of a sabbath command is first introduced in Exod 16:23-25. It is given to the Children of Israel regarding their use of manna.</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first time we see a formal command to rest on all Sabbath days is in the Fourth Commandment: Exod 20:8-11</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This command is repeated several times in the writings of Moses (the Pentateuch). We see it in Exod 31:13-17, 35:1-3; Lev 19:1-3; Lev 19:30 etc.</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When Moses gives it as a law for the Children of Israel, the Sabbath command is a capital offense, and anyone who breaks it is subject to execution. (Exod 31:13-16; 35:2.  See Numbers 15:32-36)</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Levitical Command</a:t>
            </a:r>
            <a:endParaRPr lang="en-US" b="1"/>
          </a:p>
          <a:p>
            <a:endParaRPr lang="en-US"/>
          </a:p>
          <a:p>
            <a:r>
              <a:rPr lang="en-US"/>
              <a:t>The purpose of the Sabbath command is rest. It is not only for the Israelites. This law is binding on citizens, foreigners, servants and even animals.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If a person needed any materials for the Sabbath to come, it was his responsibility to prepare it the night before so that he would not do that work on the Sabbath.</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In Jewish tradition, the restrictions of the Sabbath were greatly exaggerated and very restrictive. We can read about these restrictions in the Jewish rabbinical writings called the Mishna (the Shabbath and Erubin) and the Gemara.</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Of the Ten Commandments, the Sabbath command is the only one Jesus lessened.</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Benefits of the Sabbath Rest</a:t>
            </a:r>
            <a:endParaRPr lang="en-US" sz="1600" b="1"/>
          </a:p>
          <a:p>
            <a:endParaRPr lang="en-US" b="1"/>
          </a:p>
          <a:p>
            <a:r>
              <a:rPr lang="en-US"/>
              <a:t>There are several benefits of the Sabbath command.</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It elevated man from slavery. Without the Sabbath command, he would work 7 days a week and have no rest. He would be like a slave.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Sabbath command dignified slaves. There are several morally acceptable reasons why a person could become a slave (see Exod 22:3). Even the slave was to rest on the Sabbath day. This law gives dignity to the slave.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Since the Sabbath law also required that animals rest on the 7th day, this law elevated animals so that they would not be merely brute beasts, working 7 days a week.</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Sabbath rest allowed the Children of Israel to set aside time for family.</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Most importantly, the Sabbath rest allowed the Children of Israel to set aside time for God</a:t>
            </a:r>
            <a:endParaRPr lang="en-US"/>
          </a:p>
          <a:p>
            <a:endParaRPr lang="en-US"/>
          </a:p>
          <a:p>
            <a:endParaRPr lang="en-US"/>
          </a:p>
          <a:p>
            <a:endParaRPr lang="en-US"/>
          </a:p>
          <a:p>
            <a:endParaRPr lang="en-US"/>
          </a:p>
          <a:p>
            <a:endParaRPr lang="en-US"/>
          </a:p>
          <a:p>
            <a:pPr algn="ctr"/>
            <a:r>
              <a:rPr b="1">
                <a:sym typeface="+mn-ea"/>
              </a:rPr>
              <a:t>END of Sabbath</a:t>
            </a:r>
            <a:r>
              <a:rPr lang="en-US"/>
              <a:t>.</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a:xfrm>
            <a:off x="1565910" y="506095"/>
            <a:ext cx="3726815" cy="1704975"/>
          </a:xfrm>
        </p:spPr>
      </p:sp>
      <p:sp>
        <p:nvSpPr>
          <p:cNvPr id="3" name="Text Placeholder 2"/>
          <p:cNvSpPr/>
          <p:nvPr>
            <p:ph type="body" idx="3"/>
          </p:nvPr>
        </p:nvSpPr>
        <p:spPr>
          <a:xfrm>
            <a:off x="685800" y="2405380"/>
            <a:ext cx="5486400" cy="5595620"/>
          </a:xfrm>
        </p:spPr>
        <p:txBody>
          <a:bodyPr/>
          <a:p>
            <a:r>
              <a:rPr lang="en-US" sz="1600" b="1"/>
              <a:t>Introduction</a:t>
            </a:r>
            <a:endParaRPr lang="en-US" sz="1600" b="1"/>
          </a:p>
          <a:p>
            <a:endParaRPr lang="en-US" b="1"/>
          </a:p>
          <a:p>
            <a:r>
              <a:rPr lang="en-US"/>
              <a:t>After receiving the Law from the Lord on Mount Sinai, Moses was given a series of instructions regarding the holy feasts (holy days) that the Children of Israel were required to celebrate. These feasts are listed in Leviticus 23, and all point to special fulfilment by the Messiah. This study will examine each of the feasts and direct our attention to the way in which the Lord fulfilled (and will fulfill) each feast.</a:t>
            </a:r>
            <a:endParaRPr lang="en-US"/>
          </a:p>
          <a:p>
            <a:endParaRPr lang="en-US"/>
          </a:p>
          <a:p>
            <a:pPr algn="l"/>
            <a:r>
              <a:rPr lang="en-US">
                <a:solidFill>
                  <a:srgbClr val="FF0000"/>
                </a:solidFill>
                <a:highlight>
                  <a:srgbClr val="FFFF00"/>
                </a:highlight>
              </a:rPr>
              <a:t>[</a:t>
            </a:r>
            <a:r>
              <a:rPr lang="en-US" i="1">
                <a:solidFill>
                  <a:srgbClr val="FF0000"/>
                </a:solidFill>
                <a:highlight>
                  <a:srgbClr val="FFFF00"/>
                </a:highlight>
              </a:rPr>
              <a:t>NEXT</a:t>
            </a:r>
            <a:r>
              <a:rPr lang="en-US">
                <a:solidFill>
                  <a:srgbClr val="FF0000"/>
                </a:solidFill>
                <a:highlight>
                  <a:srgbClr val="FFFF00"/>
                </a:highlight>
              </a:rPr>
              <a:t>]</a:t>
            </a:r>
            <a:endParaRPr lang="en-US">
              <a:solidFill>
                <a:srgbClr val="FF0000"/>
              </a:solidFill>
            </a:endParaRPr>
          </a:p>
          <a:p>
            <a:r>
              <a:rPr lang="en-US"/>
              <a:t>We begin our study with a brief introduction to each of the feasts given in Leviticus 23. We will teach more about each feast later.</a:t>
            </a:r>
            <a:endParaRPr lang="en-US"/>
          </a:p>
          <a:p>
            <a:endParaRPr lang="en-US"/>
          </a:p>
          <a:p>
            <a:r>
              <a:rPr lang="en-US"/>
              <a:t>The appointed feasts of the Lord featured in Leviticus 23 are divided into three sections: Weekly feasts, Spring Feasts and Fall Feasts. </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Weekly Feast is a special holy day of rest called the Sabbath. It is the seventh day of our week, which is Saturday. </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Spring Feasts feature four feasts: Passover, Feast of Unleavened Bread, Feast of Firstfruits, and Feast of Weeks.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Fall Feasts have three feasts: Feast of Trumpets, Day of Atonement and Feast of Tabernacles.</a:t>
            </a:r>
            <a:endParaRPr lang="en-US"/>
          </a:p>
          <a:p>
            <a:endParaRPr lang="en-US"/>
          </a:p>
          <a:p>
            <a:r>
              <a:rPr lang="en-US"/>
              <a:t>We believe that each of the Spring Feasts and each of the Fall Feasts have a special Messianic fulfillment that took place on the exact calendar day that the feast was celebrated.</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Passover</a:t>
            </a:r>
            <a:endParaRPr lang="en-US"/>
          </a:p>
          <a:p>
            <a:endParaRPr lang="en-US"/>
          </a:p>
          <a:p>
            <a:r>
              <a:rPr lang="en-US"/>
              <a:t>The first of the seven annual feasts is the Passover feast.</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The Levitical Command </a:t>
            </a:r>
            <a:endParaRPr lang="en-US" b="1"/>
          </a:p>
          <a:p>
            <a:endParaRPr lang="en-US"/>
          </a:p>
          <a:p>
            <a:r>
              <a:rPr lang="en-US"/>
              <a:t>The Levitical Command for the Passover is found in Leviticus 23:4-5.</a:t>
            </a:r>
            <a:endParaRPr lang="en-US"/>
          </a:p>
          <a:p>
            <a:endParaRPr lang="en-US"/>
          </a:p>
          <a:p>
            <a:r>
              <a:rPr lang="en-US"/>
              <a:t>[+] These are the appointed feasts of the LORD, the holy convocations, which you shall proclaim at the time appointed for them. In the first month, on the fourteenth day of the month at twilight, is the LORD's Passover. Leviticus 23:4-5</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Feast Requirements: Pecach Mitsrayim</a:t>
            </a:r>
            <a:endParaRPr lang="en-US" sz="1600" b="1"/>
          </a:p>
          <a:p>
            <a:endParaRPr lang="en-US" b="1"/>
          </a:p>
          <a:p>
            <a:r>
              <a:rPr lang="en-US"/>
              <a:t>The first time Passover was celebrated, it had different requirements than what we see for the subsequent annual Passovers. In the Hebrew language, this first Passover is called pecach mitsrayim. It is the last meal that the Children of Israel ate in Egypt before they departed with Moses in the Exodus. (This feast should not be confused with the pecah doroth, which is the annual celebration of Passover that took place when the Israelites were in the land of Canaan.)</a:t>
            </a:r>
            <a:endParaRPr lang="en-US"/>
          </a:p>
          <a:p>
            <a:endParaRPr lang="en-US"/>
          </a:p>
          <a:p>
            <a:r>
              <a:rPr lang="en-US"/>
              <a:t>We can read the requirements of the pecah mitsrayim in Exodus 12. These requirements were to be followed by each father of a home: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A spotless lamb was to be brought in on the 10th of the first month. The name of this month is Abib (in Hebrew) and Nisan (in Aramaic);</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father was to inspect the lamb for four days, looking for blemishes or imperfections;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If he found blemishes, he had to exchange his lamb for another lamb. If there were no blemishes, the father killed the lamb on the 14th day of the first month, at evening time;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father would use a branch from a hyssop tree, and sprinkle the lamb’s blood on doorposts and lintels of the home;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father was to cook the lamb completely by roasting it with fire. The lamb could not be boiled, and it could not be eaten raw;</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Passover Requirements</a:t>
            </a:r>
            <a:endParaRPr lang="en-US" sz="1600" b="1"/>
          </a:p>
          <a:p>
            <a:endParaRPr lang="en-US" b="1"/>
          </a:p>
          <a:p>
            <a:r>
              <a:rPr lang="en-US"/>
              <a:t>Along with the lamb, the family was to eat unleavened bread and bitter herbs;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family was to eat their food quickly, with their clothes on, shoes on their feet, staff in their hands, ready to travel as soon as Moses called for them to leave;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They were to remain in the house all night if necessary. They were not to go out of their homes;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They were to eat all of the lamb that night. If there was any remaining portions of the lamb, they were to put it in the fire and burn it all. The lamb meat could only be eaten that night, and they were not to keep it until the next day. </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Pecach Doroth</a:t>
            </a:r>
            <a:endParaRPr lang="en-US" sz="1600" b="1"/>
          </a:p>
          <a:p>
            <a:endParaRPr lang="en-US" b="1"/>
          </a:p>
          <a:p>
            <a:r>
              <a:rPr lang="en-US"/>
              <a:t>Now let us look at the requirements for the subsequent Passover feasts. These Passovers are called the pecah doroth. These requirements are for all the Passover celebrations after the first Passover on the night of the Exodus. (Exod 12:14; 24). The Pecah Doroth repeated the Pecach Mitsrayim, with the following changes:</a:t>
            </a:r>
            <a:endParaRPr lang="en-US"/>
          </a:p>
          <a:p>
            <a:endParaRPr lang="en-US">
              <a:solidFill>
                <a:srgbClr val="FF0000"/>
              </a:solidFill>
              <a:highlight>
                <a:srgbClr val="FFFF00"/>
              </a:highlight>
              <a:sym typeface="+mn-ea"/>
            </a:endParaRPr>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 T</a:t>
            </a:r>
            <a:r>
              <a:rPr lang="en-US"/>
              <a:t>he father was not required to sprinkle lamb’s blood on the doorposts of his home;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food was not eaten in haste, and the family were not required to be dressed ready to leave the home;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participants did not need to remain in the house all night;</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When the father killed and prepared a lamb for his family, this lamb sacrifice could only take place at a special designated location (Deut 16:2, 5-6). When the temple was established in Jerusalem, this became the place where the lamb was to be sacrificed for Passover meals.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Uncircumcised and defiled persons could not participate in the Passover meal;</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If a person was defiled, he could clean himself ritually, wait one month, and then celebrate Passover (Num 9:9-11)</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25 Ways the Passover Points to Christ (page 1 of 6)</a:t>
            </a:r>
            <a:endParaRPr lang="en-US" sz="1600" b="1"/>
          </a:p>
          <a:p>
            <a:endParaRPr lang="en-US"/>
          </a:p>
          <a:p>
            <a:r>
              <a:rPr lang="en-US"/>
              <a:t>It is important to realize that the Passover Feast points directly to our Messiah, Jesus Christ. There are at least 25 ways that the Passover celebration points to Christ.</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We begin by noticing that Paul says very clearly that Jesus Christ is our Passover Lamb (1 Cor 5:7). What other comparisons between Jesus Christ and the Passover Lamb do we see?</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lamb was sin offering (Lev 4; Lev 5); Jesus was also a sin offering. </a:t>
            </a:r>
            <a:endParaRPr lang="en-US"/>
          </a:p>
          <a:p>
            <a:r>
              <a:rPr lang="en-US"/>
              <a:t>Remember in John 1:29 when John the Baptist pointed at Jesus and said "Behold, the Lamb of God who takes away the sin of the world". John the Baptist knew that Jesus was the Lamb of God - the Passover Lamb who takes away our sins.</a:t>
            </a:r>
            <a:endParaRPr lang="en-US"/>
          </a:p>
          <a:p>
            <a:r>
              <a:rPr lang="en-US"/>
              <a:t>We might ask: Why did John not say “the bull of God that atones for the sin of the world?” or “the scapegoat of God that takes the sin outside the camp”? John was thinking specifically of the Passover Lamb. How did John the Baptist know these things? We can also ask: What other things did John the Baptist know that we don’t know?</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lamb had to be male. Males are representatives and heads for their homes.  In the same way that Adam is the head of the human race and represents all humans in this world, so too does Adam II (Jesus Christ). He represents all believers because He is the head of all believers. Rom 5:12; 18-19</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Passover lamb had to be unblemished and without defect. So too, Jesus was holy and without sin. Heb 4:15; Heb 7:26; Is 53:9; 1 Peter 2:22; 1 Jn 3:5</a:t>
            </a: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Ways the Passover Points to Christ (page 2 of 6)</a:t>
            </a:r>
            <a:endParaRPr sz="1600" b="1">
              <a:sym typeface="+mn-ea"/>
            </a:endParaRPr>
          </a:p>
          <a:p>
            <a:endParaRPr lang="en-US">
              <a:sym typeface="+mn-ea"/>
            </a:endParaRPr>
          </a:p>
          <a:p>
            <a:r>
              <a:rPr lang="en-US">
                <a:sym typeface="+mn-ea"/>
              </a:rPr>
              <a:t>The lamb must be 1yr old lamb. This is the age for a lamb to be young pure lamb, yet an adult lamb. In the same way, Jesus was adult (30) and pure (Lk 3:23) when He began His ministry. </a:t>
            </a:r>
            <a:endParaRPr lang="en-US"/>
          </a:p>
          <a:p>
            <a:r>
              <a:rPr lang="en-US">
                <a:sym typeface="+mn-ea"/>
              </a:rPr>
              <a:t>(Some people believe the age of the lamb shows us that the lamb as tender and savory food. In the same way, Jesus is tender to His followers, and His followers enjoy His calling. See Matt 11:28-29.)</a:t>
            </a:r>
            <a:endParaRPr lang="en-US"/>
          </a:p>
          <a:p>
            <a:endParaRPr lang="en-US">
              <a:sym typeface="+mn-ea"/>
            </a:endParaRPr>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sym typeface="+mn-ea"/>
              </a:rPr>
              <a:t>The father of the home selected the lamb on the 10th  of Abib (Exod 12:3); In the same way, the Triumphal Entry was on the 10th of Abib (See John Gill’s commentary on Jn 12:12)</a:t>
            </a:r>
            <a:endParaRPr lang="en-US"/>
          </a:p>
          <a:p>
            <a:endParaRPr lang="en-US">
              <a:sym typeface="+mn-ea"/>
            </a:endParaRPr>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sym typeface="+mn-ea"/>
              </a:rPr>
              <a:t>In the same way that the Passover lamb examined by the father of the home from 10th - 14th of Abid, so too was the Lamb of God inspected during this time:  Jesus was tried by the Herodians, Sadducees, Pharisees, elders, Pilate and Herod. (Matt 21:23 - 23:39). We will see more of this later.</a:t>
            </a:r>
            <a:endParaRPr lang="en-US"/>
          </a:p>
          <a:p>
            <a:endParaRPr lang="en-US">
              <a:sym typeface="+mn-ea"/>
            </a:endParaRPr>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sym typeface="+mn-ea"/>
              </a:rPr>
              <a:t>In the same way that the father found no defects in the lamb, so too we see that no defects of imperfections were found in Jesus after He was examined by the leaders of the Jews (Jn 19:4)</a:t>
            </a:r>
            <a:endParaRPr lang="en-US"/>
          </a:p>
          <a:p>
            <a:endParaRPr lang="en-US">
              <a:sym typeface="+mn-ea"/>
            </a:endParaRPr>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sym typeface="+mn-ea"/>
              </a:rPr>
              <a:t>In the same way that the firstborn of each animal belongs to God (Exod 13:11-14), so too did Jesus belong to God. He was the firstborn of Mary and was the Begotton of God (Ps 110)</a:t>
            </a:r>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Ways the Passover Points to Christ (page 3 of 6)</a:t>
            </a:r>
            <a:endParaRPr sz="1600" b="1">
              <a:sym typeface="+mn-ea"/>
            </a:endParaRPr>
          </a:p>
          <a:p>
            <a:endParaRPr lang="en-US">
              <a:sym typeface="+mn-ea"/>
            </a:endParaRPr>
          </a:p>
          <a:p>
            <a:r>
              <a:rPr lang="en-US"/>
              <a:t>The father of the home was not allowed to break any bones on the lamb. So too, when Jesus was crucified, no bones were broken. (Ps 34:18-20; Jn 19:33-36)</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father offered the lamb for everyone under his roof, namely his whole family. So too, Jesus died for His family, the Church The Church. (Eph 5:25)</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lamb was sacrificed by the father and and consumed by his family. So too, we must partake and receive Christ (Luke 22:19)</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family was required to consume all the lamb (Exod 6:6-7). In the same way, we are to consume all of the Lamb of God. Knowing facts about the Messiah is not enough; we must believe and follow (Matt 13:23; Eph 2:10)</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The father was required to sacrifice the lamb in special location (Deut 16:5-6, ie, the temple). In the same way, Jesus died in that same special place, Jerusalem. His death sentence from Pilate was given at the building immediately north of the temple, at a place called Antonia’s Fortress.</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Ways the Passover Points to Christ (page 4 of 6)</a:t>
            </a:r>
            <a:endParaRPr sz="1600" b="1">
              <a:sym typeface="+mn-ea"/>
            </a:endParaRPr>
          </a:p>
          <a:p>
            <a:endParaRPr lang="en-US">
              <a:sym typeface="+mn-ea"/>
            </a:endParaRPr>
          </a:p>
          <a:p>
            <a:r>
              <a:rPr lang="en-US">
                <a:solidFill>
                  <a:schemeClr val="tx1"/>
                </a:solidFill>
                <a:sym typeface="+mn-ea"/>
              </a:rPr>
              <a:t>The lamb’s blood on the door has special correlation to the Messiah (Exod 12:13). </a:t>
            </a:r>
            <a:endParaRPr lang="en-US">
              <a:solidFill>
                <a:schemeClr val="tx1"/>
              </a:solidFill>
              <a:sym typeface="+mn-ea"/>
            </a:endParaRPr>
          </a:p>
          <a:p>
            <a:r>
              <a:rPr lang="en-US">
                <a:solidFill>
                  <a:schemeClr val="tx1"/>
                </a:solidFill>
                <a:sym typeface="+mn-ea"/>
              </a:rPr>
              <a:t>In Jewish tradition, they believed the blood on the door posts was a reminder of Abraham binding Isaac. We read of this in the Midrash: Mekhilta of Rabbi Ishmael (Babylonian Talmud) on Exod 12:13: "When I see the blood - the binding of Isaac". They saw it as a symbolic reference to the sacrifice of Isaac. We (and Abraham) see the lamb sacrifice as pointing to Christ. However, we know that Isaac shed no blood! So we Christians do not see the blood as a reminder of Isaac, but rather, a reminder of Jesus Christ. His blood was shed.</a:t>
            </a:r>
            <a:endParaRPr lang="en-US">
              <a:solidFill>
                <a:schemeClr val="tx1"/>
              </a:solidFill>
              <a:sym typeface="+mn-ea"/>
            </a:endParaRPr>
          </a:p>
          <a:p>
            <a:endParaRPr lang="en-US">
              <a:solidFill>
                <a:schemeClr val="tx1"/>
              </a:solidFill>
              <a:sym typeface="+mn-ea"/>
            </a:endParaRPr>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solidFill>
                  <a:schemeClr val="tx1"/>
                </a:solidFill>
                <a:sym typeface="+mn-ea"/>
              </a:rPr>
              <a:t>In the Old Testament, we often see that the branches of the Hyssop tree were used for ritual cleansing (Lev 14:4,6,49.51; *Ps 51:7*, *Jn 19:29*</a:t>
            </a:r>
            <a:endParaRPr lang="en-US">
              <a:solidFill>
                <a:schemeClr val="tx1"/>
              </a:solidFill>
              <a:sym typeface="+mn-ea"/>
            </a:endParaRPr>
          </a:p>
          <a:p>
            <a:endParaRPr lang="en-US">
              <a:solidFill>
                <a:schemeClr val="tx1"/>
              </a:solidFill>
              <a:sym typeface="+mn-ea"/>
            </a:endParaRPr>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solidFill>
                  <a:schemeClr val="tx1"/>
                </a:solidFill>
                <a:sym typeface="+mn-ea"/>
              </a:rPr>
              <a:t>In the Old Covenant…</a:t>
            </a:r>
            <a:endParaRPr lang="en-US">
              <a:solidFill>
                <a:schemeClr val="tx1"/>
              </a:solidFill>
              <a:sym typeface="+mn-ea"/>
            </a:endParaRPr>
          </a:p>
          <a:p>
            <a:pPr lvl="1"/>
            <a:r>
              <a:rPr lang="en-US">
                <a:solidFill>
                  <a:schemeClr val="tx1"/>
                </a:solidFill>
                <a:sym typeface="+mn-ea"/>
              </a:rPr>
              <a:t>Blood sacrifices were always put on the altar. Nowhere else. </a:t>
            </a:r>
            <a:endParaRPr lang="en-US">
              <a:solidFill>
                <a:schemeClr val="tx1"/>
              </a:solidFill>
              <a:sym typeface="+mn-ea"/>
            </a:endParaRPr>
          </a:p>
          <a:p>
            <a:pPr lvl="1"/>
            <a:r>
              <a:rPr lang="en-US">
                <a:solidFill>
                  <a:schemeClr val="tx1"/>
                </a:solidFill>
                <a:sym typeface="+mn-ea"/>
              </a:rPr>
              <a:t>Only one time do we see sacrificial blood that is not put on the altar. This special occasion was on the night of the Exodus, when the blood was put on the door posts. </a:t>
            </a:r>
            <a:endParaRPr lang="en-US">
              <a:solidFill>
                <a:schemeClr val="tx1"/>
              </a:solidFill>
              <a:sym typeface="+mn-ea"/>
            </a:endParaRPr>
          </a:p>
          <a:p>
            <a:endParaRPr lang="en-US">
              <a:solidFill>
                <a:schemeClr val="tx1"/>
              </a:solidFill>
              <a:sym typeface="+mn-ea"/>
            </a:endParaRPr>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solidFill>
                  <a:schemeClr val="tx1"/>
                </a:solidFill>
                <a:sym typeface="+mn-ea"/>
              </a:rPr>
              <a:t>In the New Covenant…</a:t>
            </a:r>
            <a:endParaRPr lang="en-US">
              <a:solidFill>
                <a:schemeClr val="tx1"/>
              </a:solidFill>
              <a:sym typeface="+mn-ea"/>
            </a:endParaRPr>
          </a:p>
          <a:p>
            <a:pPr lvl="1"/>
            <a:r>
              <a:rPr lang="en-US">
                <a:solidFill>
                  <a:schemeClr val="tx1"/>
                </a:solidFill>
                <a:sym typeface="+mn-ea"/>
              </a:rPr>
              <a:t>The wine at the table represents the blood of Jesus Christ</a:t>
            </a:r>
            <a:endParaRPr lang="en-US">
              <a:solidFill>
                <a:schemeClr val="tx1"/>
              </a:solidFill>
              <a:sym typeface="+mn-ea"/>
            </a:endParaRPr>
          </a:p>
          <a:p>
            <a:pPr lvl="1"/>
            <a:r>
              <a:rPr lang="en-US">
                <a:solidFill>
                  <a:schemeClr val="tx1"/>
                </a:solidFill>
                <a:sym typeface="+mn-ea"/>
              </a:rPr>
              <a:t>Instead of using hyssop to put the blood on the doorposts, we put the wine on our mouth. The first Person to use wine and hyssop on His mouth was Jesus (John 19:29). We follow His example by putting the wine on our mouths. We do not put blood on our houses or altars.</a:t>
            </a:r>
            <a:endParaRPr lang="en-US">
              <a:solidFill>
                <a:schemeClr val="tx1"/>
              </a:solidFill>
              <a:sym typeface="+mn-ea"/>
            </a:endParaRPr>
          </a:p>
          <a:p>
            <a:pPr lvl="1"/>
            <a:r>
              <a:rPr lang="en-US">
                <a:solidFill>
                  <a:schemeClr val="tx1"/>
                </a:solidFill>
                <a:sym typeface="+mn-ea"/>
              </a:rPr>
              <a:t>In Jn 10, Jesus said “I am the Door”. There is only one way to the Father - through Jesus, the Door. Go through the one represented by the blood (in the Old Covenant) and represented by wine (in the New Covenant).</a:t>
            </a:r>
            <a:endParaRPr lang="en-US">
              <a:solidFill>
                <a:schemeClr val="tx1"/>
              </a:solidFill>
              <a:highlight>
                <a:srgbClr val="FFFF00"/>
              </a:highlight>
              <a:sym typeface="+mn-ea"/>
            </a:endParaRPr>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Ways the Passover Points to Christ (page 5 of 6)</a:t>
            </a:r>
            <a:endParaRPr sz="1600" b="1">
              <a:sym typeface="+mn-ea"/>
            </a:endParaRPr>
          </a:p>
          <a:p>
            <a:endParaRPr lang="en-US"/>
          </a:p>
          <a:p>
            <a:r>
              <a:rPr lang="en-US"/>
              <a:t>The blood of the lamb on the door of house also points our attention to the veil of temple when it was torn at Jesus’ death. The author of Hebrews makes this connection to Luke 23:45. See  Heb 10:19-22</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The father burned the whole sacrifice and left nothing to spare (Exod 12:10). In the same way, Christ was completely dead. Jn 19:34</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One requirement of Passover was that all leaven was to be removed from the home, and the Children of Israel could only eat unleavened bread for a week. Exod 12:19. In the same way, Jesus is holy and without sin. Also, by faith in Him, Jesus makes us holy. See 1 Cor 5:6-7</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When people celebrated Passover, the lamb was to be eaten with bitter herbs. The bitter herbs was to remind them of their suffering in Egypt. In the same way, Jesus suffered in His life and we can expect suffering if we follow Him faithfully. Exod 12:8. Is 53:4-5; Phil 1:29</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In the first Passover, the Children of Israel were to eat with belt fastened, and to eat it quickly, while waiting for Moses’ call to leave Egypt. Exod 12:11. This is a reminder for us that our life here is temporary. We wait with eager expectation that the Lord will come soon and call us, and we must be ready to go quickly.  1 Cor 11:26; Rom 8:18-25?</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400" b="1"/>
              <a:t>The Hebrew Calendar</a:t>
            </a:r>
            <a:endParaRPr lang="en-US" sz="1400"/>
          </a:p>
          <a:p>
            <a:endParaRPr lang="en-US"/>
          </a:p>
          <a:p>
            <a:r>
              <a:rPr lang="en-US"/>
              <a:t>If we wish to understand the Feasts of the Lord and their special fulfillment, we need to first understand the Hebrew Calendar because it is different from the Gregorian calendar we use today. Let us start by reading Genesis 1.</a:t>
            </a:r>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25 Ways the Passover Points to Christ (page 6 of 6)</a:t>
            </a:r>
            <a:endParaRPr sz="1600" b="1">
              <a:sym typeface="+mn-ea"/>
            </a:endParaRPr>
          </a:p>
          <a:p>
            <a:endParaRPr lang="en-US"/>
          </a:p>
          <a:p>
            <a:r>
              <a:rPr lang="en-US"/>
              <a:t>When the Israelite father makes the Passover meal, no remains of the lamb are to be found in morning. Exod 12:10. In the same way,  Jesus taken down from the cross before morning: John 19:31</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In the Tenth Plague, the Children of Israel were released from Egypt. In the same way, Jesus' death redeems His people from death and slavery to sin Jn 8:31-36</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The Passover participants were required to only offer one lamb for each house. 2 Chron 30:15-17; 2 Chron 35:11; Ez 6:19-21 In the same way, Jesus is THE one and only Lamb. Rev 5:12 THE Lamb</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God poured down Ten Plagues on Egypt to show that He has victory over each of the Egyptian idols.</a:t>
            </a:r>
            <a:endParaRPr lang="en-US"/>
          </a:p>
          <a:p>
            <a:endParaRPr lang="en-US"/>
          </a:p>
          <a:p>
            <a:r>
              <a:rPr lang="en-US"/>
              <a:t>[+] “I will pass through the land of Egypt on that night and strike every firstborn male in the land of Egypt, both man and beast. I am Yahweh; I will execute judgments against all the gods of Egypt. (Exod 12:12)</a:t>
            </a:r>
            <a:endParaRPr lang="en-US"/>
          </a:p>
          <a:p>
            <a:endParaRPr lang="en-US"/>
          </a:p>
          <a:p>
            <a:r>
              <a:rPr lang="en-US"/>
              <a:t>In the same way, Jesus will one day pour out judgment on the world and on false spiritual rulers Col 2:15; Heb 2:14</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All persons in the land of Canaan were required to celebrate Passover. And anyone who does not celebrate it will be cut off. In the same way, Jesus bears our sins, and everyone is required to believe in His Name, or face the consequences on Judgment Day. Num 9:13; 1 Peter 2:24. Believing and following Jesus is not optional.</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Passover: This Day in History (pg 1)</a:t>
            </a:r>
            <a:endParaRPr lang="en-US" sz="1600" b="1"/>
          </a:p>
          <a:p>
            <a:endParaRPr lang="en-US"/>
          </a:p>
          <a:p>
            <a:r>
              <a:rPr lang="en-US"/>
              <a:t>In the stories of the Old Testament, we see the Passover being celebrated several times throughout Bible history. It is interesting to see that the celebration of the Passover has a consistent timing, theme and pattern when it is celebrated. Let us begin with the first Passover as recorded in Exodus 12, and let us pay special attention to v 40-42.</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On the 10th day of the first month, the father of the house was to get a 1-yr old lamb from his flock.  (Exod 12:3-4)</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He was to watch the lamb for four days to see if there were any imperfections in the lamb.</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On the 14th day of the first month, the father would kill the lamb and celebrate Passover. This was the night they freed of their slavery in Egypt and were clean of leaven in their bread. This was how they began the Feast of Unleavened Bread</a:t>
            </a:r>
            <a:endParaRPr lang="en-US"/>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lang="en-US" sz="900"/>
              <a:t>Notice the 3-step pattern of Problem, Passover, Peace: </a:t>
            </a:r>
            <a:endParaRPr lang="en-US" sz="900"/>
          </a:p>
          <a:p>
            <a:pPr lvl="1"/>
            <a:r>
              <a:rPr lang="en-US" sz="900"/>
              <a:t>1.The people were Unclean; in Egypt; Slaves</a:t>
            </a:r>
            <a:endParaRPr lang="en-US" sz="900"/>
          </a:p>
          <a:p>
            <a:pPr lvl="1"/>
            <a:r>
              <a:rPr lang="en-US" sz="900"/>
              <a:t>2.Then they celebrate Passover</a:t>
            </a:r>
            <a:endParaRPr lang="en-US" sz="900"/>
          </a:p>
          <a:p>
            <a:pPr lvl="1"/>
            <a:r>
              <a:rPr lang="en-US" sz="900"/>
              <a:t>3.Then they are Clean; out of Egypt; free </a:t>
            </a:r>
            <a:endParaRPr lang="en-US" sz="900"/>
          </a:p>
          <a:p>
            <a:r>
              <a:rPr lang="en-US" sz="900"/>
              <a:t>This pattern of Problem, Passover, Peace can be seen in each of the Passover celebrations recorded in the Old Testament.</a:t>
            </a:r>
            <a:endParaRPr lang="en-US" sz="900"/>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lang="en-US" sz="900"/>
              <a:t>The next Passover we will look at is not in Moses’ future, but in Moses’ past. Look at Exod 12:40-41:</a:t>
            </a:r>
            <a:endParaRPr lang="en-US" sz="900"/>
          </a:p>
          <a:p>
            <a:endParaRPr lang="en-US" sz="900"/>
          </a:p>
          <a:p>
            <a:pPr lvl="1"/>
            <a:r>
              <a:rPr lang="en-US" sz="900" i="1"/>
              <a:t>[+] The time that the Israelites lived in Egypt was 430 years. At the end of 430 years, on that same day, all the LORD’s divisions went out from the land of Egypt. (Exod 12:40-41)</a:t>
            </a:r>
            <a:endParaRPr lang="en-US" sz="900" i="1"/>
          </a:p>
          <a:p>
            <a:endParaRPr lang="en-US" sz="900"/>
          </a:p>
          <a:p>
            <a:r>
              <a:rPr lang="en-US" sz="900"/>
              <a:t>Notice that they left “on that same day” as a previous event 430 years ago. Can it be that there was another similar celebration 430 years ago on the same day? This verse suggests that Jacob left Canaan and moved to Egypt to join his son Joseph 430 years before the Exodus. If we study this verse we see there may be a problem with this English translation.</a:t>
            </a:r>
            <a:endParaRPr lang="en-US" sz="900"/>
          </a:p>
          <a:p>
            <a:endParaRPr lang="en-US" sz="900"/>
          </a:p>
          <a:p>
            <a:endParaRPr lang="en-US" sz="900"/>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Passover: This Day in History (pg 2)</a:t>
            </a:r>
            <a:endParaRPr lang="en-US" sz="1600" b="1"/>
          </a:p>
          <a:p>
            <a:endParaRPr lang="en-US"/>
          </a:p>
          <a:p>
            <a:r>
              <a:rPr>
                <a:sym typeface="+mn-ea"/>
              </a:rPr>
              <a:t>When we read this same verse in the Greek Old Testament, we see that this verse is a little different:</a:t>
            </a:r>
            <a:endParaRPr>
              <a:sym typeface="+mn-ea"/>
            </a:endParaRPr>
          </a:p>
          <a:p>
            <a:endParaRPr lang="en-US"/>
          </a:p>
          <a:p>
            <a:pPr lvl="1"/>
            <a:r>
              <a:rPr i="1">
                <a:sym typeface="+mn-ea"/>
              </a:rPr>
              <a:t>[+] And the sojourning of the children of Israel, while they sojourned in the land of Egypt and the land of Canaan, was four hundred and thirty years. (Exod 12:40)</a:t>
            </a:r>
            <a:endParaRPr lang="en-US" i="1"/>
          </a:p>
          <a:p>
            <a:endParaRPr>
              <a:sym typeface="+mn-ea"/>
            </a:endParaRPr>
          </a:p>
          <a:p>
            <a:r>
              <a:rPr>
                <a:sym typeface="+mn-ea"/>
              </a:rPr>
              <a:t>In the Greek OT, this verse says that the 430 years does not begin with Jacob moving to Egypt, but rather, it begins with Abraham in the land of Canaan. If we read Genesis 15:13, Acts 7:6, Gal 3:16-17, we can see that the time from Abraham to Moses is about 400 years. So this verse in Exod 12:40 is referring to some time in the life of Abraham. It appears to be a reference to Genesis 15, when God made a sacrifice with Abraham and promised to bring him back to the land of Canaan. It is in vers 6 where we see Abraham believes the Lord and is declared righteous. </a:t>
            </a:r>
            <a:endParaRPr lang="en-US"/>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So again, we see the same pattern of the Exodus in the life of Abraham: </a:t>
            </a:r>
            <a:endParaRPr lang="en-US" sz="900"/>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At the time of sacrifice, Abraham is declared righteous before God. And Exod 12:40 seems to be saying that this happened on “the same day” as the Passover for the Exodus 400 years later.</a:t>
            </a:r>
            <a:endParaRPr sz="900">
              <a:sym typeface="+mn-ea"/>
            </a:endParaRPr>
          </a:p>
          <a:p>
            <a:endParaRPr lang="en-US" sz="900"/>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We can see the same Passover pattern in the life of Joshua. </a:t>
            </a:r>
            <a:endParaRPr lang="en-US" sz="900"/>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If we study the story of Joshua carefully, we see that the day they crossed the Jordan river is most likely the 10th day of the first month. (We believe it was on the 10th because circumcision takes at least 3 days to heal.)</a:t>
            </a:r>
            <a:endParaRPr lang="en-US" sz="900"/>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It is at this time that they find imperfections in the camp. The imperfection is that the men have not been circumcised while they were in the wilderness for 40 years. (Joshua 5:2-9)</a:t>
            </a:r>
            <a:endParaRPr lang="en-US" sz="900"/>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After they circumcise the men, the next verse says they celebrated Passover (Joshua 5:10), </a:t>
            </a:r>
            <a:endParaRPr lang="en-US" sz="900"/>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And the day after Passover, they enjoyed the produce from the land of Canaan for the first time.</a:t>
            </a:r>
            <a:endParaRPr lang="en-US" sz="900"/>
          </a:p>
          <a:p>
            <a:endParaRPr lang="en-US" sz="900"/>
          </a:p>
          <a:p>
            <a:endParaRPr lang="en-US" sz="900"/>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Passover: This Day in History (pg 3)</a:t>
            </a:r>
            <a:endParaRPr lang="en-US" sz="1600" b="1"/>
          </a:p>
          <a:p>
            <a:endParaRPr lang="en-US" sz="900"/>
          </a:p>
          <a:p>
            <a:r>
              <a:rPr sz="900">
                <a:sym typeface="+mn-ea"/>
              </a:rPr>
              <a:t>Ruth is another story where we see the pattern of Problem -&gt; Passover -&gt; Peace in Israel’s history.</a:t>
            </a:r>
            <a:endParaRPr lang="en-US" sz="900"/>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If you remember her story, her family is in Moab, outside of Israel, for ten years. It is there that the father and two brothers die, and the mother (Naomi) and the two daughters-in-law (Ruth and Orpah) are now without food. When Naomi wishes to go back to her land of Israel, she tells her two daughters-in-law to return to their Moabite people. Orpah goes, but Ruth stays with Naomi. She makes this special promise in her prayer:</a:t>
            </a:r>
            <a:endParaRPr lang="en-US" sz="900"/>
          </a:p>
          <a:p>
            <a:r>
              <a:rPr sz="900">
                <a:sym typeface="+mn-ea"/>
              </a:rPr>
              <a:t>[+]But Ruth replied, “Stop urging me to abandon you! For wherever you go, I will go. Wherever you live, I will live. Your people will become my people, and your God will become my God. Wherever you die, I will die – and there I will be buried. May the LORD punish me severely if I do not keep my promise! Only death will be able to separate me from you!” (Ruth 1:16-17)</a:t>
            </a:r>
            <a:endParaRPr sz="900">
              <a:sym typeface="+mn-ea"/>
            </a:endParaRPr>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In this prayer, Ruth is abandoning the ways of her Moabite people, and is confessing with her heart and mouth that she will follow the God of Israel. On this day, she became a convert to the Jewish religion, and Naomi stopped telling her to go to her people. Instead, the two travel together to Naomi’s hometown of Bethlehem. </a:t>
            </a:r>
            <a:endParaRPr lang="en-US" sz="900"/>
          </a:p>
          <a:p>
            <a:endParaRPr lang="en-US" sz="900"/>
          </a:p>
          <a:p>
            <a:r>
              <a:rPr sz="900">
                <a:solidFill>
                  <a:srgbClr val="FF0000"/>
                </a:solidFill>
                <a:highlight>
                  <a:srgbClr val="FFFF00"/>
                </a:highlight>
                <a:sym typeface="+mn-ea"/>
              </a:rPr>
              <a:t>[</a:t>
            </a:r>
            <a:r>
              <a:rPr sz="900" i="1">
                <a:solidFill>
                  <a:srgbClr val="FF0000"/>
                </a:solidFill>
                <a:highlight>
                  <a:srgbClr val="FFFF00"/>
                </a:highlight>
                <a:sym typeface="+mn-ea"/>
              </a:rPr>
              <a:t>NEXT</a:t>
            </a:r>
            <a:r>
              <a:rPr sz="900">
                <a:solidFill>
                  <a:srgbClr val="FF0000"/>
                </a:solidFill>
                <a:highlight>
                  <a:srgbClr val="FFFF00"/>
                </a:highlight>
                <a:sym typeface="+mn-ea"/>
              </a:rPr>
              <a:t>]</a:t>
            </a:r>
            <a:endParaRPr lang="en-US" sz="900">
              <a:solidFill>
                <a:srgbClr val="FF0000"/>
              </a:solidFill>
              <a:highlight>
                <a:srgbClr val="FFFF00"/>
              </a:highlight>
              <a:sym typeface="+mn-ea"/>
            </a:endParaRPr>
          </a:p>
          <a:p>
            <a:r>
              <a:rPr sz="900">
                <a:sym typeface="+mn-ea"/>
              </a:rPr>
              <a:t>The first chapter of Ruth comes to a close when we see Naomi and Ruth arriving in Bethlehem just as the barley harvest begins. On the Hebrew calendar, the barley harvest starts at Passover. So here again, we have seen the pattern of Problem -&gt; Passover -&gt; Peace.</a:t>
            </a:r>
            <a:endParaRPr lang="en-US" sz="900"/>
          </a:p>
          <a:p>
            <a:endParaRPr lang="en-US" sz="900"/>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We see the pattern of the Passover continued during the time of the kings. </a:t>
            </a:r>
            <a:endParaRPr lang="en-US"/>
          </a:p>
          <a:p>
            <a:endParaRPr lang="en-US"/>
          </a:p>
          <a:p>
            <a:r>
              <a:rPr lang="en-US"/>
              <a:t>In 2 Samuel 21:1-14, we read that during King David’s reign, God sent a famine because there was injustice in the land. </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When David asked the Lord about the famine, God told him that the famine was because Saul and his family killed some Gibeonites. </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The remedy required seven of Saul’s sons and grandsons to be killed before the Lord (v6). After they were killed before the Lord, God sent rain to bless their land. </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This happened at the beginning of the barley harvest, which is the day of Passover.</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During the time of King Hezekiah, the temple was found to be defiled. </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They were not able to purify it in time for Passover, so they postponed Passover for one month while they cleaned the temple. </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After the cleaning, they were able to celebrate Passover (30 days late), and God blessed them with revival.</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The same happened during the reign of King Josiah. </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The land and temple were contaminated because the people were not following God. </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When they repented and sacrificed the Passover lamb, God blessed them with revival.</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Again, we see God blessing the people of Israel with revival when Ezra rebuilt the temple.</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The Children of Israel returned from Babylonian captivity in 539 BC. God had promised their temple would be destroyed, but would be rebuilt after 70 years. So from 586 BC until then, the Children of Israel had no temple. God put it in the heart of Ezra to rebuild the temple, and after many years, the temple was completed in 516 BC. </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Finally, when the temple was completed and the priests were cleaned, they celebrated the Passover on the 14th day of the 1st month. (Ez 6:19-20) </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lang="en-US">
              <a:solidFill>
                <a:srgbClr val="FF0000"/>
              </a:solidFill>
              <a:highlight>
                <a:srgbClr val="FFFF00"/>
              </a:highlight>
              <a:sym typeface="+mn-ea"/>
            </a:endParaRPr>
          </a:p>
          <a:p>
            <a:r>
              <a:rPr lang="en-US"/>
              <a:t>Afterwards, they enjoyed renewed fellowship with God and revival in the land, and God blessed them and the king’s heart towards them was improved (Ez 6:21-22)</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Passover in the Final Week of the Messiah (pg1)</a:t>
            </a:r>
            <a:endParaRPr lang="en-US" sz="1600" b="1"/>
          </a:p>
          <a:p>
            <a:r>
              <a:rPr lang="en-US"/>
              <a:t>The most important Biblical recording of Passover takes place in the life of Jesus Christ, in the week He was crucified. It is in His life that we see the complete fulfillment of the Passover, and the “Problem -&gt; Passover -&gt; Peace” pattern is on full display.</a:t>
            </a:r>
            <a:endParaRPr lang="en-US"/>
          </a:p>
          <a:p>
            <a:endParaRPr lang="en-US"/>
          </a:p>
          <a:p>
            <a:r>
              <a:rPr lang="en-US"/>
              <a:t>Matthew’s Gospel records the steps of the Passover week in Jesus’ life before He was crucified. We can find this story in chapters 21-27, and if we read carefully, we can see the pattern fully. </a:t>
            </a:r>
            <a:endParaRPr lang="en-US"/>
          </a:p>
          <a:p>
            <a:endParaRPr>
              <a:solidFill>
                <a:srgbClr val="FF0000"/>
              </a:solidFill>
              <a:highlight>
                <a:srgbClr val="FFFF00"/>
              </a:highlight>
              <a:sym typeface="+mn-ea"/>
            </a:endParaRPr>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a:solidFill>
                <a:srgbClr val="FF0000"/>
              </a:solidFill>
              <a:highlight>
                <a:srgbClr val="FFFF00"/>
              </a:highlight>
              <a:sym typeface="+mn-ea"/>
            </a:endParaRPr>
          </a:p>
          <a:p>
            <a:r>
              <a:rPr lang="en-US"/>
              <a:t>The Passover week begins on the 10th day of the first month when the Israelite father goes to his farm and selects an unblemished lamb and brings it to his home for inspection. </a:t>
            </a:r>
            <a:endParaRPr lang="en-US"/>
          </a:p>
          <a:p>
            <a:r>
              <a:rPr lang="en-US"/>
              <a:t>This is the same day that Jesus came into the city on the first day of the week. This event is called His “Triumphal Entry”. It is the time when all Jerusalem comes and sings “Blessed is He who comes in the Name of the Lord”. It is the 10th day of the first month, so it is the same day that the Israelite father celebrates Passover by going and getting a lamb from his flock.  </a:t>
            </a:r>
            <a:endParaRPr lang="en-US"/>
          </a:p>
          <a:p>
            <a:endParaRPr>
              <a:solidFill>
                <a:srgbClr val="FF0000"/>
              </a:solidFill>
              <a:highlight>
                <a:srgbClr val="FFFF00"/>
              </a:highlight>
              <a:sym typeface="+mn-ea"/>
            </a:endParaRPr>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endParaRPr>
              <a:solidFill>
                <a:srgbClr val="FF0000"/>
              </a:solidFill>
              <a:highlight>
                <a:srgbClr val="FFFF00"/>
              </a:highlight>
              <a:sym typeface="+mn-ea"/>
            </a:endParaRPr>
          </a:p>
          <a:p>
            <a:r>
              <a:rPr lang="en-US"/>
              <a:t>For the next 4 days, the Israelite father watches his lamb to see if there are any imperfections. </a:t>
            </a:r>
            <a:endParaRPr lang="en-US"/>
          </a:p>
          <a:p>
            <a:r>
              <a:rPr lang="en-US"/>
              <a:t>This time is also a confrontation between Jesus and the rules of the age, where Jesus is examining the Temple, and the rulers of this age are examining the Messiah: </a:t>
            </a:r>
            <a:endParaRPr lang="en-US"/>
          </a:p>
          <a:p>
            <a:pPr marL="228600" indent="-228600">
              <a:buAutoNum type="arabicPeriod"/>
            </a:pPr>
            <a:r>
              <a:rPr lang="en-US"/>
              <a:t>The leaders of Israel and rulers of this age examine the Lamb of God, looking for imperfections. They find none.</a:t>
            </a:r>
            <a:endParaRPr lang="en-US"/>
          </a:p>
          <a:p>
            <a:pPr marL="685800" lvl="1" indent="-228600">
              <a:buFont typeface="+mj-lt"/>
              <a:buAutoNum type="alphaLcParenR"/>
            </a:pPr>
            <a:r>
              <a:rPr lang="en-US"/>
              <a:t>Jesus examines the Temple. (Matt 21:12-17)</a:t>
            </a:r>
            <a:endParaRPr lang="en-US"/>
          </a:p>
          <a:p>
            <a:pPr marL="1143000" lvl="2" indent="-228600">
              <a:buFont typeface="+mj-lt"/>
              <a:buAutoNum type="romanLcPeriod"/>
            </a:pPr>
            <a:r>
              <a:rPr lang="en-US"/>
              <a:t>Jesus examined the temple and found imperfections (people buying and selling sacrificial animals at very expensive prices). </a:t>
            </a:r>
            <a:endParaRPr lang="en-US"/>
          </a:p>
          <a:p>
            <a:pPr marL="1143000" lvl="2" indent="-228600">
              <a:buFont typeface="+mj-lt"/>
              <a:buAutoNum type="romanLcPeriod"/>
            </a:pPr>
            <a:r>
              <a:rPr lang="en-US"/>
              <a:t>He cleans the temple by driving away the merchants and money changers </a:t>
            </a:r>
            <a:endParaRPr lang="en-US"/>
          </a:p>
          <a:p>
            <a:pPr marL="1143000" lvl="2" indent="-228600">
              <a:buFont typeface="+mj-lt"/>
              <a:buAutoNum type="romanLcPeriod"/>
            </a:pPr>
            <a:r>
              <a:rPr lang="en-US" b="1"/>
              <a:t>SCORE: Jesus 1		Jewish Leaders: 0</a:t>
            </a:r>
            <a:endParaRPr lang="en-US" b="1"/>
          </a:p>
          <a:p>
            <a:pPr marL="685800" lvl="1" indent="-228600">
              <a:buFont typeface="+mj-lt"/>
              <a:buAutoNum type="alphaLcParenR"/>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Jesus curses the fig tree. (Matt 21:18-22)</a:t>
            </a:r>
            <a:endParaRPr lang="en-US"/>
          </a:p>
          <a:p>
            <a:pPr marL="1143000" lvl="2" indent="-228600">
              <a:buFont typeface="+mj-lt"/>
              <a:buAutoNum type="romanLcPeriod"/>
            </a:pPr>
            <a:r>
              <a:rPr lang="en-US"/>
              <a:t>The fig tree is a symbol of the Israelites, unprepared to receive her Messiah. </a:t>
            </a:r>
            <a:endParaRPr lang="en-US"/>
          </a:p>
          <a:p>
            <a:pPr marL="685800" lvl="1" indent="-228600">
              <a:buFont typeface="+mj-lt"/>
              <a:buAutoNum type="alphaLcParenR"/>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The chief priests and elders examine Jesus’ authority (Matt 21:23-27).</a:t>
            </a:r>
            <a:endParaRPr lang="en-US"/>
          </a:p>
          <a:p>
            <a:pPr marL="1143000" lvl="2" indent="-228600">
              <a:buFont typeface="+mj-lt"/>
              <a:buAutoNum type="romanLcPeriod"/>
            </a:pPr>
            <a:r>
              <a:rPr lang="en-US"/>
              <a:t>Chief Priests: “Where do You get your authority?”</a:t>
            </a:r>
            <a:endParaRPr lang="en-US"/>
          </a:p>
          <a:p>
            <a:pPr marL="1143000" lvl="2" indent="-228600">
              <a:buFont typeface="+mj-lt"/>
              <a:buAutoNum type="romanLcPeriod"/>
            </a:pPr>
            <a:r>
              <a:rPr lang="en-US"/>
              <a:t>Jesus: “Let me ask you first: Where did John the Baptist get his authority? From God or from Men?”</a:t>
            </a:r>
            <a:endParaRPr lang="en-US"/>
          </a:p>
          <a:p>
            <a:pPr marL="1143000" lvl="2" indent="-228600">
              <a:buFont typeface="+mj-lt"/>
              <a:buAutoNum type="romanLcPeriod"/>
            </a:pPr>
            <a:r>
              <a:rPr lang="en-US"/>
              <a:t>Chief Priests: (The priests discussed among themselves: ?If we say ‘from God’, then He will blame us for not following John. If we say ‘from men’, then the people will be angry with us”). So the chief priests said “we don’t know!”</a:t>
            </a:r>
            <a:endParaRPr lang="en-US"/>
          </a:p>
          <a:p>
            <a:pPr marL="1143000" lvl="2" indent="-228600">
              <a:buFont typeface="+mj-lt"/>
              <a:buAutoNum type="romanLcPeriod"/>
            </a:pPr>
            <a:r>
              <a:rPr lang="en-US"/>
              <a:t>Jesus: “Then I will not tell you where I got My authority.”</a:t>
            </a:r>
            <a:endParaRPr lang="en-US"/>
          </a:p>
          <a:p>
            <a:pPr marL="1143000" lvl="2" indent="-228600">
              <a:buFont typeface="+mj-lt"/>
              <a:buAutoNum type="romanLcPeriod"/>
            </a:pPr>
            <a:r>
              <a:rPr lang="en-US" b="1"/>
              <a:t>SCORE: Jesus: 2	 	Jewish Leaders: 0</a:t>
            </a:r>
            <a:endParaRPr lang="en-US" b="1"/>
          </a:p>
          <a:p>
            <a:endParaRPr lang="en-US" b="1"/>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200" b="1">
                <a:sym typeface="+mn-ea"/>
              </a:rPr>
              <a:t>Passover in the Final Week of the Messiah (p2)</a:t>
            </a:r>
            <a:endParaRPr lang="en-US" b="1"/>
          </a:p>
          <a:p>
            <a:endParaRPr lang="en-US"/>
          </a:p>
          <a:p>
            <a:pPr marL="685800" lvl="1" indent="-228600">
              <a:buFont typeface="+mj-lt"/>
              <a:buAutoNum type="alphaLcParenR" startAt="4"/>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The Pharisees examine Jesus’ loyalty (Matt 22:15-22)</a:t>
            </a:r>
            <a:endParaRPr lang="en-US"/>
          </a:p>
          <a:p>
            <a:pPr marL="1143000" lvl="2" indent="-228600">
              <a:buFont typeface="+mj-lt"/>
              <a:buAutoNum type="romanLcPeriod"/>
            </a:pPr>
            <a:r>
              <a:rPr>
                <a:sym typeface="+mn-ea"/>
              </a:rPr>
              <a:t>Pharisees: “Should we pay taxes to the Roman Caesar?”</a:t>
            </a:r>
            <a:endParaRPr lang="en-US"/>
          </a:p>
          <a:p>
            <a:pPr marL="1143000" lvl="2" indent="-228600">
              <a:buFont typeface="+mj-lt"/>
              <a:buAutoNum type="romanLcPeriod"/>
            </a:pPr>
            <a:r>
              <a:rPr>
                <a:sym typeface="+mn-ea"/>
              </a:rPr>
              <a:t>(If He says ‘yes’, then the Jewish people will be angry because He supports the Romans; if He says ‘no’, then the Romans will accuse Him of insurrection)</a:t>
            </a:r>
            <a:endParaRPr lang="en-US"/>
          </a:p>
          <a:p>
            <a:pPr marL="1143000" lvl="2" indent="-228600">
              <a:buFont typeface="+mj-lt"/>
              <a:buAutoNum type="romanLcPeriod"/>
            </a:pPr>
            <a:r>
              <a:rPr>
                <a:sym typeface="+mn-ea"/>
              </a:rPr>
              <a:t>Jesus: “Why do you hypocrites test Me? Bring me a coin. Who’s image is on this coin?”</a:t>
            </a:r>
            <a:endParaRPr lang="en-US"/>
          </a:p>
          <a:p>
            <a:pPr marL="1143000" lvl="2" indent="-228600">
              <a:buFont typeface="+mj-lt"/>
              <a:buAutoNum type="romanLcPeriod"/>
            </a:pPr>
            <a:r>
              <a:rPr>
                <a:sym typeface="+mn-ea"/>
              </a:rPr>
              <a:t>Pharisees: “Caesar’s image is on this coin.”</a:t>
            </a:r>
            <a:endParaRPr lang="en-US"/>
          </a:p>
          <a:p>
            <a:pPr marL="1143000" lvl="2" indent="-228600">
              <a:buFont typeface="+mj-lt"/>
              <a:buAutoNum type="romanLcPeriod"/>
            </a:pPr>
            <a:r>
              <a:rPr>
                <a:sym typeface="+mn-ea"/>
              </a:rPr>
              <a:t>Jesus: “Then give to Caesar what is Caesar’s [the coin], but give to God what is God’s” </a:t>
            </a:r>
            <a:endParaRPr lang="en-US"/>
          </a:p>
          <a:p>
            <a:pPr marL="1143000" lvl="2" indent="-228600">
              <a:buFont typeface="+mj-lt"/>
              <a:buAutoNum type="romanLcPeriod"/>
            </a:pPr>
            <a:r>
              <a:rPr>
                <a:sym typeface="+mn-ea"/>
              </a:rPr>
              <a:t>(God’s image is on every man. Therefore we are required to give ourselves to Him and be loyal to Him)</a:t>
            </a:r>
            <a:endParaRPr lang="en-US"/>
          </a:p>
          <a:p>
            <a:pPr marL="1143000" lvl="2" indent="-228600">
              <a:buFont typeface="+mj-lt"/>
              <a:buAutoNum type="romanLcPeriod"/>
            </a:pPr>
            <a:r>
              <a:rPr b="1">
                <a:sym typeface="+mn-ea"/>
              </a:rPr>
              <a:t>SCORE: Jesus: 3	 	Jewish Leaders: 0</a:t>
            </a:r>
            <a:endParaRPr lang="en-US" b="1"/>
          </a:p>
          <a:p>
            <a:pPr marL="685800" lvl="1" indent="-228600">
              <a:buFont typeface="+mj-lt"/>
              <a:buAutoNum type="alphaLcParenR" startAt="4"/>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The Sadducees examine Jesus’ hope (Matt 22:23-33) </a:t>
            </a:r>
            <a:endParaRPr lang="en-US"/>
          </a:p>
          <a:p>
            <a:pPr marL="1143000" lvl="2" indent="-228600">
              <a:buFont typeface="+mj-lt"/>
              <a:buAutoNum type="romanLcPeriod"/>
            </a:pPr>
            <a:r>
              <a:rPr>
                <a:sym typeface="+mn-ea"/>
              </a:rPr>
              <a:t>Sadducees: “A widow has 7 husbands. In the resurrection, who will she belong to?”</a:t>
            </a:r>
            <a:endParaRPr lang="en-US"/>
          </a:p>
          <a:p>
            <a:pPr marL="1143000" lvl="2" indent="-228600">
              <a:buFont typeface="+mj-lt"/>
              <a:buAutoNum type="romanLcPeriod"/>
            </a:pPr>
            <a:r>
              <a:rPr>
                <a:sym typeface="+mn-ea"/>
              </a:rPr>
              <a:t>The Sadducees did not believe in the resurrection. Paul tells us that if there is no resurrection, then our hope is dead (1 Cor 15:13)</a:t>
            </a:r>
            <a:endParaRPr lang="en-US"/>
          </a:p>
          <a:p>
            <a:pPr marL="1143000" lvl="2" indent="-228600">
              <a:buFont typeface="+mj-lt"/>
              <a:buAutoNum type="romanLcPeriod"/>
            </a:pPr>
            <a:r>
              <a:rPr>
                <a:sym typeface="+mn-ea"/>
              </a:rPr>
              <a:t>Jesus: You don’t know Scripture or the power of God. There will be no taking or giving of marriage  in the resurrection for they will all be like angels. God is the God of the living.</a:t>
            </a:r>
            <a:endParaRPr lang="en-US"/>
          </a:p>
          <a:p>
            <a:pPr marL="1143000" lvl="2" indent="-228600">
              <a:buFont typeface="+mj-lt"/>
              <a:buAutoNum type="romanLcPeriod"/>
            </a:pPr>
            <a:r>
              <a:rPr b="1">
                <a:sym typeface="+mn-ea"/>
              </a:rPr>
              <a:t>SCORE: Jesus: 4	 	Jewish Leaders: 0</a:t>
            </a:r>
            <a:endParaRPr lang="en-US"/>
          </a:p>
          <a:p>
            <a:pPr marL="685800" lvl="1" indent="-228600">
              <a:buFont typeface="+mj-lt"/>
              <a:buAutoNum type="alphaLcParenR" startAt="4"/>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The Scribes examine Jesus’ righteousness (Matt 22:34-40) </a:t>
            </a:r>
            <a:endParaRPr lang="en-US"/>
          </a:p>
          <a:p>
            <a:pPr marL="1143000" lvl="2" indent="-228600">
              <a:buFont typeface="+mj-lt"/>
              <a:buAutoNum type="romanLcPeriod"/>
            </a:pPr>
            <a:r>
              <a:rPr>
                <a:sym typeface="+mn-ea"/>
              </a:rPr>
              <a:t>Scribes: “Which is the greatest law?”</a:t>
            </a:r>
            <a:endParaRPr lang="en-US"/>
          </a:p>
          <a:p>
            <a:pPr marL="1143000" lvl="2" indent="-228600">
              <a:buFont typeface="+mj-lt"/>
              <a:buAutoNum type="romanLcPeriod"/>
            </a:pPr>
            <a:r>
              <a:rPr>
                <a:sym typeface="+mn-ea"/>
              </a:rPr>
              <a:t>The scribes valued the tradition of rabbis more than the written word of Moses. They added many laws on top of the laws written in the Bible</a:t>
            </a:r>
            <a:endParaRPr lang="en-US"/>
          </a:p>
          <a:p>
            <a:pPr marL="1143000" lvl="2" indent="-228600">
              <a:buFont typeface="+mj-lt"/>
              <a:buAutoNum type="romanLcPeriod"/>
            </a:pPr>
            <a:r>
              <a:rPr>
                <a:sym typeface="+mn-ea"/>
              </a:rPr>
              <a:t>Jesus: “The greatest is ‘Love the Lord thy God with all your heart, soul, mind and strength. And the second is like it: love your neighbor as yourself. All the law and the Prophets depend on these two commands”</a:t>
            </a:r>
            <a:endParaRPr lang="en-US"/>
          </a:p>
          <a:p>
            <a:pPr marL="1143000" lvl="2" indent="-228600">
              <a:buFont typeface="+mj-lt"/>
              <a:buAutoNum type="romanLcPeriod"/>
            </a:pPr>
            <a:r>
              <a:rPr>
                <a:sym typeface="+mn-ea"/>
              </a:rPr>
              <a:t>When we examine the Ten Commandments, we see that the first 4 commands are about loving God and the last 6 commands are about loving man. So it is with all the Law: we must first love God. We cannot know how to love our neighbor if we do not know how to love God.</a:t>
            </a:r>
            <a:endParaRPr lang="en-US"/>
          </a:p>
          <a:p>
            <a:pPr marL="1143000" lvl="2" indent="-228600">
              <a:buFont typeface="+mj-lt"/>
              <a:buAutoNum type="romanLcPeriod"/>
            </a:pPr>
            <a:r>
              <a:rPr b="1">
                <a:sym typeface="+mn-ea"/>
              </a:rPr>
              <a:t>SCORE: Jesus 5		Jewish Leaders: 0</a:t>
            </a:r>
            <a:endParaRPr lang="en-US" b="1"/>
          </a:p>
          <a:p>
            <a:pPr marL="685800" lvl="1" indent="-228600">
              <a:buFont typeface="+mj-lt"/>
              <a:buAutoNum type="alphaLcParenR" startAt="4"/>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Jesus examines the religious leaders’ faith (Matt 22:41-46)</a:t>
            </a:r>
            <a:endParaRPr lang="en-US"/>
          </a:p>
          <a:p>
            <a:pPr marL="1143000" lvl="2" indent="-228600">
              <a:buFont typeface="+mj-lt"/>
              <a:buAutoNum type="romanLcPeriod"/>
            </a:pPr>
            <a:r>
              <a:rPr>
                <a:sym typeface="+mn-ea"/>
              </a:rPr>
              <a:t>After the religious leaders examined Jesus and found no fault with His answers, Jesus put a question to them to see if they understood Scriptures properly and if they believed the Scriptures properly. Jesus: “Whose son is the Messiah?”</a:t>
            </a:r>
            <a:endParaRPr lang="en-US"/>
          </a:p>
          <a:p>
            <a:pPr marL="1143000" lvl="2" indent="-228600">
              <a:buFont typeface="+mj-lt"/>
              <a:buAutoNum type="romanLcPeriod"/>
            </a:pPr>
            <a:r>
              <a:rPr>
                <a:sym typeface="+mn-ea"/>
              </a:rPr>
              <a:t>Pharisees: “He is David’s son!”</a:t>
            </a:r>
            <a:endParaRPr lang="en-US"/>
          </a:p>
          <a:p>
            <a:pPr marL="1143000" lvl="2" indent="-228600">
              <a:buFont typeface="+mj-lt"/>
              <a:buAutoNum type="romanLcPeriod"/>
            </a:pPr>
            <a:r>
              <a:rPr>
                <a:sym typeface="+mn-ea"/>
              </a:rPr>
              <a:t>Jesus: “How is it that David, the father, calls his son ‘Lord’”? (Ps 110:1) Should a father call his son ‘lord’?? Shouldn’t it be that the son will call his father ‘lord’?</a:t>
            </a:r>
            <a:endParaRPr lang="en-US"/>
          </a:p>
          <a:p>
            <a:pPr marL="1143000" lvl="2" indent="-228600">
              <a:buFont typeface="+mj-lt"/>
              <a:buAutoNum type="romanLcPeriod"/>
            </a:pPr>
            <a:r>
              <a:rPr>
                <a:sym typeface="+mn-ea"/>
              </a:rPr>
              <a:t>The pharisees had no answer. So from that day, the religious leaders did not try to trap Him with any questions</a:t>
            </a:r>
            <a:endParaRPr lang="en-US"/>
          </a:p>
          <a:p>
            <a:pPr marL="1143000" lvl="2" indent="-228600">
              <a:buFont typeface="+mj-lt"/>
              <a:buAutoNum type="romanLcPeriod"/>
            </a:pPr>
            <a:r>
              <a:rPr b="1">
                <a:sym typeface="+mn-ea"/>
              </a:rPr>
              <a:t>SCORE: Jesus 6		Jewish Leaders: 0</a:t>
            </a:r>
            <a:endParaRPr lang="en-US"/>
          </a:p>
          <a:p>
            <a:endParaRPr lang="en-US"/>
          </a:p>
          <a:p>
            <a:endParaRPr lang="en-US" b="1"/>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200" b="1">
                <a:sym typeface="+mn-ea"/>
              </a:rPr>
              <a:t>Passover in the Final Week of the Messiah (p3)</a:t>
            </a:r>
            <a:endParaRPr lang="en-US" sz="1200" b="1"/>
          </a:p>
          <a:p>
            <a:pPr marL="685800" lvl="1" indent="-228600">
              <a:buFont typeface="+mj-lt"/>
              <a:buAutoNum type="alphaLcParenR"/>
            </a:pPr>
            <a:endParaRPr lang="en-US"/>
          </a:p>
          <a:p>
            <a:pPr marL="228600" indent="-228600">
              <a:buFont typeface="+mj-lt"/>
              <a:buAutoNum type="arabicPeriod" startAt="2"/>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By answering all their questions correctly, Jesus showed that He was without defect. And when they couldn’t answer His question, Jesus proved that they were not qualified to be the spiritual leaders of Israel. </a:t>
            </a:r>
            <a:br>
              <a:rPr>
                <a:sym typeface="+mn-ea"/>
              </a:rPr>
            </a:b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So Jesus condemns the religious leaders with seven woes. Let us look at these woes carefully.</a:t>
            </a:r>
            <a:endParaRPr lang="en-US"/>
          </a:p>
          <a:p>
            <a:pPr marL="685800" lvl="1" indent="-228600">
              <a:buFont typeface="+mj-lt"/>
              <a:buAutoNum type="alphaLcParenR"/>
            </a:pPr>
            <a:r>
              <a:rPr>
                <a:sym typeface="+mn-ea"/>
              </a:rPr>
              <a:t>They lock up the kingdom of heaven. They don’t go in, and they prevent others from going in (v13)</a:t>
            </a:r>
            <a:endParaRPr lang="en-US"/>
          </a:p>
          <a:p>
            <a:pPr marL="685800" lvl="1" indent="-228600">
              <a:buFont typeface="+mj-lt"/>
              <a:buAutoNum type="alphaLcParenR"/>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They travel far to make one convert, but make him twice as guilty of hell (v15)</a:t>
            </a:r>
            <a:endParaRPr lang="en-US"/>
          </a:p>
          <a:p>
            <a:pPr marL="685800" lvl="1" indent="-228600">
              <a:buFont typeface="+mj-lt"/>
              <a:buAutoNum type="alphaLcParenR"/>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They make vain oaths (v16-22)</a:t>
            </a:r>
            <a:endParaRPr lang="en-US"/>
          </a:p>
          <a:p>
            <a:pPr marL="685800" lvl="1" indent="-228600">
              <a:buFont typeface="+mj-lt"/>
              <a:buAutoNum type="alphaLcParenR"/>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They tithe small things, but neglect the important things of the law (v23-24)</a:t>
            </a:r>
            <a:endParaRPr lang="en-US"/>
          </a:p>
          <a:p>
            <a:pPr marL="685800" lvl="1" indent="-228600">
              <a:buFont typeface="+mj-lt"/>
              <a:buAutoNum type="alphaLcParenR"/>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They clean their outsides for show, but inside they are filthy with greed and pride (v25-26)</a:t>
            </a:r>
            <a:endParaRPr lang="en-US"/>
          </a:p>
          <a:p>
            <a:pPr marL="685800" lvl="1" indent="-228600">
              <a:buFont typeface="+mj-lt"/>
              <a:buAutoNum type="alphaLcParenR"/>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They are beautiful tombs on the outside, but stink of death on the inside (v27-28)</a:t>
            </a:r>
            <a:endParaRPr lang="en-US"/>
          </a:p>
          <a:p>
            <a:pPr marL="685800" lvl="1" indent="-228600">
              <a:buFont typeface="+mj-lt"/>
              <a:buAutoNum type="alphaLcParenR"/>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They honor martyrs, but would execute the innocent, thereby proving they are worthy of murder and deserving of the wrath of God (v29-32)</a:t>
            </a:r>
            <a:endParaRPr lang="en-US"/>
          </a:p>
          <a:p>
            <a:endParaRPr lang="en-US" b="1"/>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200" b="1">
                <a:sym typeface="+mn-ea"/>
              </a:rPr>
              <a:t>Passover in the Final Week of the Messiah (p3)</a:t>
            </a:r>
            <a:endParaRPr lang="en-US" sz="1200" b="1"/>
          </a:p>
          <a:p>
            <a:pPr marL="685800" lvl="1" indent="-228600">
              <a:buFont typeface="+mj-lt"/>
              <a:buAutoNum type="alphaLcParenR"/>
            </a:pPr>
            <a:endParaRPr lang="en-US"/>
          </a:p>
          <a:p>
            <a:pPr marL="228600" indent="-228600">
              <a:buFont typeface="+mj-lt"/>
              <a:buAutoNum type="arabicPeriod" startAt="3"/>
            </a:pPr>
            <a:r>
              <a:rPr>
                <a:sym typeface="+mn-ea"/>
              </a:rPr>
              <a:t>Unable to accept correction from the Messiah, the chief priests and Sanhedrin plot for Jesus to be betrayed, they arrest Jesus and hold Him in trial for blasphemy (26:57-68)</a:t>
            </a:r>
            <a:endParaRPr lang="en-US"/>
          </a:p>
          <a:p>
            <a:pPr marL="228600" indent="-228600">
              <a:buFont typeface="+mj-lt"/>
              <a:buAutoNum type="arabicPeriod" startAt="3"/>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 After they declare Him guilty of blasphemy, they send Him to Pilate so that Pilate will execute Him for insurrection. We know this is a false trial because Jesus truly is one with God. He did not blaspheme. (27:1-26). Pilate examines Him, but finds no fault in Him (27:23-25). He turns Him over to be crucified. </a:t>
            </a:r>
            <a:endParaRPr lang="en-US"/>
          </a:p>
          <a:p>
            <a:pPr marL="228600" indent="-228600">
              <a:buFont typeface="+mj-lt"/>
              <a:buAutoNum type="arabicPeriod" startAt="3"/>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Luke’s gospel tells us that Pilate sent Jesus to Herod (Luke , but Herod also could find no fault with Jesus, so he sent Him back to Pilate. (Luke 23:6-12)</a:t>
            </a:r>
            <a:endParaRPr lang="en-US"/>
          </a:p>
          <a:p>
            <a:pPr marL="228600" indent="-228600">
              <a:buFont typeface="+mj-lt"/>
              <a:buAutoNum type="arabicPeriod" startAt="3"/>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So after being examined by the Temple merchants, the chief priests and elders, the Pharisees, the Sadducees, Pilate and Herod, we see that none of the ‘rulers of this age’ could find any fault with Jesus. Like the Israelite Passover lamb, the Son of God was spotless and without blemish.</a:t>
            </a:r>
            <a:br>
              <a:rPr>
                <a:sym typeface="+mn-ea"/>
              </a:rPr>
            </a:br>
            <a:endParaRPr lang="en-US"/>
          </a:p>
          <a:p>
            <a:pPr marL="228600" indent="-228600">
              <a:buFont typeface="+mj-lt"/>
              <a:buAutoNum type="arabicPeriod" startAt="3"/>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On the next day, the Israelite father kills the Passover lamb for his family scrifice. On this same day, Jesus is killed as the Lamb of God.</a:t>
            </a:r>
            <a:br>
              <a:rPr>
                <a:sym typeface="+mn-ea"/>
              </a:rPr>
            </a:br>
            <a:endParaRPr lang="en-US"/>
          </a:p>
          <a:p>
            <a:pPr marL="228600" indent="-228600">
              <a:buFont typeface="+mj-lt"/>
              <a:buAutoNum type="arabicPeriod" startAt="8"/>
            </a:pP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a:sym typeface="+mn-ea"/>
              </a:rPr>
              <a:t>On the next day, the Feast of Unleavened Bread begins. For the next seven days, the home of the Israelite was to be cleaned of all leaven. In the same way, Jesus sanctifies believers, and was untouched by human hands for the next seven days. </a:t>
            </a:r>
            <a:endParaRPr lang="en-US"/>
          </a:p>
          <a:p>
            <a:endParaRPr lang="en-US" b="1"/>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a:xfrm>
            <a:off x="308610" y="2333625"/>
            <a:ext cx="6176010" cy="6162675"/>
          </a:xfrm>
        </p:spPr>
        <p:txBody>
          <a:bodyPr/>
          <a:p>
            <a:r>
              <a:rPr lang="en-US" sz="1600" b="1"/>
              <a:t>Unity in the Messiah</a:t>
            </a:r>
            <a:endParaRPr lang="en-US" sz="1600" b="1"/>
          </a:p>
          <a:p>
            <a:endParaRPr lang="en-US"/>
          </a:p>
          <a:p>
            <a:r>
              <a:rPr lang="en-US"/>
              <a:t>When we compare the list of Messianic feasts  and the history of occasions of the Passover, we see an interesting pattern that connects us to the New Testament and also to the Messiah Himself. </a:t>
            </a:r>
            <a:endParaRPr lang="en-US"/>
          </a:p>
          <a:p>
            <a:r>
              <a:rPr lang="en-US" i="1"/>
              <a:t>(NOTE: There is no Bible passage that makes this comparison. It is an observation of this author’s.)</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br>
              <a:rPr>
                <a:solidFill>
                  <a:srgbClr val="FF0000"/>
                </a:solidFill>
                <a:highlight>
                  <a:srgbClr val="FFFF00"/>
                </a:highlight>
                <a:sym typeface="+mn-ea"/>
              </a:rPr>
            </a:br>
            <a:r>
              <a:rPr lang="en-US"/>
              <a:t>Let us start by listing the Passover stories that are recorded in the Old Testament. We see that there are seven Passover stories recorded in the Old Testament.</a:t>
            </a:r>
            <a:endParaRPr lang="en-US"/>
          </a:p>
          <a:p>
            <a:r>
              <a:rPr lang="en-US"/>
              <a:t>The first recorded Passover is in the Exodus with Moses. But because of Exod 12:40-41, we conclude that there was apparently some sort of a previous Passover sacrifice with Abraham in Gen 15. In this way, the first two stories of Passover are closely connected and cannot be separated. Also, we see that the first 4 Passovers took place before there were kings in the land, and the last 3 Passovers took place when there were kings in the land. (Remember: Hezekiah’s Passover did not take place in the first month as required. Because of the defilement of the temple, it took place in the 2nd month, and in that sense, is not a true/full Passover celebration).</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a:solidFill>
                <a:srgbClr val="FF0000"/>
              </a:solidFill>
              <a:highlight>
                <a:srgbClr val="FFFF00"/>
              </a:highlight>
              <a:sym typeface="+mn-ea"/>
            </a:endParaRPr>
          </a:p>
          <a:p>
            <a:r>
              <a:rPr lang="en-US"/>
              <a:t>Not only are there seven recorded Passover celebrations in the Old Testament, but there are seven recorded feasts of the Lord in Leviticus 23: Passover, Unleavened Bread, First Fruits, Weeks, Trumpets, Day of Atonement, and Tabernacles.</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a:solidFill>
                <a:srgbClr val="FF0000"/>
              </a:solidFill>
              <a:highlight>
                <a:srgbClr val="FFFF00"/>
              </a:highlight>
              <a:sym typeface="+mn-ea"/>
            </a:endParaRPr>
          </a:p>
          <a:p>
            <a:r>
              <a:rPr lang="en-US"/>
              <a:t>Let us observe several similarities between the list of Passover celebrations and the list of feasts of the Lord.</a:t>
            </a:r>
            <a:endParaRPr lang="en-US"/>
          </a:p>
          <a:p>
            <a:r>
              <a:rPr lang="en-US"/>
              <a:t>The first two recordings of Passover celebrations are connected and cannot be separated. In a similar way, the first two feasts, Passover and Unleavened Bread, are connected and cannot be separated. </a:t>
            </a:r>
            <a:endParaRPr lang="en-US"/>
          </a:p>
          <a:p>
            <a:r>
              <a:rPr lang="en-US"/>
              <a:t>The former, Passover, happens only on the 14th day of the first month, and the latter begins only on the 15th of the first month. The remaining 2 Spring feasts, Firstfruits and Feast of Weeks,  take place on different days of the month, depending on the day of the week (we will see this later). </a:t>
            </a:r>
            <a:endParaRPr lang="en-US"/>
          </a:p>
          <a:p>
            <a:r>
              <a:rPr lang="en-US"/>
              <a:t>Even though the Feast of Unleavened bread starts on the 15th, the duty to clean all the leaven in the house begins on the 14th of the month.</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a:solidFill>
                <a:srgbClr val="FF0000"/>
              </a:solidFill>
              <a:highlight>
                <a:srgbClr val="FFFF00"/>
              </a:highlight>
              <a:sym typeface="+mn-ea"/>
            </a:endParaRPr>
          </a:p>
          <a:p>
            <a:r>
              <a:rPr lang="en-US"/>
              <a:t>The first 4 recordings of Passover in the OT take place before there are kings in Israel. By comparison, the first 4 feasts of the Lord take place in the Spring season.</a:t>
            </a:r>
            <a:endParaRPr lang="en-US"/>
          </a:p>
          <a:p>
            <a:r>
              <a:rPr lang="en-US"/>
              <a:t>The last 3 recordings of Passover in the OT take  place when there are kings in Israel. By comparison, the last 3 feasts of the Lord take place in the Fall season.</a:t>
            </a:r>
            <a:endParaRPr lang="en-US"/>
          </a:p>
          <a:p>
            <a:endParaRPr lang="en-US"/>
          </a:p>
          <a:p>
            <a:endParaRPr lang="en-US"/>
          </a:p>
        </p:txBody>
      </p:sp>
      <p:sp>
        <p:nvSpPr>
          <p:cNvPr id="8" name="Slide Number Placeholder 7"/>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400" b="1"/>
              <a:t>Seasons, Lights, Planets &amp; Time</a:t>
            </a:r>
            <a:endParaRPr lang="en-US" sz="1400" b="1"/>
          </a:p>
          <a:p>
            <a:endParaRPr lang="en-US"/>
          </a:p>
          <a:p>
            <a:r>
              <a:rPr lang="en-US"/>
              <a:t>[+] In the Beginning, God created the heavens and the earth. Genesis 1:1</a:t>
            </a:r>
            <a:endParaRPr lang="en-US"/>
          </a:p>
          <a:p>
            <a:endParaRPr lang="en-US"/>
          </a:p>
          <a:p>
            <a:r>
              <a:rPr lang="en-US"/>
              <a:t>[+] And God said, “Let there be lights in the expanse of the heavens to separate the day from the night. And let them be for signs and for seasons (festivals), and for days and years, and let them be lights in the expanse of the heavens to give light upon the earth.” And it was so.	Genesis 1:14-15</a:t>
            </a:r>
            <a:endParaRPr lang="en-US"/>
          </a:p>
          <a:p>
            <a:endParaRPr lang="en-US"/>
          </a:p>
          <a:p>
            <a:r>
              <a:rPr lang="en-US"/>
              <a:t>Genesis 1:14-15 suggests that the primary reason for the lights in the heavens (the sun, moon and stars) are for us to know the signs and seasons.  When Moses tells us what the lights are for, notice the order in which he gives them: 1) signs, 2) appointed times (“mow`ed”), 3) days and years, 4) to give light upon the earth. As with this passage, Moses often gives lists in order of significance, not in order of chronology.  </a:t>
            </a:r>
            <a:endParaRPr lang="en-US"/>
          </a:p>
          <a:p>
            <a:endParaRPr lang="en-US"/>
          </a:p>
          <a:p>
            <a:r>
              <a:rPr lang="en-US" sz="1000"/>
              <a:t>[NOTE: Moses often writes lists in order of importance. See Gen 5:32 and Gen 11:26. The sons in these verses are not given in the order of their ages, but in order of their importance: Shem is in the line to Christ. He is more important than Ham (the father of the Egyptians and Canaanites). Likewise, Abraham is more important than Nahor (the father of Laban and Rebecca), and Nahor is more important than Haran (the father of Lot).]</a:t>
            </a:r>
            <a:endParaRPr lang="en-US" sz="1000"/>
          </a:p>
          <a:p>
            <a:endParaRPr lang="en-US"/>
          </a:p>
          <a:p>
            <a:r>
              <a:rPr lang="en-US"/>
              <a:t>We believe that the most important reason for the stars is as follows:</a:t>
            </a:r>
            <a:endParaRPr lang="en-US"/>
          </a:p>
          <a:p>
            <a:endParaRPr lang="en-US"/>
          </a:p>
          <a:p>
            <a:r>
              <a:rPr lang="en-US"/>
              <a:t>1) Signs for the Messiah: [+] “Where is He who has been born King of the Jews? For we saw His star in the east and have come to worship Him.” (Matt 2:2)</a:t>
            </a:r>
            <a:endParaRPr lang="en-US"/>
          </a:p>
          <a:p>
            <a:r>
              <a:rPr lang="en-US"/>
              <a:t>2) Festivals (“appointed times”) for the Messiah: Leviticus 23</a:t>
            </a:r>
            <a:endParaRPr lang="en-US"/>
          </a:p>
          <a:p>
            <a:r>
              <a:rPr lang="en-US"/>
              <a:t>3) Days and Years for our calendar</a:t>
            </a:r>
            <a:endParaRPr lang="en-US"/>
          </a:p>
          <a:p>
            <a:r>
              <a:rPr lang="en-US"/>
              <a:t>4) To give light on the earth</a:t>
            </a:r>
            <a:endParaRPr lang="en-US"/>
          </a:p>
          <a:p>
            <a:endParaRPr lang="en-US"/>
          </a:p>
          <a:p>
            <a:r>
              <a:rPr lang="en-US"/>
              <a:t>In Hebrew, the word “mow`ed” can be translated as “festivals” or “appointed times”.  This is the same word used in Leviticus 23:3</a:t>
            </a:r>
            <a:endParaRPr lang="en-US"/>
          </a:p>
          <a:p>
            <a:endParaRPr lang="en-US"/>
          </a:p>
          <a:p>
            <a:r>
              <a:rPr lang="en-US"/>
              <a:t>[+]The LORD spoke to Moses: “Speak to the Israelites and tell them: These are My appointed times (mow`ed), the times of the LORD that you will proclaim as sacred assemblies. (Lev 23:1-2)</a:t>
            </a:r>
            <a:endParaRPr lang="en-US"/>
          </a:p>
          <a:p>
            <a:endParaRPr lang="en-US"/>
          </a:p>
          <a:p>
            <a:r>
              <a:rPr lang="en-US"/>
              <a:t>In this study, we will see how these festivals in Leviticus teach us important truths about Jesus.</a:t>
            </a:r>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8" name="Slide Number Placeholder 7"/>
          <p:cNvSpPr>
            <a:spLocks noGrp="1"/>
          </p:cNvSpPr>
          <p:nvPr>
            <p:ph type="sldNum" sz="quarter" idx="5"/>
          </p:nvPr>
        </p:nvSpPr>
        <p:spPr/>
        <p:txBody>
          <a:bodyPr/>
          <a:p>
            <a:r>
              <a:rPr lang="en-US" b="1" smtClean="0"/>
              <a:t>Page </a:t>
            </a:r>
            <a:fld id="{9A0DB2DC-4C9A-4742-B13C-FB6460FD3503}" type="slidenum">
              <a:rPr lang="en-US" b="1" smtClean="0"/>
            </a:fld>
            <a:endParaRPr lang="en-US"/>
          </a:p>
        </p:txBody>
      </p:sp>
      <p:sp>
        <p:nvSpPr>
          <p:cNvPr id="4" name="Text Placeholder 3"/>
          <p:cNvSpPr/>
          <p:nvPr>
            <p:ph type="body" idx="3"/>
          </p:nvPr>
        </p:nvSpPr>
        <p:spPr>
          <a:xfrm>
            <a:off x="308610" y="2331085"/>
            <a:ext cx="6176010" cy="2620010"/>
          </a:xfrm>
        </p:spPr>
        <p:txBody>
          <a:bodyPr/>
          <a:p>
            <a:r>
              <a:rPr lang="en-US" sz="1600" b="1"/>
              <a:t>Unity in the Messiah (pg 2)</a:t>
            </a:r>
            <a:endParaRPr lang="en-US" sz="1600" b="1"/>
          </a:p>
          <a:p>
            <a:endParaRPr lang="en-US"/>
          </a:p>
          <a:p>
            <a:r>
              <a:rPr lang="en-US"/>
              <a:t>Of the seven feasts, three feasts require that all the men in Israel travel to Jerusalem to celebrate the feast. The three feasts are Unleavened Bread, Feast of Weeks and Feast of Tabernacles. We read this in Exod 23:14-17, Deut 16:16 and 2 Chron 8:13.  </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a:solidFill>
                <a:srgbClr val="FF0000"/>
              </a:solidFill>
              <a:highlight>
                <a:srgbClr val="FFFF00"/>
              </a:highlight>
              <a:sym typeface="+mn-ea"/>
            </a:endParaRPr>
          </a:p>
          <a:p>
            <a:r>
              <a:rPr lang="en-US"/>
              <a:t>All of these feasts of the Lord are designed to teach us about what the Messiah has done for us, and how we can be united in Him. There are several things we can learn by looking at the feasts: </a:t>
            </a:r>
            <a:endParaRPr lang="en-US"/>
          </a:p>
          <a:p>
            <a:r>
              <a:rPr lang="en-US"/>
              <a:t>The full manifestation of all the feasts is the theme of man reunited with God, living in harmony and peace with God.</a:t>
            </a:r>
            <a:endParaRPr lang="en-US"/>
          </a:p>
          <a:p>
            <a:r>
              <a:rPr lang="en-US"/>
              <a:t>Each of the feasts is about what the Messiah does for His believers</a:t>
            </a:r>
            <a:endParaRPr lang="en-US"/>
          </a:p>
          <a:p>
            <a:r>
              <a:rPr lang="en-US"/>
              <a:t>His believers respond by travelling to  Jerusalem to celebrate the benefits of what the Messiah does for His believers. This is seen in the three feasts of Unleavened Bread, Feast of Weeks, and the Feast of Tabernacles.</a:t>
            </a:r>
            <a:endParaRPr lang="en-US"/>
          </a:p>
          <a:p>
            <a:endParaRPr lang="en-US"/>
          </a:p>
          <a:p>
            <a:endParaRPr lang="en-US"/>
          </a:p>
        </p:txBody>
      </p:sp>
      <p:sp>
        <p:nvSpPr>
          <p:cNvPr id="5" name="Text Placeholder 4"/>
          <p:cNvSpPr/>
          <p:nvPr>
            <p:ph type="body" idx="3"/>
          </p:nvPr>
        </p:nvSpPr>
        <p:spPr>
          <a:xfrm>
            <a:off x="308610" y="6669405"/>
            <a:ext cx="6176010" cy="2198370"/>
          </a:xfrm>
        </p:spPr>
        <p:txBody>
          <a:bodyPr/>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lang="en-US"/>
          </a:p>
          <a:p>
            <a:r>
              <a:rPr lang="en-US"/>
              <a:t>When we turn our attention to the New Testament, there is one passage in particular that talks about true unity with Christ. This passage is Ephesians 4:1-6, where we see a list of the essential doctrines of the Christian faith: One Body, One Spirit, One Hope, One Lord, One Faith, One Baptism and One God and Father who is Lord over all. These doctrines keep us unified with each other and unified with the Messiah. We note that the Trinity is mentioned in this list: Spirit, Lord and Father. Furthermore, this list of doctrines corresponds to the list of feasts in some interesting ways:</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lang="en-US"/>
          </a:p>
          <a:p>
            <a:pPr marL="628650" lvl="1" indent="-171450">
              <a:buFont typeface="Arial" panose="020B0604020202020204" pitchFamily="34" charset="0"/>
              <a:buChar char="•"/>
            </a:pPr>
            <a:r>
              <a:rPr lang="en-US"/>
              <a:t>There are seven doctrines listed, just as there are seven feasts</a:t>
            </a:r>
            <a:endParaRPr lang="en-US"/>
          </a:p>
          <a:p>
            <a:pPr marL="628650" lvl="1" indent="-171450">
              <a:buFont typeface="Arial" panose="020B0604020202020204" pitchFamily="34" charset="0"/>
              <a:buChar char="•"/>
            </a:pPr>
            <a:r>
              <a:rPr lang="en-US"/>
              <a:t>The first two doctrines (Body, Spirit) are inseparably connected, just as Passover and Unleavened bread are inseparably connected</a:t>
            </a:r>
            <a:endParaRPr lang="en-US"/>
          </a:p>
          <a:p>
            <a:pPr marL="628650" lvl="1" indent="-171450">
              <a:buFont typeface="Arial" panose="020B0604020202020204" pitchFamily="34" charset="0"/>
              <a:buChar char="•"/>
            </a:pPr>
            <a:r>
              <a:rPr lang="en-US"/>
              <a:t>The three feasts which require the believer to travel to Jerusalem also match up with the Trinity. Surely this is just coincidental, but it is interesting to note nonetheless.</a:t>
            </a:r>
            <a:endParaRPr lang="en-US"/>
          </a:p>
          <a:p>
            <a:pPr marL="628650" lvl="1" indent="-171450">
              <a:buFont typeface="Arial" panose="020B0604020202020204" pitchFamily="34" charset="0"/>
              <a:buChar char="•"/>
            </a:pPr>
            <a:endParaRPr lang="en-US"/>
          </a:p>
          <a:p>
            <a:pPr lvl="1" indent="0" algn="ctr"/>
            <a:r>
              <a:rPr lang="en-US" b="1"/>
              <a:t>END of Passover</a:t>
            </a:r>
            <a:endParaRPr lang="en-US" b="1"/>
          </a:p>
        </p:txBody>
      </p:sp>
      <p:graphicFrame>
        <p:nvGraphicFramePr>
          <p:cNvPr id="6" name="Table 5"/>
          <p:cNvGraphicFramePr/>
          <p:nvPr/>
        </p:nvGraphicFramePr>
        <p:xfrm>
          <a:off x="308610" y="4902200"/>
          <a:ext cx="6176010" cy="670560"/>
        </p:xfrm>
        <a:graphic>
          <a:graphicData uri="http://schemas.openxmlformats.org/drawingml/2006/table">
            <a:tbl>
              <a:tblPr/>
              <a:tblGrid>
                <a:gridCol w="2897505"/>
                <a:gridCol w="436880"/>
                <a:gridCol w="2841625"/>
              </a:tblGrid>
              <a:tr h="213360">
                <a:tc gridSpan="3">
                  <a:txBody>
                    <a:bodyPr/>
                    <a:p>
                      <a:pPr marL="0" indent="0" algn="ctr">
                        <a:buNone/>
                      </a:pPr>
                      <a:r>
                        <a:rPr lang="en-US" sz="1400" b="1" u="none">
                          <a:solidFill>
                            <a:srgbClr val="FFFFFF"/>
                          </a:solidFill>
                          <a:latin typeface="Calibri" panose="020F0502020204030204" charset="0"/>
                          <a:cs typeface="Calibri" panose="020F0502020204030204" charset="0"/>
                        </a:rPr>
                        <a:t>Spring Feasts: The Messiah’s First Coming </a:t>
                      </a:r>
                      <a:endParaRPr lang="en-US" sz="1400" b="1" u="none">
                        <a:solidFill>
                          <a:srgbClr val="FFFFFF"/>
                        </a:solidFill>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9BBB59"/>
                    </a:solidFill>
                  </a:tcPr>
                </a:tc>
                <a:tc hMerge="1">
                  <a:tcPr>
                    <a:lnT w="12700" cap="flat" cmpd="sng">
                      <a:solidFill>
                        <a:srgbClr val="9BBB59"/>
                      </a:solidFill>
                      <a:prstDash val="solid"/>
                      <a:headEnd type="none" w="med" len="med"/>
                      <a:tailEnd type="none" w="med" len="med"/>
                    </a:lnT>
                    <a:lnB w="28575" cap="flat" cmpd="sng">
                      <a:solidFill>
                        <a:srgbClr val="FFFFFF"/>
                      </a:solidFill>
                      <a:prstDash val="solid"/>
                      <a:headEnd type="none" w="med" len="med"/>
                      <a:tailEnd type="none" w="med" len="med"/>
                    </a:lnB>
                  </a:tcPr>
                </a:tc>
                <a:tc hMerge="1">
                  <a:tcPr>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28575" cap="flat" cmpd="sng">
                      <a:solidFill>
                        <a:srgbClr val="FFFFFF"/>
                      </a:solidFill>
                      <a:prstDash val="solid"/>
                      <a:headEnd type="none" w="med" len="med"/>
                      <a:tailEnd type="none" w="med" len="med"/>
                    </a:lnB>
                  </a:tcPr>
                </a:tc>
              </a:tr>
              <a:tr h="304800">
                <a:tc>
                  <a:txBody>
                    <a:bodyPr/>
                    <a:p>
                      <a:pPr marL="0" indent="0" algn="ctr">
                        <a:buNone/>
                      </a:pPr>
                      <a:r>
                        <a:rPr lang="en-US" sz="1000" b="1" u="none">
                          <a:solidFill>
                            <a:srgbClr val="000000"/>
                          </a:solidFill>
                          <a:latin typeface="Calibri" panose="020F0502020204030204" charset="0"/>
                          <a:cs typeface="Calibri" panose="020F0502020204030204" charset="0"/>
                        </a:rPr>
                        <a:t>Passover</a:t>
                      </a:r>
                      <a:r>
                        <a:rPr lang="en-US" sz="1000" b="0" u="none">
                          <a:solidFill>
                            <a:srgbClr val="000000"/>
                          </a:solidFill>
                          <a:latin typeface="Calibri" panose="020F0502020204030204" charset="0"/>
                          <a:cs typeface="Calibri" panose="020F0502020204030204" charset="0"/>
                        </a:rPr>
                        <a:t>The Messiah dies for our sins</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D7E3BC"/>
                    </a:solidFill>
                  </a:tcPr>
                </a:tc>
                <a:tc>
                  <a:txBody>
                    <a:bodyPr/>
                    <a:p>
                      <a:pPr marL="0" indent="0" algn="ctr">
                        <a:buNone/>
                      </a:pPr>
                      <a:r>
                        <a:rPr lang="en-US" sz="1000" b="0" u="none">
                          <a:solidFill>
                            <a:srgbClr val="000000"/>
                          </a:solidFill>
                          <a:latin typeface="Wingdings" panose="05000000000000000000" charset="0"/>
                          <a:cs typeface="Wingdings" panose="05000000000000000000" charset="0"/>
                        </a:rPr>
                        <a:t>è</a:t>
                      </a:r>
                      <a:endParaRPr lang="en-US" sz="1000" b="0" u="none">
                        <a:solidFill>
                          <a:srgbClr val="000000"/>
                        </a:solidFill>
                        <a:latin typeface="Wingdings" panose="05000000000000000000" charset="0"/>
                        <a:ea typeface="Wingdings" panose="05000000000000000000" charset="0"/>
                        <a:cs typeface="Wingdings" panose="05000000000000000000"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D7E3BC"/>
                    </a:solidFill>
                  </a:tcPr>
                </a:tc>
                <a:tc>
                  <a:txBody>
                    <a:bodyPr/>
                    <a:p>
                      <a:pPr marL="0" indent="0" algn="ctr">
                        <a:buNone/>
                      </a:pPr>
                      <a:r>
                        <a:rPr lang="en-US" sz="1000" b="1" u="none">
                          <a:solidFill>
                            <a:srgbClr val="000000"/>
                          </a:solidFill>
                          <a:latin typeface="Calibri" panose="020F0502020204030204" charset="0"/>
                          <a:cs typeface="Calibri" panose="020F0502020204030204" charset="0"/>
                        </a:rPr>
                        <a:t>Unleavened Bread</a:t>
                      </a:r>
                      <a:r>
                        <a:rPr lang="en-US" sz="1000" b="0" u="none">
                          <a:solidFill>
                            <a:srgbClr val="000000"/>
                          </a:solidFill>
                          <a:latin typeface="Calibri" panose="020F0502020204030204" charset="0"/>
                          <a:cs typeface="Calibri" panose="020F0502020204030204" charset="0"/>
                        </a:rPr>
                        <a:t>We receive forgiveness and purification in Him</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D7E3BC"/>
                    </a:solidFill>
                  </a:tcPr>
                </a:tc>
              </a:tr>
              <a:tr h="152400">
                <a:tc>
                  <a:txBody>
                    <a:bodyPr/>
                    <a:p>
                      <a:pPr marL="0" indent="0" algn="ctr">
                        <a:buNone/>
                      </a:pPr>
                      <a:r>
                        <a:rPr lang="en-US" sz="1000" b="1" u="none">
                          <a:solidFill>
                            <a:srgbClr val="000000"/>
                          </a:solidFill>
                          <a:latin typeface="Calibri" panose="020F0502020204030204" charset="0"/>
                          <a:cs typeface="Calibri" panose="020F0502020204030204" charset="0"/>
                        </a:rPr>
                        <a:t>Firstfruits</a:t>
                      </a:r>
                      <a:r>
                        <a:rPr lang="en-US" sz="1000" b="0" u="none">
                          <a:solidFill>
                            <a:srgbClr val="000000"/>
                          </a:solidFill>
                          <a:latin typeface="Calibri" panose="020F0502020204030204" charset="0"/>
                          <a:cs typeface="Calibri" panose="020F0502020204030204" charset="0"/>
                        </a:rPr>
                        <a:t>The Messiah raises from the dead</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FFFFFF"/>
                    </a:solidFill>
                  </a:tcPr>
                </a:tc>
                <a:tc>
                  <a:txBody>
                    <a:bodyPr/>
                    <a:p>
                      <a:pPr marL="0" indent="0" algn="ctr">
                        <a:buNone/>
                      </a:pPr>
                      <a:r>
                        <a:rPr lang="en-US" sz="1000" b="0" u="none">
                          <a:solidFill>
                            <a:srgbClr val="000000"/>
                          </a:solidFill>
                          <a:latin typeface="Wingdings" panose="05000000000000000000" charset="0"/>
                          <a:cs typeface="Wingdings" panose="05000000000000000000" charset="0"/>
                        </a:rPr>
                        <a:t>è</a:t>
                      </a:r>
                      <a:endParaRPr lang="en-US" sz="1000" b="0" u="none">
                        <a:solidFill>
                          <a:srgbClr val="000000"/>
                        </a:solidFill>
                        <a:latin typeface="Wingdings" panose="05000000000000000000" charset="0"/>
                        <a:ea typeface="Wingdings" panose="05000000000000000000" charset="0"/>
                        <a:cs typeface="Wingdings" panose="05000000000000000000"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FFFFFF"/>
                    </a:solidFill>
                  </a:tcPr>
                </a:tc>
                <a:tc>
                  <a:txBody>
                    <a:bodyPr/>
                    <a:p>
                      <a:pPr marL="0" indent="0" algn="ctr">
                        <a:buNone/>
                      </a:pPr>
                      <a:r>
                        <a:rPr lang="en-US" sz="1000" b="1" u="none">
                          <a:solidFill>
                            <a:srgbClr val="000000"/>
                          </a:solidFill>
                          <a:latin typeface="Calibri" panose="020F0502020204030204" charset="0"/>
                          <a:cs typeface="Calibri" panose="020F0502020204030204" charset="0"/>
                        </a:rPr>
                        <a:t>Feast of Weeks</a:t>
                      </a:r>
                      <a:r>
                        <a:rPr lang="en-US" sz="1000" b="0" u="none">
                          <a:solidFill>
                            <a:srgbClr val="000000"/>
                          </a:solidFill>
                          <a:latin typeface="Calibri" panose="020F0502020204030204" charset="0"/>
                          <a:cs typeface="Calibri" panose="020F0502020204030204" charset="0"/>
                        </a:rPr>
                        <a:t>W</a:t>
                      </a:r>
                      <a:r>
                        <a:rPr lang="en-US" sz="1000" b="0" u="none">
                          <a:solidFill>
                            <a:srgbClr val="000000"/>
                          </a:solidFill>
                          <a:latin typeface="Calibri" panose="020F0502020204030204" charset="0"/>
                          <a:cs typeface="Calibri" panose="020F0502020204030204" charset="0"/>
                        </a:rPr>
                        <a:t>e receive new life in Him</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9BBB59"/>
                      </a:solidFill>
                      <a:prstDash val="solid"/>
                      <a:headEnd type="none" w="med" len="med"/>
                      <a:tailEnd type="none" w="med" len="med"/>
                    </a:lnL>
                    <a:lnR w="12700" cap="flat" cmpd="sng">
                      <a:solidFill>
                        <a:srgbClr val="9BBB59"/>
                      </a:solidFill>
                      <a:prstDash val="solid"/>
                      <a:headEnd type="none" w="med" len="med"/>
                      <a:tailEnd type="none" w="med" len="med"/>
                    </a:lnR>
                    <a:lnT w="12700" cap="flat" cmpd="sng">
                      <a:solidFill>
                        <a:srgbClr val="9BBB59"/>
                      </a:solidFill>
                      <a:prstDash val="solid"/>
                      <a:headEnd type="none" w="med" len="med"/>
                      <a:tailEnd type="none" w="med" len="med"/>
                    </a:lnT>
                    <a:lnB w="12700" cap="flat" cmpd="sng">
                      <a:solidFill>
                        <a:srgbClr val="9BBB59"/>
                      </a:solidFill>
                      <a:prstDash val="solid"/>
                      <a:headEnd type="none" w="med" len="med"/>
                      <a:tailEnd type="none" w="med" len="med"/>
                    </a:lnB>
                    <a:lnTlToBr>
                      <a:noFill/>
                    </a:lnTlToBr>
                    <a:lnBlToTr>
                      <a:noFill/>
                    </a:lnBlToTr>
                    <a:solidFill>
                      <a:srgbClr val="FFFFFF"/>
                    </a:solidFill>
                  </a:tcPr>
                </a:tc>
              </a:tr>
            </a:tbl>
          </a:graphicData>
        </a:graphic>
      </p:graphicFrame>
      <p:graphicFrame>
        <p:nvGraphicFramePr>
          <p:cNvPr id="7" name="Table 6"/>
          <p:cNvGraphicFramePr/>
          <p:nvPr/>
        </p:nvGraphicFramePr>
        <p:xfrm>
          <a:off x="308610" y="5736590"/>
          <a:ext cx="6175375" cy="681990"/>
        </p:xfrm>
        <a:graphic>
          <a:graphicData uri="http://schemas.openxmlformats.org/drawingml/2006/table">
            <a:tbl>
              <a:tblPr/>
              <a:tblGrid>
                <a:gridCol w="2897505"/>
                <a:gridCol w="436245"/>
                <a:gridCol w="2841625"/>
              </a:tblGrid>
              <a:tr h="217170">
                <a:tc gridSpan="3">
                  <a:txBody>
                    <a:bodyPr/>
                    <a:p>
                      <a:pPr marL="0" indent="0" algn="ctr">
                        <a:buNone/>
                      </a:pPr>
                      <a:r>
                        <a:rPr lang="en-US" sz="1400" b="1" u="none">
                          <a:solidFill>
                            <a:srgbClr val="FFFFFF"/>
                          </a:solidFill>
                          <a:latin typeface="Calibri" panose="020F0502020204030204" charset="0"/>
                          <a:cs typeface="Calibri" panose="020F0502020204030204" charset="0"/>
                        </a:rPr>
                        <a:t>Fall Feasts: The Messiah’s Second Coming </a:t>
                      </a:r>
                      <a:endParaRPr lang="en-US" sz="1400" b="1" u="none">
                        <a:solidFill>
                          <a:srgbClr val="FFFFFF"/>
                        </a:solidFill>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F79646"/>
                    </a:solidFill>
                  </a:tcPr>
                </a:tc>
                <a:tc hMerge="1">
                  <a:tcPr>
                    <a:lnT w="12700" cap="flat" cmpd="sng">
                      <a:solidFill>
                        <a:srgbClr val="F79646"/>
                      </a:solidFill>
                      <a:prstDash val="solid"/>
                      <a:headEnd type="none" w="med" len="med"/>
                      <a:tailEnd type="none" w="med" len="med"/>
                    </a:lnT>
                    <a:lnB w="28575" cap="flat" cmpd="sng">
                      <a:solidFill>
                        <a:srgbClr val="FFFFFF"/>
                      </a:solidFill>
                      <a:prstDash val="solid"/>
                      <a:headEnd type="none" w="med" len="med"/>
                      <a:tailEnd type="none" w="med" len="med"/>
                    </a:lnB>
                  </a:tcPr>
                </a:tc>
                <a:tc hMerge="1">
                  <a:tcPr>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8575" cap="flat" cmpd="sng">
                      <a:solidFill>
                        <a:srgbClr val="FFFFFF"/>
                      </a:solidFill>
                      <a:prstDash val="solid"/>
                      <a:headEnd type="none" w="med" len="med"/>
                      <a:tailEnd type="none" w="med" len="med"/>
                    </a:lnB>
                  </a:tcPr>
                </a:tc>
              </a:tr>
              <a:tr h="464820">
                <a:tc>
                  <a:txBody>
                    <a:bodyPr/>
                    <a:p>
                      <a:pPr marL="0" indent="0" algn="ctr">
                        <a:buNone/>
                      </a:pPr>
                      <a:r>
                        <a:rPr lang="en-US" sz="1000" b="1" u="none">
                          <a:solidFill>
                            <a:srgbClr val="000000"/>
                          </a:solidFill>
                          <a:latin typeface="Calibri" panose="020F0502020204030204" charset="0"/>
                          <a:cs typeface="Calibri" panose="020F0502020204030204" charset="0"/>
                        </a:rPr>
                        <a:t>Feast of Trumpets</a:t>
                      </a:r>
                      <a:r>
                        <a:rPr lang="en-US" sz="1000" b="0" u="none">
                          <a:solidFill>
                            <a:srgbClr val="000000"/>
                          </a:solidFill>
                          <a:latin typeface="Calibri" panose="020F0502020204030204" charset="0"/>
                          <a:cs typeface="Calibri" panose="020F0502020204030204" charset="0"/>
                        </a:rPr>
                        <a:t>The Messiah announces the Day of Judgment</a:t>
                      </a:r>
                      <a:r>
                        <a:rPr lang="en-US" sz="1000" b="1" u="none">
                          <a:solidFill>
                            <a:srgbClr val="000000"/>
                          </a:solidFill>
                          <a:latin typeface="Calibri" panose="020F0502020204030204" charset="0"/>
                          <a:cs typeface="Calibri" panose="020F0502020204030204" charset="0"/>
                        </a:rPr>
                        <a:t>Day of Atonement</a:t>
                      </a:r>
                      <a:r>
                        <a:rPr lang="en-US" sz="1000" b="0" u="none">
                          <a:solidFill>
                            <a:srgbClr val="000000"/>
                          </a:solidFill>
                          <a:latin typeface="Calibri" panose="020F0502020204030204" charset="0"/>
                          <a:cs typeface="Calibri" panose="020F0502020204030204" charset="0"/>
                        </a:rPr>
                        <a:t>The Messiah announces propitiation for sins</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BD5B5"/>
                    </a:solidFill>
                  </a:tcPr>
                </a:tc>
                <a:tc>
                  <a:txBody>
                    <a:bodyPr/>
                    <a:p>
                      <a:pPr marL="0" indent="0" algn="ctr">
                        <a:buNone/>
                      </a:pPr>
                      <a:r>
                        <a:rPr lang="en-US" sz="1000" b="0" u="none">
                          <a:solidFill>
                            <a:srgbClr val="000000"/>
                          </a:solidFill>
                          <a:latin typeface="Wingdings" panose="05000000000000000000" charset="0"/>
                          <a:cs typeface="Wingdings" panose="05000000000000000000" charset="0"/>
                        </a:rPr>
                        <a:t>è</a:t>
                      </a:r>
                      <a:endParaRPr lang="en-US" sz="1000" b="0" u="none">
                        <a:solidFill>
                          <a:srgbClr val="000000"/>
                        </a:solidFill>
                        <a:latin typeface="Wingdings" panose="05000000000000000000" charset="0"/>
                        <a:ea typeface="Wingdings" panose="05000000000000000000" charset="0"/>
                        <a:cs typeface="Wingdings" panose="05000000000000000000" charset="0"/>
                      </a:endParaRPr>
                    </a:p>
                  </a:txBody>
                  <a:tcPr marL="68580" marR="68580" marT="0" marB="0" vert="horz" anchor="ctr" anchorCtr="0">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BD5B5"/>
                    </a:solidFill>
                  </a:tcPr>
                </a:tc>
                <a:tc>
                  <a:txBody>
                    <a:bodyPr/>
                    <a:p>
                      <a:pPr marL="0" indent="0" algn="ctr">
                        <a:buNone/>
                      </a:pPr>
                      <a:r>
                        <a:rPr lang="en-US" sz="1000" b="1" u="none">
                          <a:solidFill>
                            <a:srgbClr val="000000"/>
                          </a:solidFill>
                          <a:latin typeface="Calibri" panose="020F0502020204030204" charset="0"/>
                          <a:cs typeface="Calibri" panose="020F0502020204030204" charset="0"/>
                        </a:rPr>
                        <a:t>Feast of Tabernacles</a:t>
                      </a:r>
                      <a:r>
                        <a:rPr lang="en-US" sz="1000" b="0" u="none">
                          <a:solidFill>
                            <a:srgbClr val="000000"/>
                          </a:solidFill>
                          <a:latin typeface="Calibri" panose="020F0502020204030204" charset="0"/>
                          <a:cs typeface="Calibri" panose="020F0502020204030204" charset="0"/>
                        </a:rPr>
                        <a:t>Live with God</a:t>
                      </a:r>
                      <a:endParaRPr lang="en-US" sz="1000" b="1" u="none">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ctr" anchorCtr="0">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BD5B5"/>
                    </a:solidFill>
                  </a:tcPr>
                </a:tc>
              </a:tr>
            </a:tbl>
          </a:graphicData>
        </a:graphic>
      </p:graphicFrame>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Feast of Unleavened Bread</a:t>
            </a:r>
            <a:endParaRPr lang="en-US"/>
          </a:p>
          <a:p>
            <a:endParaRPr lang="en-US"/>
          </a:p>
          <a:p>
            <a:r>
              <a:rPr lang="en-US"/>
              <a:t>The second of the seven feasts is the Feast of Unleavened Bread. The main passage for this feast is Leviticus 23:6-8</a:t>
            </a:r>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a:t>
            </a:r>
            <a:r>
              <a:rPr lang="en-US" sz="1600" b="1"/>
              <a:t>Unleavened Bread</a:t>
            </a:r>
            <a:endParaRPr lang="en-US"/>
          </a:p>
          <a:p>
            <a:endParaRPr lang="en-US"/>
          </a:p>
          <a:p>
            <a:r>
              <a:rPr lang="en-US"/>
              <a:t>We see the Levitical command in Leviticus 23:6-8:</a:t>
            </a:r>
            <a:endParaRPr lang="en-US"/>
          </a:p>
          <a:p>
            <a:pPr lvl="1"/>
            <a:r>
              <a:rPr lang="en-US"/>
              <a:t>[+] The Festival of Unleavened Bread to the LORD is on the fifteenth day of the same month. For seven days you must eat unleavened bread. On the first day you are to hold a sacred assembly; you are not to do any daily work. You are to present a fire offering to the LORD for seven days. On the seventh day there will be a sacred assembly; you must not do any daily work.” (Lev 23:6-8)</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lang="en-US"/>
          </a:p>
          <a:p>
            <a:r>
              <a:rPr lang="en-US"/>
              <a:t>The command for this feast was first given in Exodus 12:</a:t>
            </a:r>
            <a:endParaRPr lang="en-US"/>
          </a:p>
          <a:p>
            <a:pPr lvl="1"/>
            <a:r>
              <a:rPr lang="en-US"/>
              <a:t>[+] The people baked the dough they had brought out of Egypt into unleavened loaves, since it had no yeast; for when they had been driven out of Egypt they could not delay and had not prepared any provisions for themselves. (Exod 12:39)</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Unleavened Bread</a:t>
            </a:r>
            <a:endParaRPr sz="1600" b="1">
              <a:sym typeface="+mn-ea"/>
            </a:endParaRPr>
          </a:p>
          <a:p>
            <a:endParaRPr lang="en-US"/>
          </a:p>
          <a:p>
            <a:r>
              <a:rPr lang="en-US"/>
              <a:t>We see the details for this feast in Numbers 28:</a:t>
            </a:r>
            <a:endParaRPr lang="en-US"/>
          </a:p>
          <a:p>
            <a:pPr lvl="1"/>
            <a:r>
              <a:rPr lang="en-US"/>
              <a:t>[+] On the fourteenth day of the first month is the LORD's Passover, and on the fifteenth day of this month is a feast. Seven days shall unleavened bread be eaten. On the first day there shall be a holy convocation. You shall not do any ordinary work, but offer a food offering, a burnt offering to the LORD: two bulls from the herd, one ram, and seven male lambs a year old; see that they are without blemish; also their grain offering of fine flour mixed with oil; three tenths of an ephah shall you offer for a bull, and two tenths for a ram; a tenth shall you offer for each of the seven lambs; also one male goat for a sin offering, to make atonement for you. You shall offer these besides the burnt offering of the morning, which is for a regular burnt offering. In the same way you shall offer daily, for seven days, the food of a food offering, with a pleasing aroma to the LORD. It shall be offered besides the regular burnt offering and its drink offering. And on the seventh day you shall have a holy convocation. You shall not do any ordinary work. (Num 28:16-25)</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Unleavened Bread</a:t>
            </a:r>
            <a:endParaRPr b="1">
              <a:sym typeface="+mn-ea"/>
            </a:endParaRPr>
          </a:p>
          <a:p>
            <a:r>
              <a:rPr lang="en-US" b="1"/>
              <a:t>Pilgrimage</a:t>
            </a:r>
            <a:endParaRPr lang="en-US"/>
          </a:p>
          <a:p>
            <a:endParaRPr lang="en-US"/>
          </a:p>
          <a:p>
            <a:r>
              <a:rPr lang="en-US"/>
              <a:t>The Feast of Unleavened Bread is the first of three “pilgrimage feasts” where the Israelites were required to travel to Jerusalem in order to celebrate at the temple. </a:t>
            </a:r>
            <a:endParaRPr lang="en-US"/>
          </a:p>
          <a:p>
            <a:pPr lvl="1"/>
            <a:r>
              <a:rPr lang="en-US"/>
              <a:t>[+] Three times in the year you shall keep a feast to me. You shall keep the Feast of Unleavened Bread. As I commanded you, you shall eat unleavened bread for seven days at the appointed time in the month of Abib, for in it you came out of Egypt. None shall appear before me empty-handed.  (Exod 23:14-17)</a:t>
            </a:r>
            <a:endParaRPr lang="en-US"/>
          </a:p>
          <a:p>
            <a:endParaRPr lang="en-US"/>
          </a:p>
          <a:p>
            <a:r>
              <a:rPr lang="en-US"/>
              <a:t>Since the Feast of Unleavened Bread took place the day after Passover, most Israelites traveled to Jerusalem in order to celebrate both Passover and Unleavened Bread at the Temple. We see Jesus’ family doing this in Luke 2:41-51. This is the story about how Jesus was a young boy and He stayed at the temple to ask questions.</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lang="en-US"/>
          </a:p>
          <a:p>
            <a:r>
              <a:rPr lang="en-US" b="1"/>
              <a:t>Notes on the Feast of Unleavened Bread</a:t>
            </a:r>
            <a:endParaRPr lang="en-US"/>
          </a:p>
          <a:p>
            <a:pPr marL="171450" indent="-171450">
              <a:buFont typeface="Arial" panose="020B0604020202020204" pitchFamily="34" charset="0"/>
              <a:buChar char="•"/>
            </a:pPr>
            <a:r>
              <a:rPr lang="en-US"/>
              <a:t>Passover and Unleavened Bread were both instituted at Exodus and were to be celebrated every year at the same time (Abib 14th and Abib 15th)</a:t>
            </a:r>
            <a:endParaRPr lang="en-US"/>
          </a:p>
          <a:p>
            <a:pPr marL="171450" indent="-171450">
              <a:buFont typeface="Arial" panose="020B0604020202020204" pitchFamily="34" charset="0"/>
              <a:buChar char="•"/>
            </a:pPr>
            <a:r>
              <a:rPr lang="en-US"/>
              <a:t>The Feast of Unleavened Bread is the first of three Pilgrimage Feasts (The other two feasts are the Feast of Weeks and the Feast of Tabernacles)</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Unleavened Bread</a:t>
            </a:r>
            <a:endParaRPr sz="1600" b="1">
              <a:sym typeface="+mn-ea"/>
            </a:endParaRPr>
          </a:p>
          <a:p>
            <a:r>
              <a:rPr lang="en-US" b="1"/>
              <a:t>Feast Requirements</a:t>
            </a:r>
            <a:endParaRPr lang="en-US" b="1"/>
          </a:p>
          <a:p>
            <a:endParaRPr lang="en-US"/>
          </a:p>
          <a:p>
            <a:r>
              <a:rPr lang="en-US"/>
              <a:t>Let us look at the requirements for the Feast of Unleavened Bread: </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The first day of the feast is a Holy convocation. It is a special day of rest similar to Sabbath rest.</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The worshipers were to clean the house of all leaven and eat unleavened bread for 7 days (Exod 13:7; Deut 16:4)</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A special food offering (a burnt offering) was given </a:t>
            </a:r>
            <a:endParaRPr lang="en-US"/>
          </a:p>
          <a:p>
            <a:pPr lvl="1"/>
            <a:r>
              <a:rPr lang="en-US"/>
              <a:t>two bulls from the herd</a:t>
            </a:r>
            <a:endParaRPr lang="en-US"/>
          </a:p>
          <a:p>
            <a:pPr lvl="1"/>
            <a:r>
              <a:rPr lang="en-US"/>
              <a:t>one ram</a:t>
            </a:r>
            <a:endParaRPr lang="en-US"/>
          </a:p>
          <a:p>
            <a:pPr lvl="1"/>
            <a:r>
              <a:rPr lang="en-US"/>
              <a:t>seven unblemished male lambs a year old</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Grain offering of fine flour mixed with oil</a:t>
            </a:r>
            <a:endParaRPr lang="en-US"/>
          </a:p>
          <a:p>
            <a:pPr lvl="1"/>
            <a:r>
              <a:rPr lang="en-US"/>
              <a:t>three tenths of an ephah shall you offer for a bull &amp; two tenths for a ram</a:t>
            </a:r>
            <a:endParaRPr lang="en-US"/>
          </a:p>
          <a:p>
            <a:pPr lvl="1"/>
            <a:r>
              <a:rPr lang="en-US"/>
              <a:t>a tenth ephah for each of the seven lambs</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One male goat for an atonement for sin offering</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Regular burnt offering of the morning</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The last day is a Holy convocation again, a special day of rest.</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The punishment for not celebrating the Feast of Unleavened Bread was that the person was to be cut off from Israel. (Exod 12:15)</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Unleavened Bread</a:t>
            </a:r>
            <a:endParaRPr b="1">
              <a:sym typeface="+mn-ea"/>
            </a:endParaRPr>
          </a:p>
          <a:p>
            <a:r>
              <a:rPr lang="en-US" b="1"/>
              <a:t>Fulfillment of the Feast of Unleavened Bread</a:t>
            </a:r>
            <a:endParaRPr lang="en-US" b="1"/>
          </a:p>
          <a:p>
            <a:endParaRPr lang="en-US" b="1"/>
          </a:p>
          <a:p>
            <a:r>
              <a:rPr lang="en-US"/>
              <a:t>To see the fulfillment of the Feast of Unleaeved Bread, we must first begin by understanding what leaven is, and how leaven works.</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Leaven is yeast. It is added to bread and cake to make it rise. Leaven expands rapidly, and completely permeates the bread it was added to.</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Sin is often pictured as leaven (Matt 16:6-12; Lk 12:1-3; Gal 5:9)</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Even the ancient Jewish rabbis taught that leaven represents evil impulses (Berachot 17a)</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In the Temple, only unleavened bread is used (Lev 2:11; 6:16-17; 10:12)</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Feast of Unleavened Bread represents sinless Messiah</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Jesus’ blood washes away our sins. In this way, He sanctifies the believer (1 Cor 5:6-8)</a:t>
            </a:r>
            <a:endParaRPr lang="en-US"/>
          </a:p>
          <a:p>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Unleavened Bread</a:t>
            </a:r>
            <a:endParaRPr sz="1600" b="1">
              <a:sym typeface="+mn-ea"/>
            </a:endParaRPr>
          </a:p>
          <a:p>
            <a:r>
              <a:rPr lang="en-US" b="1"/>
              <a:t>This Day in History</a:t>
            </a:r>
            <a:endParaRPr lang="en-US" b="1"/>
          </a:p>
          <a:p>
            <a:endParaRPr lang="en-US"/>
          </a:p>
          <a:p>
            <a:r>
              <a:rPr lang="en-US"/>
              <a:t>Because Passover and the Feast of Unleavened Bread are closely related, any event in the Bible that took place on Passover also had events that happened during the Feast of Unleavened Bread. Here are a few:</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lang="en-US"/>
              <a:t> Jesus, age 12, amazes religious teachers (Luke 2:42-51)</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lang="en-US"/>
              <a:t> James martyred; Peter arrested (Acts 12:1-5)</a:t>
            </a:r>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lang="en-US"/>
              <a:t> Paul travels through Macedonia (Acts 20:1-6)</a:t>
            </a:r>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Application</a:t>
            </a:r>
            <a:endParaRPr lang="en-US"/>
          </a:p>
          <a:p>
            <a:endParaRPr lang="en-US"/>
          </a:p>
          <a:p>
            <a:r>
              <a:rPr lang="en-US"/>
              <a:t>Having made a sacrifice for our sins through His blood (as demonstrated in the Passover feast), Jesus calls us to examine ourselves for sin and to remove it by confessing our sins. We see this in 1 Cor 5:</a:t>
            </a:r>
            <a:endParaRPr lang="en-US"/>
          </a:p>
          <a:p>
            <a:endParaRPr lang="en-US"/>
          </a:p>
          <a:p>
            <a:pPr lvl="1"/>
            <a:r>
              <a:rPr lang="en-US"/>
              <a:t>[+] Your boasting is not good. Do you not know that a little leaven leavens the whole lump? Cleanse out the old leaven that you may be a new lump, as you really are unleavened. For Christ, our Passover lamb, has been sacrificed. Let us therefore celebrate the festival, not with the old leaven, the leaven of malice and evil, but with the unleavened bread of sincerity and truth. (1Cor 5:6-8)</a:t>
            </a:r>
            <a:endParaRPr lang="en-US"/>
          </a:p>
          <a:p>
            <a:pPr lvl="0"/>
            <a:endParaRPr lang="en-US"/>
          </a:p>
          <a:p>
            <a:pPr lvl="0"/>
            <a:r>
              <a:rPr lang="en-US"/>
              <a:t>As believers in the Messiah, we must seriously consider His sacrifice on behalf of our sins. This meditation should endourage us to be serious about our behavior towards God and man.</a:t>
            </a:r>
            <a:endParaRPr lang="en-US"/>
          </a:p>
          <a:p>
            <a:pPr lvl="0"/>
            <a:endParaRPr lang="en-US"/>
          </a:p>
          <a:p>
            <a:pPr lvl="1"/>
            <a:r>
              <a:rPr lang="en-US"/>
              <a:t>[+] Therefore, brothers, by the mercies of God, I urge you to present your bodies as a living sacrifice, holy and pleasing to God; this is your spiritual worship. Do not be conformed to this age, but be transformed by the renewing of your mind, so that you may discern what is the good, pleasing, and perfect will of God. (Rom 12:1-2)</a:t>
            </a:r>
            <a:endParaRPr lang="en-US"/>
          </a:p>
          <a:p>
            <a:pPr lvl="0"/>
            <a:endParaRPr lang="en-US"/>
          </a:p>
          <a:p>
            <a:pPr lvl="0" algn="ctr"/>
            <a:endParaRPr b="1">
              <a:sym typeface="+mn-ea"/>
            </a:endParaRPr>
          </a:p>
          <a:p>
            <a:pPr lvl="0" algn="ctr"/>
            <a:endParaRPr b="1">
              <a:sym typeface="+mn-ea"/>
            </a:endParaRPr>
          </a:p>
          <a:p>
            <a:pPr lvl="0" algn="ctr"/>
            <a:r>
              <a:rPr b="1">
                <a:sym typeface="+mn-ea"/>
              </a:rPr>
              <a:t>End of Unleavened Bread</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600" b="1"/>
              <a:t>Feast of First Fruits</a:t>
            </a:r>
            <a:endParaRPr lang="en-US"/>
          </a:p>
          <a:p>
            <a:endParaRPr lang="en-US"/>
          </a:p>
          <a:p>
            <a:r>
              <a:rPr lang="en-US"/>
              <a:t>The Feast of Firstfruits is the third of the Spring Feasts listed in Leviticus 23. We can learn more about the Feast of First Fruits by reading Exodus 23:19, Numbers 18:12-13 and Leviticus 2:14-16.</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Let us look at how God created the earth to interact with the sun and the moon.</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endParaRPr>
          </a:p>
          <a:p>
            <a:r>
              <a:rPr lang="en-US"/>
              <a:t>The earth requires 24 hours to revolve on its axis. This is one day.</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endParaRPr>
          </a:p>
          <a:p>
            <a:r>
              <a:rPr lang="en-US"/>
              <a:t>How many days are required for the earth to go around the sun?</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endParaRPr>
          </a:p>
          <a:p>
            <a:r>
              <a:rPr lang="en-US"/>
              <a:t>The earth requires 365.25 days to orbit the sun. This is one solar year. </a:t>
            </a:r>
            <a:endParaRPr lang="en-US"/>
          </a:p>
          <a:p>
            <a:r>
              <a:rPr lang="en-US"/>
              <a:t>As the earth orbits the sun, the earth shifts through four seasons: winter, spring, summer and autumn (fall). It is important to remember that the year is not 365 days, but rather it is 365.25 days, because every 4 years we are required to add one day to keep our seasons on track. If we did not add this extra day every 4 years, then after 100 years, our seasons would shift across the calendar.</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endParaRPr>
          </a:p>
          <a:p>
            <a:r>
              <a:rPr lang="en-US"/>
              <a:t>How many days are required for the moon to go around the earth?</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endParaRPr>
          </a:p>
          <a:p>
            <a:r>
              <a:rPr lang="en-US"/>
              <a:t>The moon requires 29.5 days to orbit the earth. This is one lunar month.</a:t>
            </a:r>
            <a:endParaRPr lang="en-US"/>
          </a:p>
          <a:p>
            <a:r>
              <a:rPr lang="en-US"/>
              <a:t>In the Hebrew calendar, each orbit of the moon around the earth equals one calendar month. Each new month begins with the New Moon. Because the length of time is 29.5 days, the Hebrew calendar alternates the length of each month. They are 30 and 29 days long. Compare this to our Gregorian calendar, which has months of 30, 31 and 28 days, with no particular pattern of the moon to guide our months.</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First Fruits</a:t>
            </a:r>
            <a:endParaRPr lang="en-US" sz="1600"/>
          </a:p>
          <a:p>
            <a:endParaRPr lang="en-US"/>
          </a:p>
          <a:p>
            <a:r>
              <a:rPr lang="en-US"/>
              <a:t>We see the Levitical Command in Leviticus 23:9-14</a:t>
            </a:r>
            <a:endParaRPr lang="en-US"/>
          </a:p>
          <a:p>
            <a:endParaRPr lang="en-US"/>
          </a:p>
          <a:p>
            <a:pPr lvl="1"/>
            <a:r>
              <a:rPr lang="en-US"/>
              <a:t>[+]The LORD spoke to Moses: “Speak to the Israelites and tell them: When you enter the land I am giving you and reap its harvest, you are to bring the first sheaf of your harvest to the priest. He will wave the sheaf before the LORD so that you may be accepted; the priest is to wave it on the day after the Sabbath. On the day you wave the sheaf, you are to offer a year-old male lamb without blemish as a burnt offering to the LORD. Its grain offering is to be four quarts of fine flour mixed with oil as a fire offering to the LORD, a pleasing aroma, and its drink offering will be one quart of wine. You must not eat bread, roasted grain, or any new grain until this very day, and until you have brought the offering to your God. This is to be a permanent statute throughout your generations wherever you live. (Lev 23:9-14)</a:t>
            </a:r>
            <a:endParaRPr lang="en-US"/>
          </a:p>
          <a:p>
            <a:endParaRPr lang="en-US">
              <a:solidFill>
                <a:srgbClr val="FF0000"/>
              </a:solidFill>
              <a:highlight>
                <a:srgbClr val="FFFF00"/>
              </a:highlight>
              <a:sym typeface="+mn-ea"/>
            </a:endParaRPr>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lang="en-US"/>
          </a:p>
          <a:p>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First Fruits</a:t>
            </a:r>
            <a:endParaRPr lang="en-US" sz="1600"/>
          </a:p>
          <a:p>
            <a:endParaRPr lang="en-US"/>
          </a:p>
          <a:p>
            <a:r>
              <a:rPr lang="en-US" b="1"/>
              <a:t>Particulars for First Fruit Offerings</a:t>
            </a:r>
            <a:endParaRPr lang="en-US"/>
          </a:p>
          <a:p>
            <a:r>
              <a:rPr>
                <a:sym typeface="+mn-ea"/>
              </a:rPr>
              <a:t>We can read special details about the First Fruit offering in Exodus 23:19:</a:t>
            </a:r>
            <a:endParaRPr>
              <a:sym typeface="+mn-ea"/>
            </a:endParaRPr>
          </a:p>
          <a:p>
            <a:endParaRPr>
              <a:sym typeface="+mn-ea"/>
            </a:endParaRPr>
          </a:p>
          <a:p>
            <a:pPr lvl="1"/>
            <a:r>
              <a:rPr>
                <a:sym typeface="+mn-ea"/>
              </a:rPr>
              <a:t>[+] Bring the best of the firstfruits of your land to the house of the LORD your God. ... (Exod 23:19)</a:t>
            </a:r>
            <a:endParaRPr>
              <a:sym typeface="+mn-ea"/>
            </a:endParaRPr>
          </a:p>
          <a:p>
            <a:pPr lvl="1"/>
            <a:endParaRPr>
              <a:sym typeface="+mn-ea"/>
            </a:endParaRPr>
          </a:p>
          <a:p>
            <a:pPr lvl="0"/>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lang="en-US"/>
          </a:p>
          <a:p>
            <a:pPr lvl="0"/>
            <a:r>
              <a:rPr b="1">
                <a:sym typeface="+mn-ea"/>
              </a:rPr>
              <a:t>Distribution for Priests</a:t>
            </a:r>
            <a:endParaRPr lang="en-US"/>
          </a:p>
          <a:p>
            <a:pPr lvl="0"/>
            <a:r>
              <a:rPr>
                <a:sym typeface="+mn-ea"/>
              </a:rPr>
              <a:t>In Numbers 18, we can read special instructions about distribution of the offerings for the priests:</a:t>
            </a:r>
            <a:endParaRPr>
              <a:sym typeface="+mn-ea"/>
            </a:endParaRPr>
          </a:p>
          <a:p>
            <a:pPr lvl="0"/>
            <a:endParaRPr>
              <a:sym typeface="+mn-ea"/>
            </a:endParaRPr>
          </a:p>
          <a:p>
            <a:pPr lvl="1"/>
            <a:r>
              <a:rPr>
                <a:sym typeface="+mn-ea"/>
              </a:rPr>
              <a:t>[+] I am giving you all the best of the fresh olive oil, new wine, and grain, which the Israelites give to the LORD as their firstfruits. The firstfruits of all that is in their land, which they bring to the LORD, belong to you. Every clean person in your house may eat them. (Num 18:12-13)</a:t>
            </a:r>
            <a:endParaRPr>
              <a:sym typeface="+mn-ea"/>
            </a:endParaRPr>
          </a:p>
          <a:p>
            <a:pPr lvl="0"/>
            <a:endParaRPr>
              <a:sym typeface="+mn-ea"/>
            </a:endParaRPr>
          </a:p>
          <a:p>
            <a:endParaRPr lang="en-US"/>
          </a:p>
          <a:p>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First Fruits</a:t>
            </a:r>
            <a:endParaRPr lang="en-US"/>
          </a:p>
          <a:p>
            <a:endParaRPr lang="en-US"/>
          </a:p>
          <a:p>
            <a:r>
              <a:rPr b="1">
                <a:sym typeface="+mn-ea"/>
              </a:rPr>
              <a:t>Particulars for Grain Offerings</a:t>
            </a:r>
            <a:endParaRPr lang="en-US"/>
          </a:p>
          <a:p>
            <a:r>
              <a:rPr>
                <a:sym typeface="+mn-ea"/>
              </a:rPr>
              <a:t>Leviticus 2 has special instructions about grain offerings during the First Fruit celebration:</a:t>
            </a:r>
            <a:endParaRPr>
              <a:sym typeface="+mn-ea"/>
            </a:endParaRPr>
          </a:p>
          <a:p>
            <a:endParaRPr>
              <a:sym typeface="+mn-ea"/>
            </a:endParaRPr>
          </a:p>
          <a:p>
            <a:pPr lvl="1"/>
            <a:r>
              <a:rPr>
                <a:sym typeface="+mn-ea"/>
              </a:rPr>
              <a:t>[+] If you present a grain offering of firstfruits to the LORD, you must present fresh heads of grain, crushed kernels, roasted on the fire, for your grain offering of firstfruits. You are to put oil and frankincense on it; it is a grain offering. The priest will then burn some of its crushed kernels and oil with all its frankincense as a fire offering to the LORD. (Lev 2:14-16)</a:t>
            </a:r>
            <a:endParaRPr>
              <a:sym typeface="+mn-ea"/>
            </a:endParaRPr>
          </a:p>
          <a:p>
            <a:pPr lvl="1"/>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First Fruits</a:t>
            </a:r>
            <a:endParaRPr lang="en-US" sz="1600"/>
          </a:p>
          <a:p>
            <a:endParaRPr lang="en-US"/>
          </a:p>
          <a:p>
            <a:r>
              <a:rPr b="1">
                <a:sym typeface="+mn-ea"/>
              </a:rPr>
              <a:t>Requirements for First Fruits</a:t>
            </a:r>
            <a:endParaRPr b="1">
              <a:sym typeface="+mn-ea"/>
            </a:endParaRPr>
          </a:p>
          <a:p>
            <a:r>
              <a:rPr>
                <a:sym typeface="+mn-ea"/>
              </a:rPr>
              <a:t>Let us summarize the requirements for the First Fruit celebration:</a:t>
            </a:r>
            <a:endParaRPr>
              <a:sym typeface="+mn-ea"/>
            </a:endParaRPr>
          </a:p>
          <a:p>
            <a:r>
              <a:rPr>
                <a:sym typeface="+mn-ea"/>
              </a:rPr>
              <a:t>The main day of the feast is to take place on the first day of the week after Passover. This is always on a Sunday</a:t>
            </a:r>
            <a:endParaRPr>
              <a:sym typeface="+mn-ea"/>
            </a:endParaRPr>
          </a:p>
          <a:p>
            <a:endParaRPr>
              <a:sym typeface="+mn-ea"/>
            </a:endParaRPr>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lang="en-US"/>
          </a:p>
          <a:p>
            <a:r>
              <a:rPr>
                <a:sym typeface="+mn-ea"/>
              </a:rPr>
              <a:t>The Israelite is to bring his first-fruit sheaf of the harvest to the priest at the temple</a:t>
            </a:r>
            <a:endParaRPr>
              <a:sym typeface="+mn-ea"/>
            </a:endParaRPr>
          </a:p>
          <a:p>
            <a:r>
              <a:rPr>
                <a:sym typeface="+mn-ea"/>
              </a:rPr>
              <a:t>The priest would wave the sheaf before the Lord</a:t>
            </a:r>
            <a:endParaRPr>
              <a:sym typeface="+mn-ea"/>
            </a:endParaRPr>
          </a:p>
          <a:p>
            <a:r>
              <a:rPr>
                <a:sym typeface="+mn-ea"/>
              </a:rPr>
              <a:t>The offerings include a blood offering (1yr old male lamb), a grain offering (4 quarts of fine flour and oil), and a drink offering (1 quart of wine).</a:t>
            </a:r>
            <a:endParaRPr>
              <a:sym typeface="+mn-ea"/>
            </a:endParaRPr>
          </a:p>
          <a:p>
            <a:r>
              <a:rPr>
                <a:sym typeface="+mn-ea"/>
              </a:rPr>
              <a:t>The Israelite was not to make or eat any bread from the new harvest until after it had been offered to the Lord in the First Fruits celebration. Nor were they to roast any new grain from their fields until this day.</a:t>
            </a:r>
            <a:endParaRPr>
              <a:sym typeface="+mn-ea"/>
            </a:endParaRPr>
          </a:p>
          <a:p>
            <a:endParaRPr>
              <a:sym typeface="+mn-ea"/>
            </a:endParaRPr>
          </a:p>
          <a:p>
            <a:r>
              <a:rPr>
                <a:sym typeface="+mn-ea"/>
              </a:rPr>
              <a:t>The Israelite was to offer </a:t>
            </a:r>
            <a:r>
              <a:rPr i="1">
                <a:sym typeface="+mn-ea"/>
              </a:rPr>
              <a:t>fresh</a:t>
            </a:r>
            <a:r>
              <a:rPr>
                <a:sym typeface="+mn-ea"/>
              </a:rPr>
              <a:t> heads of grain, crushed kernels, roasted on fire.</a:t>
            </a:r>
            <a:endParaRPr>
              <a:sym typeface="+mn-ea"/>
            </a:endParaRPr>
          </a:p>
          <a:p>
            <a:r>
              <a:rPr>
                <a:sym typeface="+mn-ea"/>
              </a:rPr>
              <a:t>The priest was to add frankencense to the crushed kernels</a:t>
            </a:r>
            <a:endParaRPr>
              <a:sym typeface="+mn-ea"/>
            </a:endParaRPr>
          </a:p>
          <a:p>
            <a:r>
              <a:rPr>
                <a:sym typeface="+mn-ea"/>
              </a:rPr>
              <a:t>After the sacrifice is complete, the priest keeps all the first fruits as part of an offering to him</a:t>
            </a:r>
            <a:endParaRPr>
              <a:sym typeface="+mn-ea"/>
            </a:endParaRPr>
          </a:p>
          <a:p>
            <a:pPr lvl="0"/>
            <a:endParaRPr>
              <a:sym typeface="+mn-ea"/>
            </a:endParaRPr>
          </a:p>
          <a:p>
            <a:pPr lvl="0"/>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lang="en-US"/>
          </a:p>
          <a:p>
            <a:pPr lvl="0"/>
            <a:r>
              <a:rPr>
                <a:sym typeface="+mn-ea"/>
              </a:rPr>
              <a:t>It is important to note that they were not to eat any new grain </a:t>
            </a:r>
            <a:r>
              <a:rPr>
                <a:solidFill>
                  <a:srgbClr val="FF0000"/>
                </a:solidFill>
                <a:sym typeface="+mn-ea"/>
              </a:rPr>
              <a:t>until this day</a:t>
            </a:r>
            <a:r>
              <a:rPr>
                <a:sym typeface="+mn-ea"/>
              </a:rPr>
              <a:t>, and that the sacrifice required </a:t>
            </a:r>
            <a:r>
              <a:rPr>
                <a:solidFill>
                  <a:srgbClr val="FF0000"/>
                </a:solidFill>
                <a:sym typeface="+mn-ea"/>
              </a:rPr>
              <a:t>fresh heads of grain</a:t>
            </a:r>
            <a:r>
              <a:rPr>
                <a:sym typeface="+mn-ea"/>
              </a:rPr>
              <a:t>. This is an important detail that tells us exactly when the celebration was to take place. It will be discussed in the next slide.</a:t>
            </a:r>
            <a:endParaRPr lang="en-US"/>
          </a:p>
          <a:p>
            <a:pPr lvl="0"/>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First Fruits</a:t>
            </a:r>
            <a:endParaRPr lang="en-US"/>
          </a:p>
          <a:p>
            <a:endParaRPr b="1">
              <a:sym typeface="+mn-ea"/>
            </a:endParaRPr>
          </a:p>
          <a:p>
            <a:r>
              <a:rPr b="1">
                <a:sym typeface="+mn-ea"/>
              </a:rPr>
              <a:t>Timing of the First Fruits Sacrifice</a:t>
            </a:r>
            <a:endParaRPr b="1">
              <a:sym typeface="+mn-ea"/>
            </a:endParaRPr>
          </a:p>
          <a:p>
            <a:r>
              <a:rPr>
                <a:sym typeface="+mn-ea"/>
              </a:rPr>
              <a:t>To understand the significane of the Feast of First Fruits we must realize that the Hebrew calendar is not like our Gregorian calendar, and their calendar does not use the same days and months as our Gregorian calendar. The timing of the First Fruits sacrifice is an important detail that helps the Hebrew people know how to regulate their calendar, and it aligns their calendar correctly so that the feasts occur at the same time as the various crop harvests in the year. </a:t>
            </a:r>
            <a:endParaRPr>
              <a:sym typeface="+mn-ea"/>
            </a:endParaRPr>
          </a:p>
          <a:p>
            <a:r>
              <a:rPr>
                <a:sym typeface="+mn-ea"/>
              </a:rPr>
              <a:t>The most important thing that regulates the Hebrew calendar is the Feast of First Fruits and the stages of barley growth. </a:t>
            </a:r>
            <a:endParaRPr>
              <a:sym typeface="+mn-ea"/>
            </a:endParaRPr>
          </a:p>
          <a:p>
            <a:r>
              <a:rPr i="1">
                <a:sym typeface="+mn-ea"/>
              </a:rPr>
              <a:t>(You can find more details on the botany of barley growth by visiting https://nazareneisrael.org/book/torah-calendar/aviv-barley-the-head-of-the-year/ . In this presentation, we will only summarize the barley growth process. Also, please note that the days on the bottom of the image (12, 15, ..85) correspond to the cool weather in Wisconsin, USA. In Israel, where the climate is warmer than Wisconsin, the barley growth is a little faster and does not require the full 85 days.)</a:t>
            </a:r>
            <a:endParaRPr i="1">
              <a:sym typeface="+mn-ea"/>
            </a:endParaRPr>
          </a:p>
          <a:p>
            <a:endParaRPr>
              <a:sym typeface="+mn-ea"/>
            </a:endParaRPr>
          </a:p>
          <a:p>
            <a:r>
              <a:rPr>
                <a:sym typeface="+mn-ea"/>
              </a:rPr>
              <a:t>Regardless of when the Israelites plant the barley seed in the fall, the barley germinates and begins to grow at a specific time of the year. We will see that this special timing is critical for the Israelites to know when their new year begins.</a:t>
            </a:r>
            <a:endParaRPr>
              <a:sym typeface="+mn-ea"/>
            </a:endParaRPr>
          </a:p>
          <a:p>
            <a:endParaRPr>
              <a:sym typeface="+mn-ea"/>
            </a:endParaRPr>
          </a:p>
          <a:p>
            <a:r>
              <a:rPr>
                <a:sym typeface="+mn-ea"/>
              </a:rPr>
              <a:t>About ten (10) days after germinating, the barley crop reaches the “Emergence” stage and continues growing until it reaches maturity. </a:t>
            </a:r>
            <a:endParaRPr>
              <a:sym typeface="+mn-ea"/>
            </a:endParaRPr>
          </a:p>
          <a:p>
            <a:pPr lvl="0"/>
            <a:endParaRPr>
              <a:solidFill>
                <a:srgbClr val="FF0000"/>
              </a:solidFill>
              <a:highlight>
                <a:srgbClr val="FFFF00"/>
              </a:highlight>
              <a:sym typeface="+mn-ea"/>
            </a:endParaRPr>
          </a:p>
          <a:p>
            <a:pPr lvl="0"/>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endParaRPr lang="en-US"/>
          </a:p>
          <a:p>
            <a:r>
              <a:rPr>
                <a:sym typeface="+mn-ea"/>
              </a:rPr>
              <a:t>The last few stages of growth (“Boot”, “Head Emergence”, and “Maturity”)  are when the grain becomes ripe for harvest. The “Head Emergence” stage of growth is called “Abib” in Hebrew, which means “young ear of grain”. If the farmer does not harvest the barley crop at this time, the crop will be lost. If it is harvested too soon, the grain will not fall from the stalk and will be difficult to separate from the head. If it is harvested too late, it will fall quickly from the head and be lost on the ground. Thus, the harvest must take place within these 15 days of “Head Emergence” or the harvest will be lost.</a:t>
            </a:r>
            <a:endParaRPr>
              <a:sym typeface="+mn-ea"/>
            </a:endParaRPr>
          </a:p>
          <a:p>
            <a:endParaRPr>
              <a:sym typeface="+mn-ea"/>
            </a:endParaRPr>
          </a:p>
          <a:p>
            <a:r>
              <a:rPr>
                <a:sym typeface="+mn-ea"/>
              </a:rPr>
              <a:t>The process of knowing when the year begins is simple: When you see the new moon, you ask the barley farmer “will the barley haverst be ready in 15-20 days?” If he says “Yes, it will be ready in 15-20 days, then you know it is the first month of the year. If he says “No, it will not be ready until next month,” then you know that next month is the first month of the year.</a:t>
            </a:r>
            <a:endParaRPr>
              <a:sym typeface="+mn-ea"/>
            </a:endParaRPr>
          </a:p>
          <a:p>
            <a:endParaRPr>
              <a:sym typeface="+mn-ea"/>
            </a:endParaRPr>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a:xfrm>
            <a:off x="310515" y="2377440"/>
            <a:ext cx="6176010" cy="6162675"/>
          </a:xfrm>
        </p:spPr>
        <p:txBody>
          <a:bodyPr/>
          <a:p>
            <a:r>
              <a:rPr sz="1600" b="1">
                <a:sym typeface="+mn-ea"/>
              </a:rPr>
              <a:t>Feast of First Fruits</a:t>
            </a:r>
            <a:endParaRPr sz="1600" b="1">
              <a:sym typeface="+mn-ea"/>
            </a:endParaRPr>
          </a:p>
          <a:p>
            <a:endParaRPr lang="en-US" b="1">
              <a:sym typeface="+mn-ea"/>
            </a:endParaRPr>
          </a:p>
          <a:p>
            <a:r>
              <a:rPr lang="en-US" b="1"/>
              <a:t>Understanding the Hebrew Calendar and its relation to First Fruits</a:t>
            </a:r>
            <a:endParaRPr lang="en-US" b="1"/>
          </a:p>
          <a:p>
            <a:r>
              <a:rPr i="1">
                <a:sym typeface="+mn-ea"/>
              </a:rPr>
              <a:t>(We discussed the Hebrew calendar in Slide #5 “Seasons, Lights, Planets, and Time”, but we will repeat some of it here.)</a:t>
            </a:r>
            <a:r>
              <a:rPr>
                <a:sym typeface="+mn-ea"/>
              </a:rPr>
              <a:t> </a:t>
            </a:r>
            <a:endParaRPr>
              <a:sym typeface="+mn-ea"/>
            </a:endParaRPr>
          </a:p>
          <a:p>
            <a:endParaRPr lang="en-US"/>
          </a:p>
          <a:p>
            <a:r>
              <a:rPr lang="en-US"/>
              <a:t>Let us return to Genesis 1:14-15 to learn more about the significance of the Hebrew calendar. </a:t>
            </a:r>
            <a:endParaRPr lang="en-US"/>
          </a:p>
          <a:p>
            <a:endParaRPr lang="en-US"/>
          </a:p>
          <a:p>
            <a:pPr lvl="1"/>
            <a:r>
              <a:rPr lang="en-US"/>
              <a:t>[+] And God said, “Let there be lights in the expanse of the heavens to separate the day from the night. And let them be for signs and for seasons, and for days and years, (Gen 1:14)</a:t>
            </a:r>
            <a:endParaRPr lang="en-US"/>
          </a:p>
          <a:p>
            <a:endParaRPr lang="en-US"/>
          </a:p>
          <a:p>
            <a:r>
              <a:rPr lang="en-US"/>
              <a:t>God put the lights in the heavens to give us 1) signs, 2) seasons, and 3) days and years. It is our opinion that the “signs” and “seasons” are God’s way of telling us that He will do various things through the Messiah. </a:t>
            </a:r>
            <a:endParaRPr lang="en-US"/>
          </a:p>
          <a:p>
            <a:endParaRPr lang="en-US"/>
          </a:p>
          <a:p>
            <a:r>
              <a:rPr lang="en-US"/>
              <a:t>The most important </a:t>
            </a:r>
            <a:r>
              <a:rPr lang="en-US" b="1"/>
              <a:t>sign </a:t>
            </a:r>
            <a:r>
              <a:rPr lang="en-US"/>
              <a:t>is the sign of His birth as seen by the Magi in Matthew 2. We do not know which star they saw or how they knew it corresponded to Jesus’ birth. But we do remember their words:</a:t>
            </a:r>
            <a:endParaRPr lang="en-US"/>
          </a:p>
          <a:p>
            <a:endParaRPr lang="en-US"/>
          </a:p>
          <a:p>
            <a:pPr lvl="1"/>
            <a:r>
              <a:rPr lang="en-US"/>
              <a:t>[+] “Where is He who has been born King of the Jews? For we saw His star in the east and have come to worship Him.” (Matt 2:2)</a:t>
            </a:r>
            <a:endParaRPr lang="en-US"/>
          </a:p>
          <a:p>
            <a:endParaRPr lang="en-US"/>
          </a:p>
          <a:p>
            <a:r>
              <a:rPr lang="en-US"/>
              <a:t>In the same way, the lights in the sky (the sun and moon) can tell us about the </a:t>
            </a:r>
            <a:r>
              <a:rPr lang="en-US" b="1"/>
              <a:t>seasons </a:t>
            </a:r>
            <a:r>
              <a:rPr lang="en-US"/>
              <a:t>of the Messiah, but we must know how to understand the sun and the moon. The word “season” in Hebrew is מוֹעֵד מוֹעֵד מוֹעָדָה mow`ed (mo-ade'). It is the same word used in Leviticus 23 for “feasts”. This is why we believe the seasons of Gen 1:14 corresponds to the feasts of the Lord in Lev 23. </a:t>
            </a:r>
            <a:endParaRPr lang="en-US"/>
          </a:p>
          <a:p>
            <a:endParaRPr lang="en-US"/>
          </a:p>
          <a:p>
            <a:r>
              <a:rPr lang="en-US"/>
              <a:t>Let us now look at the behavior of the earth, moon and sun:</a:t>
            </a:r>
            <a:endParaRPr lang="en-US"/>
          </a:p>
          <a:p>
            <a:endParaRPr lang="en-US"/>
          </a:p>
          <a:p>
            <a:pPr lvl="1"/>
            <a:r>
              <a:rPr lang="en-US"/>
              <a:t>* We know the earth spins on its axis one time every 24 hours. This is one “day”. This is true for both the Gregorian calendar and the Hebrew calendar</a:t>
            </a:r>
            <a:endParaRPr lang="en-US"/>
          </a:p>
          <a:p>
            <a:pPr lvl="1"/>
            <a:r>
              <a:rPr lang="en-US"/>
              <a:t>* </a:t>
            </a: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lang="en-US"/>
              <a:t> We also know that the earth requires 365.25 days to orbit (go around) the sun one time. This is one “year” on the Gregorian calendar. To keep our seasons in sync with the sun, we add an extra day every 4 years. The Hebrew year is a little more complicated. We will see this in the next slide.</a:t>
            </a:r>
            <a:endParaRPr lang="en-US"/>
          </a:p>
          <a:p>
            <a:pPr lvl="1"/>
            <a:r>
              <a:rPr lang="en-US"/>
              <a:t>* </a:t>
            </a: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a:solidFill>
                  <a:schemeClr val="tx1"/>
                </a:solidFill>
                <a:sym typeface="+mn-ea"/>
              </a:rPr>
              <a:t> We also know that the moon requires 29.5 days to orbit the earth. On the Hebrew calendar, this is one “month. But the Gregorian calendar does not use this method of months. Instead, it uses an arbitrary numbering of days: 31, 28, 31, 30, 31, 30, etc). For both the Hebrew and Gregorian calendars, 12 months make one standard year. But the Hebrew calendar adds a special month. We will see this in the next slide.</a:t>
            </a:r>
            <a:endParaRPr>
              <a:solidFill>
                <a:schemeClr val="tx1"/>
              </a:solidFill>
              <a:sym typeface="+mn-ea"/>
            </a:endParaRPr>
          </a:p>
          <a:p>
            <a:r>
              <a:rPr>
                <a:sym typeface="+mn-ea"/>
              </a:rPr>
              <a:t> </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a:xfrm>
            <a:off x="308610" y="2374265"/>
            <a:ext cx="6176010" cy="6311265"/>
          </a:xfrm>
        </p:spPr>
        <p:txBody>
          <a:bodyPr/>
          <a:p>
            <a:r>
              <a:rPr sz="1600" b="1">
                <a:sym typeface="+mn-ea"/>
              </a:rPr>
              <a:t>Feast of First Fruits</a:t>
            </a:r>
            <a:endParaRPr b="1">
              <a:sym typeface="+mn-ea"/>
            </a:endParaRPr>
          </a:p>
          <a:p>
            <a:endParaRPr lang="en-US" b="1">
              <a:sym typeface="+mn-ea"/>
            </a:endParaRPr>
          </a:p>
          <a:p>
            <a:r>
              <a:rPr b="1">
                <a:sym typeface="+mn-ea"/>
              </a:rPr>
              <a:t>Harmonizing Celestial Time Markers</a:t>
            </a:r>
            <a:endParaRPr lang="en-US" b="1"/>
          </a:p>
          <a:p>
            <a:r>
              <a:rPr i="1">
                <a:sym typeface="+mn-ea"/>
              </a:rPr>
              <a:t>(We discussed the Hebrew calendar in Slide #5 “Seasons, Lights, Planets, and Time”, but we will repeat some of it here)</a:t>
            </a:r>
            <a:endParaRPr>
              <a:sym typeface="+mn-ea"/>
            </a:endParaRPr>
          </a:p>
          <a:p>
            <a:endParaRPr lang="en-US">
              <a:sym typeface="+mn-ea"/>
            </a:endParaRPr>
          </a:p>
          <a:p>
            <a:r>
              <a:rPr>
                <a:sym typeface="+mn-ea"/>
              </a:rPr>
              <a:t>There are several different types of calendars in use in the world today. The Chinese have their calendar; the Hebrews have their own calendar. But in Africa, Europe and America, our calendar is the “Gregorian Calendar”. There are many other calendars, but most calendars are one of three different types of calendars:</a:t>
            </a:r>
            <a:endParaRPr>
              <a:sym typeface="+mn-ea"/>
            </a:endParaRPr>
          </a:p>
          <a:p>
            <a:pPr marL="171450" indent="-171450">
              <a:buFont typeface="Arial" panose="020B0604020202020204" pitchFamily="34" charset="0"/>
              <a:buChar char="•"/>
            </a:pPr>
            <a:r>
              <a:rPr>
                <a:sym typeface="+mn-ea"/>
              </a:rPr>
              <a:t>When a calendar’s year is based </a:t>
            </a:r>
            <a:r>
              <a:rPr i="1">
                <a:sym typeface="+mn-ea"/>
              </a:rPr>
              <a:t>only on the moon</a:t>
            </a:r>
            <a:r>
              <a:rPr>
                <a:sym typeface="+mn-ea"/>
              </a:rPr>
              <a:t>, it is called a “lunar calendar”. The Muslims use a lunar calendar.</a:t>
            </a:r>
            <a:endParaRPr>
              <a:sym typeface="+mn-ea"/>
            </a:endParaRPr>
          </a:p>
          <a:p>
            <a:pPr marL="171450" indent="-171450">
              <a:buFont typeface="Arial" panose="020B0604020202020204" pitchFamily="34" charset="0"/>
              <a:buChar char="•"/>
            </a:pPr>
            <a:r>
              <a:rPr>
                <a:sym typeface="+mn-ea"/>
              </a:rPr>
              <a:t>When a calendar’s year is based </a:t>
            </a:r>
            <a:r>
              <a:rPr i="1">
                <a:sym typeface="+mn-ea"/>
              </a:rPr>
              <a:t>only on the sun</a:t>
            </a:r>
            <a:r>
              <a:rPr>
                <a:sym typeface="+mn-ea"/>
              </a:rPr>
              <a:t>, it is called a “solar calendar”. The Gregorian Calendar used in America, Europe, and Africa is a solar calendar.</a:t>
            </a:r>
            <a:endParaRPr>
              <a:sym typeface="+mn-ea"/>
            </a:endParaRPr>
          </a:p>
          <a:p>
            <a:pPr marL="171450" indent="-171450">
              <a:buFont typeface="Arial" panose="020B0604020202020204" pitchFamily="34" charset="0"/>
              <a:buChar char="•"/>
            </a:pPr>
            <a:r>
              <a:rPr>
                <a:sym typeface="+mn-ea"/>
              </a:rPr>
              <a:t>When a calendar’s year is based on </a:t>
            </a:r>
            <a:r>
              <a:rPr i="1">
                <a:sym typeface="+mn-ea"/>
              </a:rPr>
              <a:t>both the moon and the sun</a:t>
            </a:r>
            <a:r>
              <a:rPr>
                <a:sym typeface="+mn-ea"/>
              </a:rPr>
              <a:t>, it is called a “luni-solar” calendar. We will see now that the Hebrews have a “luni-solar calendar”. </a:t>
            </a:r>
            <a:endParaRPr lang="en-US">
              <a:sym typeface="+mn-ea"/>
            </a:endParaRPr>
          </a:p>
          <a:p>
            <a:endParaRPr lang="en-US">
              <a:sym typeface="+mn-ea"/>
            </a:endParaRPr>
          </a:p>
          <a:p>
            <a:r>
              <a:rPr lang="en-US" b="1"/>
              <a:t>Let us see the different ways to count a year:</a:t>
            </a:r>
            <a:endParaRPr lang="en-US"/>
          </a:p>
          <a:p>
            <a:pPr marL="171450" indent="-171450">
              <a:buFont typeface="Arial" panose="020B0604020202020204" pitchFamily="34" charset="0"/>
              <a:buChar char="•"/>
            </a:pPr>
            <a:r>
              <a:rPr lang="en-US"/>
              <a:t>Our calendar requires 52 weeks in one year. But you can see that 52 x 7 = 364. But one year is 365.25. So a year is always one day more than 52 x 7.</a:t>
            </a:r>
            <a:endParaRPr lang="en-US"/>
          </a:p>
          <a:p>
            <a:pPr marL="171450" indent="-171450">
              <a:buFont typeface="Arial" panose="020B0604020202020204" pitchFamily="34" charset="0"/>
              <a:buChar char="•"/>
            </a:pPr>
            <a:r>
              <a:rPr lang="en-US"/>
              <a:t>The Hebrew calendar uses 12 months for a year, and each month is 29.5 days. But 29.5 x 12 is 354. </a:t>
            </a: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a:solidFill>
                  <a:srgbClr val="FF0000"/>
                </a:solidFill>
                <a:sym typeface="+mn-ea"/>
              </a:rPr>
              <a:t> </a:t>
            </a:r>
            <a:r>
              <a:rPr lang="en-US"/>
              <a:t>This </a:t>
            </a:r>
            <a:r>
              <a:rPr lang="en-US"/>
              <a:t>is about 11 days less than one year (365.25). Something must be done to correct this shortage of 11 days. (We will see this correction soon)</a:t>
            </a:r>
            <a:endParaRPr lang="en-US"/>
          </a:p>
          <a:p>
            <a:pPr marL="171450" indent="-171450">
              <a:buFont typeface="Arial" panose="020B0604020202020204" pitchFamily="34" charset="0"/>
              <a:buChar char="•"/>
            </a:pPr>
            <a:r>
              <a:rPr lang="en-US"/>
              <a:t>The Gregorian calendar uses 12 months for a year, but each Gregorian month has arbitrary lengths of days (31, 28, 31, 30, 31, 30, etc), because they are not based on the moon’s orbit. 12 months equals 365 days, and that is less than 365.25. </a:t>
            </a: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lang="en-US"/>
              <a:t> So every 4 years, an extra day is added in order to harmonize the sun’s movements with the seasons and names of the month. This extra day is called a “leap year”, and it happens on February 29. It corrects the Gregorian calendar so that the seasons of the year stay in alignment with the names of the months. </a:t>
            </a:r>
            <a:endParaRPr lang="en-US"/>
          </a:p>
          <a:p>
            <a:pPr marL="171450" indent="-171450">
              <a:buFont typeface="Arial" panose="020B0604020202020204" pitchFamily="34" charset="0"/>
              <a:buChar char="•"/>
            </a:pPr>
            <a:r>
              <a:rPr lang="en-US"/>
              <a:t>The Hebrew calendar harmonizes its lunar calendar with its solar calendar by adding an extra month every 2-3 years. This is how they have a “luni-solar calendar”. </a:t>
            </a:r>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lang="en-US"/>
              <a:t> This extra month is called an “intercalary month”, and the Hebrews have a 19-year long pattern that repeats the number of leap years and regular years. This pattern is called the “Metonic Cycle”. You can see this on the slide, where the 19 years are divided accordingly: The dark blue years are the years with 13 months, and the light blue years are the years with 12 months. This method of harmonizing the lunar months with the solar years is quite accurate, and served the Jews for over 1500 years.</a:t>
            </a:r>
            <a:endParaRPr lang="en-US"/>
          </a:p>
          <a:p>
            <a:endParaRPr lang="en-US"/>
          </a:p>
          <a:p>
            <a:r>
              <a:rPr lang="en-US"/>
              <a:t>But now we need to ask the question: how does the Hebrew family know when to add the extra month? </a:t>
            </a:r>
            <a:endParaRPr lang="en-US"/>
          </a:p>
          <a:p>
            <a:endParaRPr lang="en-US"/>
          </a:p>
          <a:p>
            <a:r>
              <a:rPr lang="en-US"/>
              <a:t>The aswer to this question is found in the celebration practice of the Feast of First Fruits.</a:t>
            </a:r>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sz="1600" b="1">
                <a:sym typeface="+mn-ea"/>
              </a:rPr>
              <a:t>Feast of First Fruits</a:t>
            </a:r>
            <a:endParaRPr b="1">
              <a:sym typeface="+mn-ea"/>
            </a:endParaRPr>
          </a:p>
          <a:p>
            <a:endParaRPr lang="en-US" b="1">
              <a:sym typeface="+mn-ea"/>
            </a:endParaRPr>
          </a:p>
          <a:p>
            <a:r>
              <a:rPr b="1">
                <a:sym typeface="+mn-ea"/>
              </a:rPr>
              <a:t>Tradition of the Sanhedrin</a:t>
            </a:r>
            <a:endParaRPr lang="en-US" b="1"/>
          </a:p>
          <a:p>
            <a:r>
              <a:rPr>
                <a:sym typeface="+mn-ea"/>
              </a:rPr>
              <a:t>The Bible gives us the details of the celebration of the Feast of First Fruits, but if we are not familiar with their customs, we can misunderstand some of the details. However, when we read the ancient writings of the Sanhedrin, we can see more clearly their habits for celebrating the Feast of First Fruits. </a:t>
            </a:r>
            <a:endParaRPr>
              <a:sym typeface="+mn-ea"/>
            </a:endParaRPr>
          </a:p>
          <a:p>
            <a:endParaRPr>
              <a:sym typeface="+mn-ea"/>
            </a:endParaRPr>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a:solidFill>
                  <a:srgbClr val="FF0000"/>
                </a:solidFill>
                <a:sym typeface="+mn-ea"/>
              </a:rPr>
              <a:t>  </a:t>
            </a:r>
            <a:r>
              <a:rPr>
                <a:sym typeface="+mn-ea"/>
              </a:rPr>
              <a:t>During the first century, the Sanhedrin had a special garden outside of the Temple. In this garden, they would watch the growth and harvest of barley. We can see from their writings that surely the common Israelite would also follow the same practice.</a:t>
            </a:r>
            <a:endParaRPr>
              <a:sym typeface="+mn-ea"/>
            </a:endParaRPr>
          </a:p>
          <a:p>
            <a:endParaRPr>
              <a:solidFill>
                <a:srgbClr val="FF0000"/>
              </a:solidFill>
              <a:sym typeface="+mn-ea"/>
            </a:endParaRPr>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a:solidFill>
                  <a:srgbClr val="FF0000"/>
                </a:solidFill>
                <a:sym typeface="+mn-ea"/>
              </a:rPr>
              <a:t>   </a:t>
            </a:r>
            <a:r>
              <a:rPr lang="en-US"/>
              <a:t>At the time the New Year, the Sanhedrin would ask the farmer if the garden was ready for First Fruits in 15-21 days. If the farmer said ‘no’, then they knew it was not the first month of the year, but rather, it was the 13th month of the previous year. </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a:solidFill>
                  <a:srgbClr val="FF0000"/>
                </a:solidFill>
                <a:sym typeface="+mn-ea"/>
              </a:rPr>
              <a:t>  </a:t>
            </a:r>
            <a:r>
              <a:rPr lang="en-US"/>
              <a:t>If the farmer said ‘yes’, then on the 14th of the month, which is Passover, the Sanhedrin would go into that garden and tie a red cord around the first fruits in that garden. Farmers all across the country would do the same in their barley fields.</a:t>
            </a:r>
            <a:endParaRPr lang="en-US"/>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a:t>
            </a:r>
            <a:r>
              <a:rPr>
                <a:solidFill>
                  <a:srgbClr val="FF0000"/>
                </a:solidFill>
                <a:sym typeface="+mn-ea"/>
              </a:rPr>
              <a:t>   </a:t>
            </a:r>
            <a:r>
              <a:rPr>
                <a:sym typeface="+mn-ea"/>
              </a:rPr>
              <a:t>The day after Passover, the worshippers of God would take the red cord and cut the first fruits and prepare it for offering to the Lord. </a:t>
            </a:r>
            <a:endParaRPr>
              <a:sym typeface="+mn-ea"/>
            </a:endParaRPr>
          </a:p>
          <a:p>
            <a:endParaRPr lang="en-US"/>
          </a:p>
          <a:p>
            <a:r>
              <a:rPr>
                <a:solidFill>
                  <a:srgbClr val="FF0000"/>
                </a:solidFill>
                <a:highlight>
                  <a:srgbClr val="FFFF00"/>
                </a:highlight>
                <a:sym typeface="+mn-ea"/>
              </a:rPr>
              <a:t>[</a:t>
            </a:r>
            <a:r>
              <a:rPr i="1">
                <a:solidFill>
                  <a:srgbClr val="FF0000"/>
                </a:solidFill>
                <a:highlight>
                  <a:srgbClr val="FFFF00"/>
                </a:highlight>
                <a:sym typeface="+mn-ea"/>
              </a:rPr>
              <a:t>NEXT</a:t>
            </a:r>
            <a:r>
              <a:rPr>
                <a:solidFill>
                  <a:srgbClr val="FF0000"/>
                </a:solidFill>
                <a:highlight>
                  <a:srgbClr val="FFFF00"/>
                </a:highlight>
                <a:sym typeface="+mn-ea"/>
              </a:rPr>
              <a:t>]  </a:t>
            </a:r>
            <a:r>
              <a:rPr lang="en-US"/>
              <a:t>  On the first day of the week, the barley first fruits was parched over the flame at the altar and offered to the Lord. </a:t>
            </a:r>
            <a:r>
              <a:rPr>
                <a:sym typeface="+mn-ea"/>
              </a:rPr>
              <a:t>The farmer was not allowed to eat any of the crop until the first fruit was prepared and offered to the Lord. (Lev 23:11-14)</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b="1">
                <a:sym typeface="+mn-ea"/>
              </a:rPr>
              <a:t>Feast of First Fruits</a:t>
            </a:r>
            <a:endParaRPr b="1">
              <a:sym typeface="+mn-ea"/>
            </a:endParaRPr>
          </a:p>
          <a:p>
            <a:endParaRPr lang="en-US" b="1">
              <a:sym typeface="+mn-ea"/>
            </a:endParaRPr>
          </a:p>
          <a:p>
            <a:r>
              <a:rPr>
                <a:solidFill>
                  <a:schemeClr val="tx1"/>
                </a:solidFill>
                <a:sym typeface="+mn-ea"/>
              </a:rPr>
              <a:t>We can see how the First Fruits feast points to Christ and harmonizes the lunisolar calendar. </a:t>
            </a:r>
            <a:endParaRPr>
              <a:solidFill>
                <a:schemeClr val="tx1"/>
              </a:solidFill>
              <a:sym typeface="+mn-ea"/>
            </a:endParaRPr>
          </a:p>
          <a:p>
            <a:endParaRPr lang="en-US"/>
          </a:p>
          <a:p>
            <a:pPr marL="171450" indent="-171450">
              <a:buFont typeface="Arial" panose="020B0604020202020204" pitchFamily="34" charset="0"/>
              <a:buChar char="•"/>
            </a:pPr>
            <a:r>
              <a:rPr lang="en-US"/>
              <a:t>The First Fruits was cut after Passover, and then offered to God on the first day of the week (Sunday). In the same way, Jesus died the day after He celebrated Passover with His disciples, and was raised from the dead on the first day of the week. </a:t>
            </a:r>
            <a:r>
              <a:rPr lang="en-US" b="1"/>
              <a:t>Truly, the First Fruit Feast is about the resurrection of Jesus Christ! </a:t>
            </a:r>
            <a:r>
              <a:rPr lang="en-US"/>
              <a:t>In the same way that Jesus Christ was raised from the dead, never to die again, so too we will follow Him one day. We will be raised, never to die again.</a:t>
            </a:r>
            <a:endParaRPr lang="en-US" b="1"/>
          </a:p>
          <a:p>
            <a:pPr lvl="1" indent="0"/>
            <a:r>
              <a:rPr lang="en-US"/>
              <a:t>[+] But now Christ has been raised from the dead, the firstfruits of those who have fallen asleep. For since death came through a man, the resurrection of the dead also comes through a man. For as in Adam all die, so also in Christ all will be made alive. But each in his own order: Christ, the firstfruits; afterward, at His coming, those who belong to Christ. (1Cor 15:20-23)</a:t>
            </a:r>
            <a:endParaRPr lang="en-US"/>
          </a:p>
          <a:p>
            <a:pPr marL="171450" lvl="0" indent="-171450">
              <a:buFont typeface="Arial" panose="020B0604020202020204" pitchFamily="34" charset="0"/>
              <a:buChar char="•"/>
            </a:pPr>
            <a:r>
              <a:rPr lang="en-US"/>
              <a:t>When the farmer checks for first fruit, if he sees none, he adds an extra month to the calendar. This keeps the moon calendar in harmony with the sun calendar.</a:t>
            </a:r>
            <a:endParaRPr lang="en-US"/>
          </a:p>
          <a:p>
            <a:pPr marL="171450" lvl="0" indent="-171450">
              <a:buFont typeface="Arial" panose="020B0604020202020204" pitchFamily="34" charset="0"/>
              <a:buChar char="•"/>
            </a:pPr>
            <a:endParaRPr lang="en-US"/>
          </a:p>
          <a:p>
            <a:pPr lvl="0" indent="0">
              <a:buFont typeface="Arial" panose="020B0604020202020204" pitchFamily="34" charset="0"/>
            </a:pPr>
            <a:r>
              <a:rPr lang="en-US"/>
              <a:t>Jesus was bound</a:t>
            </a:r>
            <a:endParaRPr lang="en-US"/>
          </a:p>
          <a:p>
            <a:pPr marL="171450" lvl="0" indent="-171450">
              <a:buFont typeface="Arial" panose="020B0604020202020204" pitchFamily="34" charset="0"/>
              <a:buChar char="•"/>
            </a:pPr>
            <a:endParaRPr lang="en-US"/>
          </a:p>
          <a:p>
            <a:pPr lvl="0" indent="0"/>
            <a:r>
              <a:rPr lang="en-US" b="1"/>
              <a:t>Let us add a parable </a:t>
            </a:r>
            <a:r>
              <a:rPr lang="en-US"/>
              <a:t>(</a:t>
            </a:r>
            <a:r>
              <a:rPr lang="en-US" i="1"/>
              <a:t>NOTE: This parable is not in the Bible. It is my own invention</a:t>
            </a:r>
            <a:r>
              <a:rPr lang="en-US"/>
              <a:t>)</a:t>
            </a:r>
            <a:r>
              <a:rPr lang="en-US" b="1"/>
              <a:t>:</a:t>
            </a:r>
            <a:endParaRPr lang="en-US"/>
          </a:p>
          <a:p>
            <a:pPr marL="171450" lvl="0" indent="-171450">
              <a:buFont typeface="Arial" panose="020B0604020202020204" pitchFamily="34" charset="0"/>
              <a:buChar char="•"/>
            </a:pPr>
            <a:r>
              <a:rPr lang="en-US"/>
              <a:t>We can think of the sun as the giver of life. It is the light for the world. It is alive. Let us think of it as </a:t>
            </a:r>
            <a:r>
              <a:rPr lang="en-US" i="1"/>
              <a:t>Jesus</a:t>
            </a:r>
            <a:r>
              <a:rPr lang="en-US"/>
              <a:t>.</a:t>
            </a:r>
            <a:endParaRPr lang="en-US"/>
          </a:p>
          <a:p>
            <a:pPr marL="171450" lvl="0" indent="-171450">
              <a:buFont typeface="Arial" panose="020B0604020202020204" pitchFamily="34" charset="0"/>
              <a:buChar char="•"/>
            </a:pPr>
            <a:r>
              <a:rPr lang="en-US"/>
              <a:t>We can think of the moon as a reflection of light. It gives a small light in the dark of night. It is not alive, but it reflects the light of the sun. Let us think of it as </a:t>
            </a:r>
            <a:r>
              <a:rPr lang="en-US" i="1"/>
              <a:t>man</a:t>
            </a:r>
            <a:r>
              <a:rPr lang="en-US"/>
              <a:t>.</a:t>
            </a:r>
            <a:endParaRPr lang="en-US"/>
          </a:p>
          <a:p>
            <a:pPr marL="171450" lvl="0" indent="-171450">
              <a:buFont typeface="Arial" panose="020B0604020202020204" pitchFamily="34" charset="0"/>
              <a:buChar char="•"/>
            </a:pPr>
            <a:r>
              <a:rPr lang="en-US"/>
              <a:t>When we look in the sky, we see the sun has its calendar and the moon has its calendar, and the two are separate. In the same way, God and man are separate because man has fallen into sin.</a:t>
            </a:r>
            <a:endParaRPr lang="en-US"/>
          </a:p>
          <a:p>
            <a:pPr marL="171450" lvl="0" indent="-171450">
              <a:buFont typeface="Arial" panose="020B0604020202020204" pitchFamily="34" charset="0"/>
              <a:buChar char="•"/>
            </a:pPr>
            <a:r>
              <a:rPr lang="en-US"/>
              <a:t>What is the thing that brings God and man back together in harmony? It is the resurrection of Jesus Christ! So too, with the solar calendar and the lunar calendar, the thing that brings them back in harmony is the First Fruit feast! </a:t>
            </a:r>
            <a:endParaRPr lang="en-US"/>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Notes</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a:xfrm>
            <a:off x="381635" y="2371090"/>
            <a:ext cx="6102985" cy="5869940"/>
          </a:xfrm>
        </p:spPr>
        <p:txBody>
          <a:bodyPr/>
          <a:p>
            <a:r>
              <a:rPr lang="en-US" b="1"/>
              <a:t>Phases of the Moon</a:t>
            </a:r>
            <a:endParaRPr lang="en-US"/>
          </a:p>
          <a:p>
            <a:r>
              <a:rPr lang="en-US"/>
              <a:t>Let us take some time to understand the phases of the moon. This will be important for us later when we study the Passover.  </a:t>
            </a:r>
            <a:endParaRPr lang="en-US"/>
          </a:p>
          <a:p>
            <a:endParaRPr lang="en-US"/>
          </a:p>
          <a:p>
            <a:r>
              <a:rPr lang="en-US"/>
              <a:t>As the moon orbits the sun, it receives sunlight on its surface. Only part of the sunlight on the moon is visible from earth.   </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As a result, when we look up at the moon and see it moving in orbit around the earth, we see the moon changing shape from a “new moon” (completely dark), to a “waxing crescent”, to a “first quarter” (half dark) to a “waxing gibbous”, to a “full moon”, etc. </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Because the moon’s orbit around the earth is 29.5 days, this pattern is repeated every 29.5 days. </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solidFill>
                <a:srgbClr val="FF0000"/>
              </a:solidFill>
              <a:highlight>
                <a:srgbClr val="FFFF00"/>
              </a:highlight>
              <a:sym typeface="+mn-ea"/>
            </a:endParaRPr>
          </a:p>
          <a:p>
            <a:r>
              <a:rPr lang="en-US"/>
              <a:t>As the moon moves through its cycle around the planet earth, it has a number of effects on earth. The most noticeable effect is that the moon gives night-time light to the earth. Another noticeable effect is the tide of the oceans. The tide comes and goes each day depending on the gravitational pull of the moon on the water. There are other effects that the moon has, but some of these are hard to measure: many plants and animals have biological cycles that are affected by the moon; some doctors claim that more babies are born on a full moon.</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Notes</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400" b="1"/>
              <a:t>Phases of the Moon</a:t>
            </a:r>
            <a:endParaRPr lang="en-US" sz="1400" b="1"/>
          </a:p>
          <a:p>
            <a:endParaRPr lang="en-US"/>
          </a:p>
          <a:p>
            <a:r>
              <a:rPr lang="en-US"/>
              <a:t>Here are night-time photographs of how we see the moon as it moves through it phases in 29.5 days.</a:t>
            </a:r>
            <a:endParaRPr lang="en-US"/>
          </a:p>
          <a:p>
            <a:endParaRPr lang="en-US"/>
          </a:p>
          <a:p>
            <a:r>
              <a:rPr lang="en-US">
                <a:solidFill>
                  <a:srgbClr val="FF0000"/>
                </a:solidFill>
                <a:highlight>
                  <a:srgbClr val="FFFF00"/>
                </a:highlight>
                <a:sym typeface="+mn-ea"/>
              </a:rPr>
              <a:t>[</a:t>
            </a:r>
            <a:r>
              <a:rPr lang="en-US" i="1">
                <a:solidFill>
                  <a:srgbClr val="FF0000"/>
                </a:solidFill>
                <a:highlight>
                  <a:srgbClr val="FFFF00"/>
                </a:highlight>
                <a:sym typeface="+mn-ea"/>
              </a:rPr>
              <a:t>NEXT</a:t>
            </a:r>
            <a:r>
              <a:rPr lang="en-US">
                <a:solidFill>
                  <a:srgbClr val="FF0000"/>
                </a:solidFill>
                <a:highlight>
                  <a:srgbClr val="FFFF00"/>
                </a:highlight>
                <a:sym typeface="+mn-ea"/>
              </a:rPr>
              <a:t>]</a:t>
            </a:r>
            <a:endParaRPr lang="en-US"/>
          </a:p>
          <a:p>
            <a:r>
              <a:rPr lang="en-US"/>
              <a:t>For comparison, the Islamic calendar is based only on the cycle of the moon. Their calendar is called a “lunar calendar”. One problem with this kind of calendar is that from year to year, the months move throughout the seasons. For example, sometimes the Muslim month of Ramadan is in the winter. Other years, it is in the fall. Other years, it is in the summer. The reason for this is because the solar year is not evenly divisible by 29.5 days. So any calendar based only on the moon will have this problem. </a:t>
            </a:r>
            <a:endParaRPr lang="en-US"/>
          </a:p>
          <a:p>
            <a:endParaRPr lang="en-US"/>
          </a:p>
          <a:p>
            <a:r>
              <a:rPr lang="en-US"/>
              <a:t>Let us see this in detail.</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Notes</a:t>
            </a:r>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r>
              <a:rPr lang="en-US" b="1" smtClean="0"/>
              <a:t>Page </a:t>
            </a:r>
            <a:fld id="{9A0DB2DC-4C9A-4742-B13C-FB6460FD3503}" type="slidenum">
              <a:rPr lang="en-US" b="1"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GI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9.jpeg"/></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9.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77.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7.GIF"/></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0" y="0"/>
            <a:ext cx="12191365" cy="6839585"/>
          </a:xfrm>
          <a:prstGeom prst="rect">
            <a:avLst/>
          </a:prstGeom>
        </p:spPr>
      </p:pic>
      <p:sp>
        <p:nvSpPr>
          <p:cNvPr id="2" name="Title 1"/>
          <p:cNvSpPr>
            <a:spLocks noGrp="1"/>
          </p:cNvSpPr>
          <p:nvPr>
            <p:ph type="title"/>
          </p:nvPr>
        </p:nvSpPr>
        <p:spPr>
          <a:xfrm>
            <a:off x="838200" y="158750"/>
            <a:ext cx="10515600" cy="6007735"/>
          </a:xfrm>
        </p:spPr>
        <p:txBody>
          <a:bodyPr wrap="none" anchor="t" anchorCtr="0">
            <a:normAutofit fontScale="90000"/>
          </a:bodyPr>
          <a:p>
            <a:pPr algn="ctr"/>
            <a:r>
              <a:rPr lang="en-US" sz="10700">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THE MESSIAH</a:t>
            </a:r>
            <a:br>
              <a:rPr lang="en-US">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rPr>
            </a:br>
            <a:br>
              <a:rPr lang="en-US">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rPr>
            </a:br>
            <a:br>
              <a:rPr lang="en-US">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rPr>
            </a:br>
            <a:br>
              <a:rPr lang="en-US">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rPr>
            </a:br>
            <a:r>
              <a:rPr lang="en-US" sz="6000">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rPr>
              <a:t>in the</a:t>
            </a:r>
            <a:br>
              <a:rPr lang="en-US" sz="6000">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rPr>
            </a:br>
            <a:br>
              <a:rPr lang="en-US" sz="6000">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rPr>
            </a:br>
            <a:r>
              <a:rPr lang="en-US" sz="10700" cap="small">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uFillTx/>
                <a:latin typeface="Times New Roman" panose="02020603050405020304" charset="0"/>
                <a:cs typeface="Times New Roman" panose="02020603050405020304" charset="0"/>
              </a:rPr>
              <a:t>Feasts of the Lord</a:t>
            </a:r>
            <a:endParaRPr lang="en-US" sz="10700" cap="small">
              <a:ln w="10160">
                <a:solidFill>
                  <a:schemeClr val="accent4">
                    <a:lumMod val="60000"/>
                    <a:lumOff val="40000"/>
                  </a:schemeClr>
                </a:solidFill>
                <a:prstDash val="solid"/>
              </a:ln>
              <a:solidFill>
                <a:srgbClr val="FFFFFF"/>
              </a:solidFill>
              <a:effectLst>
                <a:outerShdw blurRad="38100" dist="22860" dir="5400000" algn="tl" rotWithShape="0">
                  <a:srgbClr val="000000">
                    <a:alpha val="30000"/>
                  </a:srgbClr>
                </a:outerShdw>
              </a:effectLst>
              <a:uFillTx/>
              <a:latin typeface="Times New Roman" panose="02020603050405020304" charset="0"/>
              <a:cs typeface="Times New Roman" panose="0202060305040502030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1" name="TitleBkg"/>
          <p:cNvGrpSpPr/>
          <p:nvPr/>
        </p:nvGrpSpPr>
        <p:grpSpPr>
          <a:xfrm>
            <a:off x="0" y="0"/>
            <a:ext cx="12192000" cy="6793230"/>
            <a:chOff x="0" y="0"/>
            <a:chExt cx="19200" cy="10698"/>
          </a:xfrm>
        </p:grpSpPr>
        <p:sp>
          <p:nvSpPr>
            <p:cNvPr id="22"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Harmonizing the Lunar and Solar Orbits</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24"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1"/>
          <a:stretch>
            <a:fillRect/>
          </a:stretch>
        </p:blipFill>
        <p:spPr>
          <a:xfrm>
            <a:off x="-5715" y="914400"/>
            <a:ext cx="12197715" cy="5822315"/>
          </a:xfrm>
          <a:prstGeom prst="rect">
            <a:avLst/>
          </a:prstGeom>
        </p:spPr>
      </p:pic>
      <p:sp>
        <p:nvSpPr>
          <p:cNvPr id="5" name="Weeks"/>
          <p:cNvSpPr txBox="1"/>
          <p:nvPr/>
        </p:nvSpPr>
        <p:spPr>
          <a:xfrm>
            <a:off x="0" y="6419850"/>
            <a:ext cx="4817745" cy="460375"/>
          </a:xfrm>
          <a:prstGeom prst="rect">
            <a:avLst/>
          </a:prstGeom>
          <a:solidFill>
            <a:schemeClr val="accent5">
              <a:lumMod val="75000"/>
            </a:schemeClr>
          </a:solidFill>
        </p:spPr>
        <p:txBody>
          <a:bodyPr wrap="square" rtlCol="0">
            <a:spAutoFit/>
          </a:bodyPr>
          <a:p>
            <a:pPr algn="ctr"/>
            <a:r>
              <a:rPr lang="en-US" sz="2400" b="1">
                <a:solidFill>
                  <a:schemeClr val="bg1"/>
                </a:solidFill>
              </a:rPr>
              <a:t>Weeks</a:t>
            </a:r>
            <a:endParaRPr lang="en-US" sz="2400" b="1">
              <a:solidFill>
                <a:schemeClr val="bg1"/>
              </a:solidFill>
            </a:endParaRPr>
          </a:p>
        </p:txBody>
      </p:sp>
      <p:sp>
        <p:nvSpPr>
          <p:cNvPr id="6" name="Months"/>
          <p:cNvSpPr txBox="1"/>
          <p:nvPr/>
        </p:nvSpPr>
        <p:spPr>
          <a:xfrm>
            <a:off x="4186555" y="6419850"/>
            <a:ext cx="3866515" cy="460375"/>
          </a:xfrm>
          <a:prstGeom prst="rect">
            <a:avLst/>
          </a:prstGeom>
          <a:solidFill>
            <a:schemeClr val="accent5">
              <a:lumMod val="75000"/>
            </a:schemeClr>
          </a:solidFill>
        </p:spPr>
        <p:txBody>
          <a:bodyPr wrap="square" rtlCol="0">
            <a:spAutoFit/>
          </a:bodyPr>
          <a:p>
            <a:pPr algn="ctr"/>
            <a:r>
              <a:rPr lang="en-US" sz="2400" b="1">
                <a:solidFill>
                  <a:schemeClr val="bg1"/>
                </a:solidFill>
              </a:rPr>
              <a:t>Months</a:t>
            </a:r>
            <a:endParaRPr lang="en-US" sz="2400" b="1">
              <a:solidFill>
                <a:schemeClr val="bg1"/>
              </a:solidFill>
            </a:endParaRPr>
          </a:p>
        </p:txBody>
      </p:sp>
      <p:sp>
        <p:nvSpPr>
          <p:cNvPr id="7" name="Years"/>
          <p:cNvSpPr txBox="1"/>
          <p:nvPr/>
        </p:nvSpPr>
        <p:spPr>
          <a:xfrm>
            <a:off x="7907655" y="6419850"/>
            <a:ext cx="4284980" cy="460375"/>
          </a:xfrm>
          <a:prstGeom prst="rect">
            <a:avLst/>
          </a:prstGeom>
          <a:solidFill>
            <a:schemeClr val="accent5">
              <a:lumMod val="75000"/>
            </a:schemeClr>
          </a:solidFill>
        </p:spPr>
        <p:txBody>
          <a:bodyPr wrap="square" rtlCol="0">
            <a:spAutoFit/>
          </a:bodyPr>
          <a:p>
            <a:pPr algn="ctr"/>
            <a:r>
              <a:rPr lang="en-US" sz="2400" b="1">
                <a:solidFill>
                  <a:schemeClr val="bg1"/>
                </a:solidFill>
              </a:rPr>
              <a:t>Years</a:t>
            </a:r>
            <a:endParaRPr lang="en-US" sz="2400" b="1">
              <a:solidFill>
                <a:schemeClr val="bg1"/>
              </a:solidFill>
            </a:endParaRPr>
          </a:p>
        </p:txBody>
      </p:sp>
      <p:sp>
        <p:nvSpPr>
          <p:cNvPr id="8" name="MathWeeks"/>
          <p:cNvSpPr txBox="1"/>
          <p:nvPr/>
        </p:nvSpPr>
        <p:spPr>
          <a:xfrm>
            <a:off x="1280795" y="1081405"/>
            <a:ext cx="2364105" cy="460375"/>
          </a:xfrm>
          <a:prstGeom prst="rect">
            <a:avLst/>
          </a:prstGeom>
          <a:noFill/>
        </p:spPr>
        <p:txBody>
          <a:bodyPr wrap="square" rtlCol="0">
            <a:spAutoFit/>
          </a:bodyPr>
          <a:p>
            <a:pPr algn="ctr"/>
            <a:r>
              <a:rPr lang="en-US" sz="2400" b="1">
                <a:solidFill>
                  <a:schemeClr val="tx1"/>
                </a:solidFill>
              </a:rPr>
              <a:t>52 x 7 = 364</a:t>
            </a:r>
            <a:endParaRPr lang="en-US" sz="2400" b="1">
              <a:solidFill>
                <a:schemeClr val="tx1"/>
              </a:solidFill>
            </a:endParaRPr>
          </a:p>
        </p:txBody>
      </p:sp>
      <p:sp>
        <p:nvSpPr>
          <p:cNvPr id="9" name="MathMonths"/>
          <p:cNvSpPr txBox="1"/>
          <p:nvPr/>
        </p:nvSpPr>
        <p:spPr>
          <a:xfrm>
            <a:off x="5083175" y="1081405"/>
            <a:ext cx="2364105" cy="460375"/>
          </a:xfrm>
          <a:prstGeom prst="rect">
            <a:avLst/>
          </a:prstGeom>
          <a:noFill/>
        </p:spPr>
        <p:txBody>
          <a:bodyPr wrap="square" rtlCol="0">
            <a:spAutoFit/>
          </a:bodyPr>
          <a:p>
            <a:pPr algn="ctr"/>
            <a:r>
              <a:rPr lang="en-US" sz="2400" b="1">
                <a:solidFill>
                  <a:schemeClr val="tx1"/>
                </a:solidFill>
              </a:rPr>
              <a:t>29.5 x 12 = 354</a:t>
            </a:r>
            <a:endParaRPr lang="en-US" sz="2400" b="1">
              <a:solidFill>
                <a:schemeClr val="tx1"/>
              </a:solidFill>
            </a:endParaRPr>
          </a:p>
        </p:txBody>
      </p:sp>
      <p:sp>
        <p:nvSpPr>
          <p:cNvPr id="10" name="MathYears"/>
          <p:cNvSpPr txBox="1"/>
          <p:nvPr/>
        </p:nvSpPr>
        <p:spPr>
          <a:xfrm>
            <a:off x="8810625" y="1081405"/>
            <a:ext cx="2364105" cy="460375"/>
          </a:xfrm>
          <a:prstGeom prst="rect">
            <a:avLst/>
          </a:prstGeom>
          <a:noFill/>
        </p:spPr>
        <p:txBody>
          <a:bodyPr wrap="square" rtlCol="0">
            <a:spAutoFit/>
          </a:bodyPr>
          <a:p>
            <a:pPr algn="ctr"/>
            <a:r>
              <a:rPr lang="en-US" sz="2400" b="1">
                <a:solidFill>
                  <a:schemeClr val="tx1"/>
                </a:solidFill>
              </a:rPr>
              <a:t>365.25</a:t>
            </a:r>
            <a:endParaRPr lang="en-US" sz="2400" b="1">
              <a:solidFill>
                <a:schemeClr val="tx1"/>
              </a:solidFill>
            </a:endParaRPr>
          </a:p>
        </p:txBody>
      </p:sp>
      <p:cxnSp>
        <p:nvCxnSpPr>
          <p:cNvPr id="11" name="RedLine"/>
          <p:cNvCxnSpPr/>
          <p:nvPr/>
        </p:nvCxnSpPr>
        <p:spPr>
          <a:xfrm>
            <a:off x="492125" y="1511935"/>
            <a:ext cx="1118362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rrowGap"/>
          <p:cNvSpPr txBox="1"/>
          <p:nvPr/>
        </p:nvSpPr>
        <p:spPr>
          <a:xfrm>
            <a:off x="7112635" y="716915"/>
            <a:ext cx="1918970" cy="1818580"/>
          </a:xfrm>
          <a:prstGeom prst="leftArrow">
            <a:avLst>
              <a:gd name="adj1" fmla="val 67074"/>
              <a:gd name="adj2" fmla="val 31369"/>
            </a:avLst>
          </a:prstGeom>
          <a:gradFill>
            <a:gsLst>
              <a:gs pos="0">
                <a:srgbClr val="FFB7B7"/>
              </a:gs>
              <a:gs pos="100000">
                <a:srgbClr val="FF0000"/>
              </a:gs>
            </a:gsLst>
            <a:lin ang="10740000" scaled="0"/>
          </a:gradFill>
          <a:ln>
            <a:solidFill>
              <a:schemeClr val="accent1"/>
            </a:solidFill>
          </a:ln>
        </p:spPr>
        <p:txBody>
          <a:bodyPr wrap="square" rtlCol="0">
            <a:spAutoFit/>
          </a:bodyPr>
          <a:p>
            <a:pPr algn="ctr"/>
            <a:r>
              <a:rPr lang="en-US" sz="3600" b="1"/>
              <a:t>~11 Days</a:t>
            </a:r>
            <a:endParaRPr lang="en-US" sz="3600" b="1"/>
          </a:p>
        </p:txBody>
      </p:sp>
      <p:sp>
        <p:nvSpPr>
          <p:cNvPr id="14" name="TextExplanation"/>
          <p:cNvSpPr txBox="1"/>
          <p:nvPr/>
        </p:nvSpPr>
        <p:spPr>
          <a:xfrm>
            <a:off x="255270" y="1858645"/>
            <a:ext cx="11682730" cy="3532505"/>
          </a:xfrm>
          <a:prstGeom prst="rect">
            <a:avLst/>
          </a:prstGeom>
          <a:gradFill>
            <a:gsLst>
              <a:gs pos="0">
                <a:srgbClr val="FEFBA5"/>
              </a:gs>
              <a:gs pos="100000">
                <a:srgbClr val="FCF30E"/>
              </a:gs>
            </a:gsLst>
            <a:lin ang="4680000" scaled="0"/>
          </a:gradFill>
          <a:ln>
            <a:solidFill>
              <a:schemeClr val="accent4">
                <a:lumMod val="50000"/>
              </a:schemeClr>
            </a:solidFill>
          </a:ln>
          <a:effectLst>
            <a:outerShdw blurRad="50800" dist="38100" dir="2700000" algn="tl" rotWithShape="0">
              <a:prstClr val="black">
                <a:alpha val="40000"/>
              </a:prstClr>
            </a:outerShdw>
          </a:effectLst>
        </p:spPr>
        <p:txBody>
          <a:bodyPr wrap="square" rtlCol="0">
            <a:noAutofit/>
          </a:bodyPr>
          <a:p>
            <a:pPr algn="ctr"/>
            <a:r>
              <a:rPr lang="en-US" sz="3200"/>
              <a:t>The solar calendar can be harmonized with the earthly seasons by adding an extra day every 4 years: </a:t>
            </a:r>
            <a:r>
              <a:rPr lang="en-US" sz="3200" b="1"/>
              <a:t>Gregorian Calendar</a:t>
            </a:r>
            <a:br>
              <a:rPr lang="en-US" sz="3200" b="1"/>
            </a:br>
            <a:endParaRPr lang="en-US" sz="1600"/>
          </a:p>
          <a:p>
            <a:pPr algn="ctr"/>
            <a:r>
              <a:rPr lang="en-US" sz="3200"/>
              <a:t>The lunar and solar calendars can be harmonized by adding a special intercalary month every 2-3 years. This creates a 19-year repeating pattern called the Metonic Cycle: </a:t>
            </a:r>
            <a:r>
              <a:rPr lang="en-US" sz="3200" b="1"/>
              <a:t>Luni-solar Calendar</a:t>
            </a:r>
            <a:endParaRPr lang="en-US" sz="3200" b="1"/>
          </a:p>
        </p:txBody>
      </p:sp>
      <p:graphicFrame>
        <p:nvGraphicFramePr>
          <p:cNvPr id="15" name="MetonicCycle"/>
          <p:cNvGraphicFramePr/>
          <p:nvPr/>
        </p:nvGraphicFramePr>
        <p:xfrm>
          <a:off x="415290" y="4585970"/>
          <a:ext cx="11355070" cy="67754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48765"/>
                <a:gridCol w="516255"/>
                <a:gridCol w="515620"/>
                <a:gridCol w="516255"/>
                <a:gridCol w="515620"/>
                <a:gridCol w="516255"/>
                <a:gridCol w="516890"/>
                <a:gridCol w="515620"/>
                <a:gridCol w="516890"/>
                <a:gridCol w="515620"/>
                <a:gridCol w="515620"/>
                <a:gridCol w="516890"/>
                <a:gridCol w="516255"/>
                <a:gridCol w="515620"/>
                <a:gridCol w="516255"/>
                <a:gridCol w="515620"/>
                <a:gridCol w="516255"/>
                <a:gridCol w="516890"/>
                <a:gridCol w="515620"/>
                <a:gridCol w="516255"/>
              </a:tblGrid>
              <a:tr h="677545">
                <a:tc>
                  <a:txBody>
                    <a:bodyPr/>
                    <a:p>
                      <a:pPr algn="ctr">
                        <a:buNone/>
                      </a:pPr>
                      <a:r>
                        <a:rPr lang="en-US" b="1"/>
                        <a:t>19-Year Metonic Cycle</a:t>
                      </a:r>
                      <a:endParaRPr lang="en-US" b="1"/>
                    </a:p>
                  </a:txBody>
                  <a:tcPr/>
                </a:tc>
                <a:tc>
                  <a:txBody>
                    <a:bodyPr/>
                    <a:p>
                      <a:pPr algn="ctr">
                        <a:buNone/>
                      </a:pPr>
                      <a:r>
                        <a:rPr lang="en-US"/>
                        <a:t>1</a:t>
                      </a:r>
                      <a:endParaRPr lang="en-US"/>
                    </a:p>
                  </a:txBody>
                  <a:tcPr>
                    <a:solidFill>
                      <a:schemeClr val="accent1">
                        <a:lumMod val="75000"/>
                      </a:schemeClr>
                    </a:solidFill>
                  </a:tcPr>
                </a:tc>
                <a:tc>
                  <a:txBody>
                    <a:bodyPr/>
                    <a:p>
                      <a:pPr algn="ctr">
                        <a:buNone/>
                      </a:pPr>
                      <a:r>
                        <a:rPr lang="en-US"/>
                        <a:t>2</a:t>
                      </a:r>
                      <a:endParaRPr lang="en-US"/>
                    </a:p>
                  </a:txBody>
                  <a:tcPr>
                    <a:solidFill>
                      <a:schemeClr val="accent1">
                        <a:lumMod val="40000"/>
                        <a:lumOff val="60000"/>
                      </a:schemeClr>
                    </a:solidFill>
                  </a:tcPr>
                </a:tc>
                <a:tc>
                  <a:txBody>
                    <a:bodyPr/>
                    <a:p>
                      <a:pPr algn="ctr">
                        <a:buNone/>
                      </a:pPr>
                      <a:r>
                        <a:rPr lang="en-US"/>
                        <a:t>3</a:t>
                      </a:r>
                      <a:endParaRPr lang="en-US"/>
                    </a:p>
                  </a:txBody>
                  <a:tcPr>
                    <a:solidFill>
                      <a:schemeClr val="accent1">
                        <a:lumMod val="40000"/>
                        <a:lumOff val="60000"/>
                      </a:schemeClr>
                    </a:solidFill>
                  </a:tcPr>
                </a:tc>
                <a:tc>
                  <a:txBody>
                    <a:bodyPr/>
                    <a:p>
                      <a:pPr algn="ctr">
                        <a:buNone/>
                      </a:pPr>
                      <a:r>
                        <a:rPr lang="en-US"/>
                        <a:t>4</a:t>
                      </a:r>
                      <a:endParaRPr lang="en-US"/>
                    </a:p>
                  </a:txBody>
                  <a:tcPr>
                    <a:solidFill>
                      <a:schemeClr val="accent1">
                        <a:lumMod val="75000"/>
                      </a:schemeClr>
                    </a:solidFill>
                  </a:tcPr>
                </a:tc>
                <a:tc>
                  <a:txBody>
                    <a:bodyPr/>
                    <a:p>
                      <a:pPr algn="ctr">
                        <a:buNone/>
                      </a:pPr>
                      <a:r>
                        <a:rPr lang="en-US"/>
                        <a:t>5</a:t>
                      </a:r>
                      <a:endParaRPr lang="en-US"/>
                    </a:p>
                  </a:txBody>
                  <a:tcPr>
                    <a:solidFill>
                      <a:schemeClr val="accent1">
                        <a:lumMod val="40000"/>
                        <a:lumOff val="60000"/>
                      </a:schemeClr>
                    </a:solidFill>
                  </a:tcPr>
                </a:tc>
                <a:tc>
                  <a:txBody>
                    <a:bodyPr/>
                    <a:p>
                      <a:pPr algn="ctr">
                        <a:buNone/>
                      </a:pPr>
                      <a:r>
                        <a:rPr lang="en-US"/>
                        <a:t>6</a:t>
                      </a:r>
                      <a:endParaRPr lang="en-US"/>
                    </a:p>
                  </a:txBody>
                  <a:tcPr>
                    <a:solidFill>
                      <a:schemeClr val="accent1">
                        <a:lumMod val="40000"/>
                        <a:lumOff val="60000"/>
                      </a:schemeClr>
                    </a:solidFill>
                  </a:tcPr>
                </a:tc>
                <a:tc>
                  <a:txBody>
                    <a:bodyPr/>
                    <a:p>
                      <a:pPr algn="ctr">
                        <a:buNone/>
                      </a:pPr>
                      <a:r>
                        <a:rPr lang="en-US"/>
                        <a:t>7</a:t>
                      </a:r>
                      <a:endParaRPr lang="en-US"/>
                    </a:p>
                  </a:txBody>
                  <a:tcPr>
                    <a:solidFill>
                      <a:schemeClr val="accent1">
                        <a:lumMod val="75000"/>
                      </a:schemeClr>
                    </a:solidFill>
                  </a:tcPr>
                </a:tc>
                <a:tc>
                  <a:txBody>
                    <a:bodyPr/>
                    <a:p>
                      <a:pPr algn="ctr">
                        <a:buNone/>
                      </a:pPr>
                      <a:r>
                        <a:rPr lang="en-US"/>
                        <a:t>8</a:t>
                      </a:r>
                      <a:endParaRPr lang="en-US"/>
                    </a:p>
                  </a:txBody>
                  <a:tcPr>
                    <a:solidFill>
                      <a:schemeClr val="accent1">
                        <a:lumMod val="40000"/>
                        <a:lumOff val="60000"/>
                      </a:schemeClr>
                    </a:solidFill>
                  </a:tcPr>
                </a:tc>
                <a:tc>
                  <a:txBody>
                    <a:bodyPr/>
                    <a:p>
                      <a:pPr algn="ctr">
                        <a:buNone/>
                      </a:pPr>
                      <a:r>
                        <a:rPr lang="en-US"/>
                        <a:t>9</a:t>
                      </a:r>
                      <a:endParaRPr lang="en-US"/>
                    </a:p>
                  </a:txBody>
                  <a:tcPr>
                    <a:solidFill>
                      <a:schemeClr val="accent1">
                        <a:lumMod val="75000"/>
                      </a:schemeClr>
                    </a:solidFill>
                  </a:tcPr>
                </a:tc>
                <a:tc>
                  <a:txBody>
                    <a:bodyPr/>
                    <a:p>
                      <a:pPr algn="ctr">
                        <a:buNone/>
                      </a:pPr>
                      <a:r>
                        <a:rPr lang="en-US"/>
                        <a:t>10</a:t>
                      </a:r>
                      <a:endParaRPr lang="en-US"/>
                    </a:p>
                  </a:txBody>
                  <a:tcPr>
                    <a:solidFill>
                      <a:schemeClr val="accent1">
                        <a:lumMod val="40000"/>
                        <a:lumOff val="60000"/>
                      </a:schemeClr>
                    </a:solidFill>
                  </a:tcPr>
                </a:tc>
                <a:tc>
                  <a:txBody>
                    <a:bodyPr/>
                    <a:p>
                      <a:pPr algn="ctr">
                        <a:buNone/>
                      </a:pPr>
                      <a:r>
                        <a:rPr lang="en-US"/>
                        <a:t>11</a:t>
                      </a:r>
                      <a:endParaRPr lang="en-US"/>
                    </a:p>
                  </a:txBody>
                  <a:tcPr>
                    <a:solidFill>
                      <a:schemeClr val="accent1">
                        <a:lumMod val="40000"/>
                        <a:lumOff val="60000"/>
                      </a:schemeClr>
                    </a:solidFill>
                  </a:tcPr>
                </a:tc>
                <a:tc>
                  <a:txBody>
                    <a:bodyPr/>
                    <a:p>
                      <a:pPr algn="ctr">
                        <a:buNone/>
                      </a:pPr>
                      <a:r>
                        <a:rPr lang="en-US"/>
                        <a:t>12</a:t>
                      </a:r>
                      <a:endParaRPr lang="en-US"/>
                    </a:p>
                  </a:txBody>
                  <a:tcPr>
                    <a:solidFill>
                      <a:schemeClr val="accent1">
                        <a:lumMod val="75000"/>
                      </a:schemeClr>
                    </a:solidFill>
                  </a:tcPr>
                </a:tc>
                <a:tc>
                  <a:txBody>
                    <a:bodyPr/>
                    <a:p>
                      <a:pPr algn="ctr">
                        <a:buNone/>
                      </a:pPr>
                      <a:r>
                        <a:rPr lang="en-US"/>
                        <a:t>13</a:t>
                      </a:r>
                      <a:endParaRPr lang="en-US"/>
                    </a:p>
                  </a:txBody>
                  <a:tcPr>
                    <a:solidFill>
                      <a:schemeClr val="accent1">
                        <a:lumMod val="40000"/>
                        <a:lumOff val="60000"/>
                      </a:schemeClr>
                    </a:solidFill>
                  </a:tcPr>
                </a:tc>
                <a:tc>
                  <a:txBody>
                    <a:bodyPr/>
                    <a:p>
                      <a:pPr algn="ctr">
                        <a:buNone/>
                      </a:pPr>
                      <a:r>
                        <a:rPr lang="en-US"/>
                        <a:t>14</a:t>
                      </a:r>
                      <a:endParaRPr lang="en-US"/>
                    </a:p>
                  </a:txBody>
                  <a:tcPr>
                    <a:solidFill>
                      <a:schemeClr val="accent1">
                        <a:lumMod val="40000"/>
                        <a:lumOff val="60000"/>
                      </a:schemeClr>
                    </a:solidFill>
                  </a:tcPr>
                </a:tc>
                <a:tc>
                  <a:txBody>
                    <a:bodyPr/>
                    <a:p>
                      <a:pPr algn="ctr">
                        <a:buNone/>
                      </a:pPr>
                      <a:r>
                        <a:rPr lang="en-US"/>
                        <a:t>15</a:t>
                      </a:r>
                      <a:endParaRPr lang="en-US"/>
                    </a:p>
                  </a:txBody>
                  <a:tcPr>
                    <a:solidFill>
                      <a:schemeClr val="accent1">
                        <a:lumMod val="75000"/>
                      </a:schemeClr>
                    </a:solidFill>
                  </a:tcPr>
                </a:tc>
                <a:tc>
                  <a:txBody>
                    <a:bodyPr/>
                    <a:p>
                      <a:pPr algn="ctr">
                        <a:buNone/>
                      </a:pPr>
                      <a:r>
                        <a:rPr lang="en-US"/>
                        <a:t>16</a:t>
                      </a:r>
                      <a:endParaRPr lang="en-US"/>
                    </a:p>
                  </a:txBody>
                  <a:tcPr>
                    <a:solidFill>
                      <a:schemeClr val="accent1">
                        <a:lumMod val="40000"/>
                        <a:lumOff val="60000"/>
                      </a:schemeClr>
                    </a:solidFill>
                  </a:tcPr>
                </a:tc>
                <a:tc>
                  <a:txBody>
                    <a:bodyPr/>
                    <a:p>
                      <a:pPr algn="ctr">
                        <a:buNone/>
                      </a:pPr>
                      <a:r>
                        <a:rPr lang="en-US"/>
                        <a:t>17</a:t>
                      </a:r>
                      <a:endParaRPr lang="en-US"/>
                    </a:p>
                  </a:txBody>
                  <a:tcPr>
                    <a:solidFill>
                      <a:schemeClr val="accent1">
                        <a:lumMod val="40000"/>
                        <a:lumOff val="60000"/>
                      </a:schemeClr>
                    </a:solidFill>
                  </a:tcPr>
                </a:tc>
                <a:tc>
                  <a:txBody>
                    <a:bodyPr/>
                    <a:p>
                      <a:pPr algn="ctr">
                        <a:buNone/>
                      </a:pPr>
                      <a:r>
                        <a:rPr lang="en-US"/>
                        <a:t>18</a:t>
                      </a:r>
                      <a:endParaRPr lang="en-US"/>
                    </a:p>
                  </a:txBody>
                  <a:tcPr>
                    <a:solidFill>
                      <a:schemeClr val="accent1">
                        <a:lumMod val="75000"/>
                      </a:schemeClr>
                    </a:solidFill>
                  </a:tcPr>
                </a:tc>
                <a:tc>
                  <a:txBody>
                    <a:bodyPr/>
                    <a:p>
                      <a:pPr algn="ctr">
                        <a:buNone/>
                      </a:pPr>
                      <a:r>
                        <a:rPr lang="en-US"/>
                        <a:t>19</a:t>
                      </a:r>
                      <a:endParaRPr lang="en-US"/>
                    </a:p>
                  </a:txBody>
                  <a:tcPr>
                    <a:solidFill>
                      <a:schemeClr val="accent1">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3000" fill="hold">
                                          <p:stCondLst>
                                            <p:cond delay="0"/>
                                          </p:stCondLst>
                                        </p:cTn>
                                        <p:tgtEl>
                                          <p:spTgt spid="11"/>
                                        </p:tgtEl>
                                        <p:attrNameLst>
                                          <p:attrName>style.visibility</p:attrName>
                                        </p:attrNameLst>
                                      </p:cBhvr>
                                      <p:to>
                                        <p:strVal val="visible"/>
                                      </p:to>
                                    </p:set>
                                    <p:anim calcmode="lin" valueType="num">
                                      <p:cBhvr additive="base">
                                        <p:cTn id="17" dur="3000"/>
                                        <p:tgtEl>
                                          <p:spTgt spid="11"/>
                                        </p:tgtEl>
                                        <p:attrNameLst>
                                          <p:attrName>ppt_x</p:attrName>
                                        </p:attrNameLst>
                                      </p:cBhvr>
                                      <p:tavLst>
                                        <p:tav tm="0">
                                          <p:val>
                                            <p:strVal val="#ppt_x-#ppt_w*1.125000"/>
                                          </p:val>
                                        </p:tav>
                                        <p:tav tm="100000">
                                          <p:val>
                                            <p:strVal val="#ppt_x"/>
                                          </p:val>
                                        </p:tav>
                                      </p:tavLst>
                                    </p:anim>
                                    <p:animEffect transition="in" filter="wipe(right)">
                                      <p:cBhvr>
                                        <p:cTn id="18" dur="3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bg/>
                                          </p:spTgt>
                                        </p:tgtEl>
                                        <p:attrNameLst>
                                          <p:attrName>style.visibility</p:attrName>
                                        </p:attrNameLst>
                                      </p:cBhvr>
                                      <p:to>
                                        <p:strVal val="visible"/>
                                      </p:to>
                                    </p:set>
                                    <p:animEffect transition="in" filter="fade">
                                      <p:cBhvr>
                                        <p:cTn id="28" dur="500"/>
                                        <p:tgtEl>
                                          <p:spTgt spid="14">
                                            <p:bg/>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bldLvl="0" animBg="1"/>
      <p:bldP spid="14" grpId="0" animBg="1"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Num 29:12-39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646295"/>
          </a:xfrm>
          <a:prstGeom prst="rect">
            <a:avLst/>
          </a:prstGeom>
          <a:noFill/>
        </p:spPr>
        <p:txBody>
          <a:bodyPr wrap="square" rtlCol="0" anchor="t">
            <a:spAutoFit/>
          </a:bodyPr>
          <a:p>
            <a:r>
              <a:rPr lang="en-US" sz="3200" b="1"/>
              <a:t>Levitical Details </a:t>
            </a:r>
            <a:br>
              <a:rPr lang="en-US" sz="2800" b="1"/>
            </a:br>
            <a:endParaRPr lang="en-US" sz="2400" b="1"/>
          </a:p>
          <a:p>
            <a:pPr lvl="1" algn="l"/>
            <a:r>
              <a:rPr lang="en-US" sz="2400">
                <a:sym typeface="+mn-ea"/>
              </a:rPr>
              <a:t>[+] “On the fifteenth day of the seventh month you shall have a holy convocation. You shall not do any ordinary work, and you shall keep a feast to the LORD seven days. And you shall offer a burnt offering, a food offering, with a pleasing aroma to the LORD, thirteen bulls from the herd, two rams, fourteen male lambs a year old; they shall be without blemish; and their grain offering of fine flour mixed with oil, three tenths of an ephah for each of the thirteen bulls, two tenths for each of the two rams, and a tenth for each of the fourteen lambs; also one male goat for a sin offering, besides the regular burnt offering, its grain offering and its drink offering. ...</a:t>
            </a:r>
            <a:endParaRPr lang="en-US" sz="2400"/>
          </a:p>
          <a:p>
            <a:pPr lvl="1"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Num 29:12-39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15865"/>
          </a:xfrm>
          <a:prstGeom prst="rect">
            <a:avLst/>
          </a:prstGeom>
          <a:noFill/>
        </p:spPr>
        <p:txBody>
          <a:bodyPr wrap="square" rtlCol="0" anchor="t">
            <a:spAutoFit/>
          </a:bodyPr>
          <a:p>
            <a:r>
              <a:rPr lang="en-US" sz="3200" b="1"/>
              <a:t>Levitical </a:t>
            </a:r>
            <a:r>
              <a:rPr lang="en-US" sz="3200" b="1">
                <a:sym typeface="+mn-ea"/>
              </a:rPr>
              <a:t>Details</a:t>
            </a:r>
            <a:br>
              <a:rPr lang="en-US" sz="2800" b="1"/>
            </a:br>
            <a:endParaRPr lang="en-US" sz="2400" b="1"/>
          </a:p>
          <a:p>
            <a:pPr lvl="1" algn="l"/>
            <a:r>
              <a:rPr lang="en-US" sz="2400">
                <a:sym typeface="+mn-ea"/>
              </a:rPr>
              <a:t>[+] ... “On the second day twelve bulls from the herd, two rams, fourteen male lambs a year old without blemish, with the grain offering and the drink offerings for the bulls, for the rams, and for the lambs, in the prescribed quantities; also one male goat for a sin offering, besides the regular burnt offering and its grain offering, and their drink offerings. </a:t>
            </a:r>
            <a:endParaRPr lang="en-US" sz="2400"/>
          </a:p>
          <a:p>
            <a:pPr lvl="1" algn="just"/>
            <a:endParaRPr lang="en-US" sz="2400"/>
          </a:p>
          <a:p>
            <a:pPr lvl="1" algn="just"/>
            <a:r>
              <a:rPr lang="en-US" sz="2400">
                <a:sym typeface="+mn-ea"/>
              </a:rPr>
              <a:t>“On the third day eleven bulls, two rams, fourteen male lambs a year old without blemish, with the grain offering and the drink offerings for the bulls, for the rams, and for the lambs, in the prescribed quantities; also one male goat for a sin offering, besides the regular burnt offering and its grain offering and its drink offering. ...</a:t>
            </a:r>
            <a:endParaRPr lang="en-US" sz="2400"/>
          </a:p>
          <a:p>
            <a:pPr lvl="1"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Num 29:12-39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15865"/>
          </a:xfrm>
          <a:prstGeom prst="rect">
            <a:avLst/>
          </a:prstGeom>
          <a:noFill/>
        </p:spPr>
        <p:txBody>
          <a:bodyPr wrap="square" rtlCol="0" anchor="t">
            <a:spAutoFit/>
          </a:bodyPr>
          <a:p>
            <a:r>
              <a:rPr lang="en-US" sz="3200" b="1"/>
              <a:t>Levitical </a:t>
            </a:r>
            <a:r>
              <a:rPr lang="en-US" sz="3200" b="1">
                <a:sym typeface="+mn-ea"/>
              </a:rPr>
              <a:t>Details</a:t>
            </a:r>
            <a:br>
              <a:rPr lang="en-US" sz="2800" b="1"/>
            </a:br>
            <a:endParaRPr lang="en-US" sz="2400" b="1"/>
          </a:p>
          <a:p>
            <a:pPr lvl="1" algn="l"/>
            <a:r>
              <a:rPr lang="en-US" sz="2400">
                <a:sym typeface="+mn-ea"/>
              </a:rPr>
              <a:t>[+] ... “On the fourth day ten bulls, two rams, fourteen male lambs a year old without blemish, with the grain offering and the drink offerings for the bulls, for the rams, and for the lambs, in the prescribed quantities; also one male goat for a sin offering, besides the regular burnt offering, its grain offering and its drink offering. </a:t>
            </a:r>
            <a:endParaRPr lang="en-US" sz="2400"/>
          </a:p>
          <a:p>
            <a:pPr lvl="1" algn="just"/>
            <a:endParaRPr lang="en-US" sz="2400"/>
          </a:p>
          <a:p>
            <a:pPr lvl="1" algn="just"/>
            <a:r>
              <a:rPr lang="en-US" sz="2400">
                <a:sym typeface="+mn-ea"/>
              </a:rPr>
              <a:t>“On the fifth day nine bulls, two rams, fourteen male lambs a year old without blemish, with the grain offering and the drink offerings for the bulls, for the rams, and for the lambs, in the prescribed quantities; also one male goat for a sin offering; besides the regular burnt offering and its grain offering and its drink offering. </a:t>
            </a:r>
            <a:r>
              <a:rPr lang="en-US" sz="2400"/>
              <a:t>...</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Num 29:12-39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15865"/>
          </a:xfrm>
          <a:prstGeom prst="rect">
            <a:avLst/>
          </a:prstGeom>
          <a:noFill/>
        </p:spPr>
        <p:txBody>
          <a:bodyPr wrap="square" rtlCol="0" anchor="t">
            <a:spAutoFit/>
          </a:bodyPr>
          <a:p>
            <a:r>
              <a:rPr lang="en-US" sz="3200" b="1"/>
              <a:t>Levitical </a:t>
            </a:r>
            <a:r>
              <a:rPr lang="en-US" sz="3200" b="1">
                <a:sym typeface="+mn-ea"/>
              </a:rPr>
              <a:t>Details</a:t>
            </a:r>
            <a:br>
              <a:rPr lang="en-US" sz="2800" b="1"/>
            </a:br>
            <a:endParaRPr lang="en-US" sz="2400" b="1"/>
          </a:p>
          <a:p>
            <a:pPr lvl="1" algn="l"/>
            <a:r>
              <a:rPr lang="en-US" sz="2400">
                <a:sym typeface="+mn-ea"/>
              </a:rPr>
              <a:t>[+] ... “On the sixth day eight bulls, two rams, fourteen male lambs a year old without blemish, with the grain offering and the drink offerings for the bulls, for the rams, and for the lambs, in the prescribed quantities; also one male goat for a sin offering; besides the regular burnt offering, its grain offering, and its drink offerings. </a:t>
            </a:r>
            <a:endParaRPr lang="en-US" sz="2400"/>
          </a:p>
          <a:p>
            <a:pPr lvl="1" algn="just"/>
            <a:endParaRPr lang="en-US" sz="2400"/>
          </a:p>
          <a:p>
            <a:pPr lvl="1" algn="just"/>
            <a:r>
              <a:rPr lang="en-US" sz="2400">
                <a:sym typeface="+mn-ea"/>
              </a:rPr>
              <a:t>“On the seventh day seven bulls, two rams, fourteen male lambs a year old without blemish, with the grain offering and the drink offerings for the bulls, for the rams, and for the lambs, in the prescribed quantities; also one male goat for a sin offering; besides the regular burnt offering, its grain offering, and its drink offering.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Num 29:12-39</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t>Levitical </a:t>
            </a:r>
            <a:r>
              <a:rPr lang="en-US" sz="3200" b="1">
                <a:sym typeface="+mn-ea"/>
              </a:rPr>
              <a:t>Details</a:t>
            </a:r>
            <a:br>
              <a:rPr lang="en-US" sz="2800" b="1"/>
            </a:br>
            <a:endParaRPr lang="en-US" sz="2400" b="1"/>
          </a:p>
          <a:p>
            <a:pPr lvl="1" algn="l"/>
            <a:r>
              <a:rPr lang="en-US" sz="2400">
                <a:sym typeface="+mn-ea"/>
              </a:rPr>
              <a:t>[+] ... On the eighth day you shall have a solemn assembly. You shall not do any ordinary work, but you shall offer a burnt offering, a food offering, with a pleasing aroma to the LORD: one bull, one ram, seven male lambs a year old without blemish, and the grain offering and the drink offerings for the bull, for the ram, and for the lambs, in the prescribed quantities; also one male goat for a sin offering; besides the regular burnt offering and its grain offering and its drink offering. </a:t>
            </a:r>
            <a:endParaRPr lang="en-US" sz="2400"/>
          </a:p>
          <a:p>
            <a:pPr lvl="1" algn="just"/>
            <a:endParaRPr lang="en-US" sz="2400"/>
          </a:p>
          <a:p>
            <a:pPr lvl="1" algn="just"/>
            <a:r>
              <a:rPr lang="en-US" sz="2400">
                <a:sym typeface="+mn-ea"/>
              </a:rPr>
              <a:t>“These you shall offer to the LORD at your appointed feasts, in addition to your vow offerings and your freewill offerings, for your burnt offerings, and for your grain offerings, and for your drink offerings, and for your peace offerings.” </a:t>
            </a:r>
            <a:endParaRPr lang="en-US" sz="2400"/>
          </a:p>
          <a:p>
            <a:pPr lvl="1" algn="r"/>
            <a:r>
              <a:rPr lang="en-US" sz="2400">
                <a:sym typeface="+mn-ea"/>
              </a:rPr>
              <a:t>Numbers 29:12-39</a:t>
            </a:r>
            <a:endParaRPr lang="en-US" sz="2400"/>
          </a:p>
          <a:p>
            <a:pPr lvl="1"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276725"/>
          </a:xfrm>
          <a:prstGeom prst="rect">
            <a:avLst/>
          </a:prstGeom>
          <a:noFill/>
        </p:spPr>
        <p:txBody>
          <a:bodyPr wrap="square" rtlCol="0" anchor="t">
            <a:spAutoFit/>
          </a:bodyPr>
          <a:p>
            <a:r>
              <a:rPr lang="en-US" sz="3200" b="1"/>
              <a:t>Purpose of Celebration</a:t>
            </a:r>
            <a:endParaRPr lang="en-US" sz="2400" b="1"/>
          </a:p>
          <a:p>
            <a:pPr lvl="1" algn="l" defTabSz="914400" fontAlgn="auto">
              <a:tabLst>
                <a:tab pos="1828800" algn="l"/>
                <a:tab pos="3200400" algn="l"/>
                <a:tab pos="4572000" algn="l"/>
                <a:tab pos="6400800" algn="l"/>
                <a:tab pos="7543800" algn="l"/>
                <a:tab pos="8686800" algn="l"/>
                <a:tab pos="9601200" algn="l"/>
              </a:tabLst>
            </a:pPr>
            <a:br>
              <a:rPr lang="en-US" sz="2400"/>
            </a:br>
            <a:r>
              <a:rPr lang="en-US" sz="2400"/>
              <a:t>Different names: </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Feast of Booths/Tabernacles</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Feast of Ingathering (Exod 23:16; 34:22)</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Celebrate latter harvest</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Remember their time in the wilderness</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God’s Provision (wilderness and winter)</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God’s Presence (cloud by day; fire by night. Tabernacle)</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Celebrate God’s faithfulness</a:t>
            </a:r>
            <a:endParaRPr lang="en-US" sz="2400"/>
          </a:p>
          <a:p>
            <a:pPr lvl="1" algn="l" defTabSz="914400" fontAlgn="auto">
              <a:tabLst>
                <a:tab pos="1828800" algn="l"/>
                <a:tab pos="3200400" algn="l"/>
                <a:tab pos="4572000" algn="l"/>
                <a:tab pos="6400800" algn="l"/>
                <a:tab pos="7543800" algn="l"/>
                <a:tab pos="8686800" algn="l"/>
                <a:tab pos="9601200" algn="l"/>
              </a:tabLst>
            </a:pPr>
            <a:endParaRPr lang="en-US" sz="2400"/>
          </a:p>
        </p:txBody>
      </p:sp>
      <p:sp>
        <p:nvSpPr>
          <p:cNvPr id="8" name="Quote1"/>
          <p:cNvSpPr/>
          <p:nvPr/>
        </p:nvSpPr>
        <p:spPr>
          <a:xfrm>
            <a:off x="509270" y="1753870"/>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Lev 23:43 “...that your generations may know that I made the people of Israel dwell in booths when I brought them out of the land of Egypt: I am the LORD your God.”</a:t>
            </a:r>
            <a:endParaRPr lang="en-US" sz="2800">
              <a:solidFill>
                <a:schemeClr val="tx1"/>
              </a:solidFill>
            </a:endParaRPr>
          </a:p>
          <a:p>
            <a:pPr algn="just"/>
            <a:endParaRPr lang="en-US" sz="2800">
              <a:solidFill>
                <a:schemeClr val="tx1"/>
              </a:solidFill>
            </a:endParaRPr>
          </a:p>
          <a:p>
            <a:pPr algn="just"/>
            <a:r>
              <a:rPr lang="en-US" sz="2800">
                <a:solidFill>
                  <a:schemeClr val="tx1"/>
                </a:solidFill>
              </a:rPr>
              <a:t>Deut 16:13-15 You shall rejoice in your feast, you and your son and your daughter, your male servant and your female servant, the Levite, the sojourner, the fatherless, and the widow who are within your towns. </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P spid="8" grpId="0" bldLvl="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646295"/>
          </a:xfrm>
          <a:prstGeom prst="rect">
            <a:avLst/>
          </a:prstGeom>
          <a:noFill/>
        </p:spPr>
        <p:txBody>
          <a:bodyPr wrap="square" rtlCol="0" anchor="t">
            <a:spAutoFit/>
          </a:bodyPr>
          <a:p>
            <a:pPr defTabSz="914400" fontAlgn="auto">
              <a:tabLst>
                <a:tab pos="1828800" algn="l"/>
                <a:tab pos="3200400" algn="l"/>
                <a:tab pos="4572000" algn="l"/>
                <a:tab pos="6400800" algn="l"/>
                <a:tab pos="7543800" algn="l"/>
                <a:tab pos="8686800" algn="l"/>
                <a:tab pos="9601200" algn="l"/>
              </a:tabLst>
            </a:pPr>
            <a:r>
              <a:rPr lang="en-US" sz="3200" b="1"/>
              <a:t>Method of Celebration</a:t>
            </a:r>
            <a:endParaRPr lang="en-US" sz="3200" b="1"/>
          </a:p>
          <a:p>
            <a:pPr lvl="1" algn="l" defTabSz="914400" fontAlgn="auto">
              <a:tabLst>
                <a:tab pos="1828800" algn="l"/>
                <a:tab pos="3200400" algn="l"/>
                <a:tab pos="4572000" algn="l"/>
                <a:tab pos="6400800" algn="l"/>
                <a:tab pos="7543800" algn="l"/>
                <a:tab pos="8686800" algn="l"/>
                <a:tab pos="9601200" algn="l"/>
              </a:tabLst>
            </a:pPr>
            <a:br>
              <a:rPr lang="en-US" sz="2400"/>
            </a:br>
            <a:r>
              <a:rPr lang="en-US" sz="2400"/>
              <a:t>Pilgrimage feast</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Solemn day of rest before and after week long celebration</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Special offerings of bulls, rams, lambs and goat</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Blessings of the Four Species: </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Choice Fruit (Citron)</a:t>
            </a:r>
            <a:br>
              <a:rPr lang="en-US" sz="2400"/>
            </a:br>
            <a:r>
              <a:rPr lang="en-US" sz="2400"/>
              <a:t>Palm branches</a:t>
            </a:r>
            <a:br>
              <a:rPr lang="en-US" sz="2400"/>
            </a:br>
            <a:r>
              <a:rPr lang="en-US" sz="2400"/>
              <a:t>Myrtle branches</a:t>
            </a:r>
            <a:br>
              <a:rPr lang="en-US" sz="2400"/>
            </a:br>
            <a:r>
              <a:rPr lang="en-US" sz="2400"/>
              <a:t>Willow branches</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sym typeface="+mn-ea"/>
              </a:rPr>
              <a:t>Construction of </a:t>
            </a:r>
            <a:r>
              <a:rPr lang="en-US" sz="2400" i="1">
                <a:sym typeface="+mn-ea"/>
              </a:rPr>
              <a:t>sukkah</a:t>
            </a:r>
            <a:r>
              <a:rPr lang="en-US" sz="2400">
                <a:sym typeface="+mn-ea"/>
              </a:rPr>
              <a:t> </a:t>
            </a:r>
            <a:endParaRPr lang="en-US" sz="2400">
              <a:sym typeface="+mn-ea"/>
            </a:endParaRPr>
          </a:p>
          <a:p>
            <a:pPr lvl="2" algn="l" defTabSz="914400" fontAlgn="auto">
              <a:tabLst>
                <a:tab pos="1828800" algn="l"/>
                <a:tab pos="3200400" algn="l"/>
                <a:tab pos="4572000" algn="l"/>
                <a:tab pos="6400800" algn="l"/>
                <a:tab pos="7543800" algn="l"/>
                <a:tab pos="8686800" algn="l"/>
                <a:tab pos="9601200" algn="l"/>
              </a:tabLst>
            </a:pPr>
            <a:endParaRPr lang="en-US" sz="2400"/>
          </a:p>
        </p:txBody>
      </p:sp>
      <p:graphicFrame>
        <p:nvGraphicFramePr>
          <p:cNvPr id="3" name="Sacrifice Table"/>
          <p:cNvGraphicFramePr/>
          <p:nvPr>
            <p:ph idx="1"/>
          </p:nvPr>
        </p:nvGraphicFramePr>
        <p:xfrm>
          <a:off x="761365" y="1825625"/>
          <a:ext cx="10515600" cy="4572000"/>
        </p:xfrm>
        <a:graphic>
          <a:graphicData uri="http://schemas.openxmlformats.org/drawingml/2006/table">
            <a:tbl>
              <a:tblPr firstRow="1">
                <a:tableStyleId>{775DCB02-9BB8-47FD-8907-85C794F793BA}</a:tableStyleId>
              </a:tblPr>
              <a:tblGrid>
                <a:gridCol w="1845310"/>
                <a:gridCol w="1263650"/>
                <a:gridCol w="1316990"/>
                <a:gridCol w="1534795"/>
                <a:gridCol w="1195070"/>
                <a:gridCol w="3359785"/>
              </a:tblGrid>
              <a:tr h="381000">
                <a:tc>
                  <a:txBody>
                    <a:bodyPr/>
                    <a:p>
                      <a:pPr>
                        <a:buNone/>
                      </a:pPr>
                      <a:endParaRPr lang="en-US" sz="2400"/>
                    </a:p>
                  </a:txBody>
                  <a:tcPr/>
                </a:tc>
                <a:tc>
                  <a:txBody>
                    <a:bodyPr/>
                    <a:p>
                      <a:pPr algn="ctr">
                        <a:buNone/>
                      </a:pPr>
                      <a:r>
                        <a:rPr lang="en-US" sz="2400"/>
                        <a:t>Bulls</a:t>
                      </a:r>
                      <a:endParaRPr lang="en-US" sz="2400"/>
                    </a:p>
                  </a:txBody>
                  <a:tcPr/>
                </a:tc>
                <a:tc>
                  <a:txBody>
                    <a:bodyPr/>
                    <a:p>
                      <a:pPr algn="ctr">
                        <a:buNone/>
                      </a:pPr>
                      <a:r>
                        <a:rPr lang="en-US" sz="2400"/>
                        <a:t>Rams</a:t>
                      </a:r>
                      <a:endParaRPr lang="en-US" sz="2400"/>
                    </a:p>
                  </a:txBody>
                  <a:tcPr/>
                </a:tc>
                <a:tc>
                  <a:txBody>
                    <a:bodyPr/>
                    <a:p>
                      <a:pPr algn="ctr">
                        <a:buNone/>
                      </a:pPr>
                      <a:r>
                        <a:rPr lang="en-US" sz="2400"/>
                        <a:t>Lambs</a:t>
                      </a:r>
                      <a:endParaRPr lang="en-US" sz="2400"/>
                    </a:p>
                  </a:txBody>
                  <a:tcPr/>
                </a:tc>
                <a:tc>
                  <a:txBody>
                    <a:bodyPr/>
                    <a:p>
                      <a:pPr algn="ctr">
                        <a:buNone/>
                      </a:pPr>
                      <a:r>
                        <a:rPr lang="en-US" sz="2400"/>
                        <a:t>Goat</a:t>
                      </a:r>
                      <a:endParaRPr lang="en-US" sz="2400"/>
                    </a:p>
                  </a:txBody>
                  <a:tcPr/>
                </a:tc>
                <a:tc>
                  <a:txBody>
                    <a:bodyPr/>
                    <a:p>
                      <a:pPr algn="ctr">
                        <a:buNone/>
                      </a:pPr>
                      <a:r>
                        <a:rPr lang="en-US" sz="2400"/>
                        <a:t>Grain</a:t>
                      </a:r>
                      <a:endParaRPr lang="en-US" sz="2400"/>
                    </a:p>
                  </a:txBody>
                  <a:tcPr/>
                </a:tc>
              </a:tr>
              <a:tr h="381000">
                <a:tc>
                  <a:txBody>
                    <a:bodyPr/>
                    <a:p>
                      <a:pPr>
                        <a:buNone/>
                      </a:pPr>
                      <a:r>
                        <a:rPr lang="en-US" sz="2400">
                          <a:latin typeface="Arial" panose="020B0604020202020204" pitchFamily="34" charset="0"/>
                          <a:cs typeface="Arial" panose="020B0604020202020204" pitchFamily="34" charset="0"/>
                        </a:rPr>
                        <a:t>Day 1</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13</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 </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 </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3</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11</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 </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10</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 </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5</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 9</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6</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 8</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7</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 7 </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2 </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8</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 1 </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1 </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7</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1</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r">
                        <a:buNone/>
                      </a:pPr>
                      <a:r>
                        <a:rPr lang="en-US" sz="2400">
                          <a:latin typeface="Arial" panose="020B0604020202020204" pitchFamily="34" charset="0"/>
                          <a:cs typeface="Arial" panose="020B0604020202020204" pitchFamily="34" charset="0"/>
                        </a:rPr>
                        <a:t>3/10, 2/10, 1/10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000" b="1">
                          <a:latin typeface="Arial" panose="020B0604020202020204" pitchFamily="34" charset="0"/>
                          <a:cs typeface="Arial" panose="020B0604020202020204" pitchFamily="34" charset="0"/>
                        </a:rPr>
                        <a:t>TOTAL</a:t>
                      </a:r>
                      <a:endParaRPr lang="en-US" sz="2000" b="1">
                        <a:latin typeface="Arial" panose="020B0604020202020204" pitchFamily="34" charset="0"/>
                        <a:cs typeface="Arial" panose="020B0604020202020204" pitchFamily="34" charset="0"/>
                      </a:endParaRPr>
                    </a:p>
                  </a:txBody>
                  <a:tcPr>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71</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15</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105</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8</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c>
                  <a:txBody>
                    <a:bodyPr/>
                    <a:p>
                      <a:pPr algn="r">
                        <a:buNone/>
                      </a:pPr>
                      <a:endParaRPr lang="en-US" sz="2400">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pPr defTabSz="914400" fontAlgn="auto">
              <a:tabLst>
                <a:tab pos="1828800" algn="l"/>
                <a:tab pos="3200400" algn="l"/>
                <a:tab pos="4572000" algn="l"/>
                <a:tab pos="6400800" algn="l"/>
                <a:tab pos="7543800" algn="l"/>
                <a:tab pos="8686800" algn="l"/>
                <a:tab pos="9601200" algn="l"/>
              </a:tabLst>
            </a:pPr>
            <a:r>
              <a:rPr lang="en-US" sz="3200" b="1"/>
              <a:t>Post-Exilic Method of Celebration </a:t>
            </a:r>
            <a:endParaRPr lang="en-US" sz="3200" b="1"/>
          </a:p>
          <a:p>
            <a:pPr lvl="1" algn="l" defTabSz="914400" fontAlgn="auto">
              <a:tabLst>
                <a:tab pos="1828800" algn="l"/>
                <a:tab pos="3200400" algn="l"/>
                <a:tab pos="4572000" algn="l"/>
                <a:tab pos="6400800" algn="l"/>
                <a:tab pos="7543800" algn="l"/>
                <a:tab pos="8686800" algn="l"/>
                <a:tab pos="9601200" algn="l"/>
              </a:tabLst>
            </a:pPr>
            <a:r>
              <a:rPr lang="en-US" sz="2400">
                <a:sym typeface="+mn-ea"/>
              </a:rPr>
              <a:t> </a:t>
            </a: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a:t>Construction of </a:t>
            </a:r>
            <a:r>
              <a:rPr lang="en-US" sz="2400" i="1"/>
              <a:t>sukkah</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Two candles</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Invitation given to sojourners, servants (Ushpizin)</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Water from Pool of Siloam (Horeb; Is 12:3)</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Great joy</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Water at Horeb / Rain season</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Last bull is for the nation of Israel</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Symbol of water (Is 12)</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Lighting of lamps</a:t>
            </a:r>
            <a:endParaRPr lang="en-US" sz="2400"/>
          </a:p>
          <a:p>
            <a:pPr lvl="2" algn="l" defTabSz="914400" fontAlgn="auto">
              <a:tabLst>
                <a:tab pos="1828800" algn="l"/>
                <a:tab pos="3200400" algn="l"/>
                <a:tab pos="4572000" algn="l"/>
                <a:tab pos="6400800" algn="l"/>
                <a:tab pos="7543800" algn="l"/>
                <a:tab pos="8686800" algn="l"/>
                <a:tab pos="9601200" algn="l"/>
              </a:tabLst>
            </a:pPr>
            <a:r>
              <a:rPr lang="en-US" sz="2400"/>
              <a:t>Four oil lamps in the Court of Women</a:t>
            </a:r>
            <a:endParaRPr lang="en-US" sz="2400"/>
          </a:p>
          <a:p>
            <a:pPr lvl="3" algn="l" defTabSz="914400" fontAlgn="auto">
              <a:tabLst>
                <a:tab pos="1828800" algn="l"/>
                <a:tab pos="3200400" algn="l"/>
                <a:tab pos="4572000" algn="l"/>
                <a:tab pos="6400800" algn="l"/>
                <a:tab pos="7543800" algn="l"/>
                <a:tab pos="8686800" algn="l"/>
                <a:tab pos="9601200" algn="l"/>
              </a:tabLst>
            </a:pPr>
            <a:r>
              <a:rPr lang="en-US" sz="2400"/>
              <a:t>Shekinah Glory of Solomon’s temple (1 Kings 8:10-11)</a:t>
            </a:r>
            <a:endParaRPr lang="en-US" sz="2400"/>
          </a:p>
          <a:p>
            <a:pPr lvl="3" algn="l" defTabSz="914400" fontAlgn="auto">
              <a:tabLst>
                <a:tab pos="1828800" algn="l"/>
                <a:tab pos="3200400" algn="l"/>
                <a:tab pos="4572000" algn="l"/>
                <a:tab pos="6400800" algn="l"/>
                <a:tab pos="7543800" algn="l"/>
                <a:tab pos="8686800" algn="l"/>
                <a:tab pos="9601200" algn="l"/>
              </a:tabLst>
            </a:pPr>
            <a:r>
              <a:rPr lang="en-US" sz="2400"/>
              <a:t>Great light, bringing light to the dead and those in darkness (Is 9:2)</a:t>
            </a:r>
            <a:endParaRPr lang="en-US" sz="2400"/>
          </a:p>
        </p:txBody>
      </p:sp>
      <p:graphicFrame>
        <p:nvGraphicFramePr>
          <p:cNvPr id="7" name="Sacrifice Table"/>
          <p:cNvGraphicFramePr/>
          <p:nvPr>
            <p:ph idx="1"/>
          </p:nvPr>
        </p:nvGraphicFramePr>
        <p:xfrm>
          <a:off x="8225790" y="1548765"/>
          <a:ext cx="10515600" cy="4572000"/>
        </p:xfrm>
        <a:graphic>
          <a:graphicData uri="http://schemas.openxmlformats.org/drawingml/2006/table">
            <a:tbl>
              <a:tblPr firstRow="1">
                <a:tableStyleId>{775DCB02-9BB8-47FD-8907-85C794F793BA}</a:tableStyleId>
              </a:tblPr>
              <a:tblGrid>
                <a:gridCol w="1845310"/>
                <a:gridCol w="1263650"/>
              </a:tblGrid>
              <a:tr h="381000">
                <a:tc>
                  <a:txBody>
                    <a:bodyPr/>
                    <a:p>
                      <a:pPr>
                        <a:buNone/>
                      </a:pPr>
                      <a:endParaRPr lang="en-US" sz="2400"/>
                    </a:p>
                  </a:txBody>
                  <a:tcPr/>
                </a:tc>
                <a:tc>
                  <a:txBody>
                    <a:bodyPr/>
                    <a:p>
                      <a:pPr algn="ctr">
                        <a:buNone/>
                      </a:pPr>
                      <a:r>
                        <a:rPr lang="en-US" sz="2400"/>
                        <a:t>Bulls</a:t>
                      </a:r>
                      <a:endParaRPr lang="en-US" sz="2400"/>
                    </a:p>
                  </a:txBody>
                  <a:tcPr/>
                </a:tc>
              </a:tr>
              <a:tr h="381000">
                <a:tc>
                  <a:txBody>
                    <a:bodyPr/>
                    <a:p>
                      <a:pPr>
                        <a:buNone/>
                      </a:pPr>
                      <a:r>
                        <a:rPr lang="en-US" sz="2400">
                          <a:latin typeface="Arial" panose="020B0604020202020204" pitchFamily="34" charset="0"/>
                          <a:cs typeface="Arial" panose="020B0604020202020204" pitchFamily="34" charset="0"/>
                        </a:rPr>
                        <a:t>Day 1</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13</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2</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12</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3</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11</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4</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10</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5</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 9</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6</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 8</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7</a:t>
                      </a:r>
                      <a:endParaRPr lang="en-US" sz="2400">
                        <a:latin typeface="Arial" panose="020B0604020202020204" pitchFamily="34" charset="0"/>
                        <a:cs typeface="Arial" panose="020B0604020202020204" pitchFamily="34" charset="0"/>
                      </a:endParaRPr>
                    </a:p>
                  </a:txBody>
                  <a:tcPr/>
                </a:tc>
                <a:tc>
                  <a:txBody>
                    <a:bodyPr/>
                    <a:p>
                      <a:pPr algn="ctr">
                        <a:buNone/>
                      </a:pPr>
                      <a:r>
                        <a:rPr lang="en-US" sz="2400">
                          <a:latin typeface="Arial" panose="020B0604020202020204" pitchFamily="34" charset="0"/>
                          <a:cs typeface="Arial" panose="020B0604020202020204" pitchFamily="34" charset="0"/>
                        </a:rPr>
                        <a:t> 7 </a:t>
                      </a:r>
                      <a:endParaRPr lang="en-US" sz="2400">
                        <a:latin typeface="Arial" panose="020B0604020202020204" pitchFamily="34" charset="0"/>
                        <a:cs typeface="Arial" panose="020B0604020202020204" pitchFamily="34" charset="0"/>
                      </a:endParaRPr>
                    </a:p>
                  </a:txBody>
                  <a:tcPr/>
                </a:tc>
              </a:tr>
              <a:tr h="381000">
                <a:tc>
                  <a:txBody>
                    <a:bodyPr/>
                    <a:p>
                      <a:pPr>
                        <a:buNone/>
                      </a:pPr>
                      <a:r>
                        <a:rPr lang="en-US" sz="2400">
                          <a:latin typeface="Arial" panose="020B0604020202020204" pitchFamily="34" charset="0"/>
                          <a:cs typeface="Arial" panose="020B0604020202020204" pitchFamily="34" charset="0"/>
                        </a:rPr>
                        <a:t>Day 8</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c>
                  <a:txBody>
                    <a:bodyPr/>
                    <a:p>
                      <a:pPr algn="ctr">
                        <a:buNone/>
                      </a:pPr>
                      <a:r>
                        <a:rPr lang="en-US" sz="2400">
                          <a:latin typeface="Arial" panose="020B0604020202020204" pitchFamily="34" charset="0"/>
                          <a:cs typeface="Arial" panose="020B0604020202020204" pitchFamily="34" charset="0"/>
                        </a:rPr>
                        <a:t> 1 </a:t>
                      </a:r>
                      <a:endParaRPr lang="en-US" sz="2400">
                        <a:latin typeface="Arial" panose="020B0604020202020204" pitchFamily="34" charset="0"/>
                        <a:cs typeface="Arial" panose="020B0604020202020204" pitchFamily="34" charset="0"/>
                      </a:endParaRPr>
                    </a:p>
                  </a:txBody>
                  <a:tcPr>
                    <a:lnB w="12700" cap="flat" cmpd="sng" algn="ctr">
                      <a:solidFill>
                        <a:schemeClr val="tx1"/>
                      </a:solidFill>
                      <a:prstDash val="solid"/>
                      <a:miter lim="800000"/>
                    </a:lnB>
                  </a:tcPr>
                </a:tc>
              </a:tr>
              <a:tr h="381000">
                <a:tc>
                  <a:txBody>
                    <a:bodyPr/>
                    <a:p>
                      <a:pPr>
                        <a:buNone/>
                      </a:pPr>
                      <a:r>
                        <a:rPr lang="en-US" sz="2000" b="1">
                          <a:latin typeface="Arial" panose="020B0604020202020204" pitchFamily="34" charset="0"/>
                          <a:cs typeface="Arial" panose="020B0604020202020204" pitchFamily="34" charset="0"/>
                        </a:rPr>
                        <a:t>TOTAL</a:t>
                      </a:r>
                      <a:endParaRPr lang="en-US" sz="2000" b="1">
                        <a:latin typeface="Arial" panose="020B0604020202020204" pitchFamily="34" charset="0"/>
                        <a:cs typeface="Arial" panose="020B0604020202020204" pitchFamily="34" charset="0"/>
                      </a:endParaRPr>
                    </a:p>
                  </a:txBody>
                  <a:tcPr>
                    <a:lnT w="12700" cap="flat" cmpd="sng" algn="ctr">
                      <a:solidFill>
                        <a:schemeClr val="tx1"/>
                      </a:solidFill>
                      <a:prstDash val="solid"/>
                      <a:miter lim="800000"/>
                    </a:lnT>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71</a:t>
                      </a:r>
                      <a:endParaRPr lang="en-US" sz="2400" b="1">
                        <a:solidFill>
                          <a:srgbClr val="000000"/>
                        </a:solidFill>
                        <a:latin typeface="Arial" panose="020B0604020202020204" pitchFamily="34" charset="0"/>
                        <a:cs typeface="Arial" panose="020B0604020202020204" pitchFamily="34" charset="0"/>
                      </a:endParaRPr>
                    </a:p>
                  </a:txBody>
                  <a:tcPr marL="12700" marR="12700" marT="12700" vert="horz" anchor="b" anchorCtr="0">
                    <a:lnT w="12700" cap="flat" cmpd="sng" algn="ctr">
                      <a:solidFill>
                        <a:schemeClr val="tx1"/>
                      </a:solidFill>
                      <a:prstDash val="solid"/>
                      <a:miter lim="800000"/>
                    </a:lnT>
                  </a:tcPr>
                </a:tc>
              </a:tr>
            </a:tbl>
          </a:graphicData>
        </a:graphic>
      </p:graphicFrame>
      <p:sp>
        <p:nvSpPr>
          <p:cNvPr id="8" name="Quote1"/>
          <p:cNvSpPr/>
          <p:nvPr/>
        </p:nvSpPr>
        <p:spPr>
          <a:xfrm>
            <a:off x="509270" y="1612265"/>
            <a:ext cx="11174730" cy="50177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 With joy you will draw water from the wells of salvation. (</a:t>
            </a:r>
            <a:r>
              <a:rPr lang="en-US" sz="2800" b="1">
                <a:solidFill>
                  <a:schemeClr val="tx1"/>
                </a:solidFill>
              </a:rPr>
              <a:t>Isa 12</a:t>
            </a:r>
            <a:r>
              <a:rPr lang="en-US" sz="2800">
                <a:solidFill>
                  <a:schemeClr val="tx1"/>
                </a:solidFill>
              </a:rPr>
              <a:t>:3)</a:t>
            </a:r>
            <a:endParaRPr lang="en-US" sz="2800">
              <a:solidFill>
                <a:schemeClr val="tx1"/>
              </a:solidFill>
            </a:endParaRPr>
          </a:p>
          <a:p>
            <a:pPr algn="just"/>
            <a:r>
              <a:rPr lang="en-US" sz="2800">
                <a:solidFill>
                  <a:schemeClr val="tx1"/>
                </a:solidFill>
              </a:rPr>
              <a:t>"Says R. Joshua ben Levi, why is its name called the place of drawing water? because, from thence שואבים רוח הקודש, "they draw the Holy Ghost", as it is said, "and ye shall draw water with joy out of the wells of salvation", Isa 12:3.'' -  T. Hieros. Succa, fol. 55. 1</a:t>
            </a:r>
            <a:endParaRPr lang="en-US" sz="2800">
              <a:solidFill>
                <a:schemeClr val="tx1"/>
              </a:solidFill>
            </a:endParaRPr>
          </a:p>
          <a:p>
            <a:pPr algn="just"/>
            <a:endParaRPr lang="en-US" sz="2800">
              <a:solidFill>
                <a:schemeClr val="tx1"/>
              </a:solidFill>
            </a:endParaRPr>
          </a:p>
          <a:p>
            <a:pPr algn="just"/>
            <a:r>
              <a:rPr lang="en-US" sz="2800">
                <a:solidFill>
                  <a:schemeClr val="tx1"/>
                </a:solidFill>
              </a:rPr>
              <a:t>[+] On the last day of the feast, the great day, Jesus stood up and cried out, “If anyone thirsts, let him come to me and drink. Whoever believes in me, as the Scripture has said, ‘Out of his heart will flow rivers of living water.’” (John 7:37-38)</a:t>
            </a:r>
            <a:endParaRPr lang="en-US" sz="2800">
              <a:solidFill>
                <a:schemeClr val="tx1"/>
              </a:solidFill>
            </a:endParaRPr>
          </a:p>
        </p:txBody>
      </p:sp>
      <p:sp>
        <p:nvSpPr>
          <p:cNvPr id="9" name="Quote2"/>
          <p:cNvSpPr/>
          <p:nvPr/>
        </p:nvSpPr>
        <p:spPr>
          <a:xfrm>
            <a:off x="509270" y="1612265"/>
            <a:ext cx="11174730" cy="47212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 The people who walked in darkness ​​​​​​​have seen a great light; ​​​​​​​those who dwelt in a land of deep darkness, ​​​​​​​on them has light shined. ​​​ (Isa 9:2)</a:t>
            </a:r>
            <a:br>
              <a:rPr lang="en-US" sz="2800">
                <a:solidFill>
                  <a:schemeClr val="tx1"/>
                </a:solidFill>
              </a:rPr>
            </a:br>
            <a:endParaRPr lang="en-US" sz="2800">
              <a:solidFill>
                <a:schemeClr val="tx1"/>
              </a:solidFill>
            </a:endParaRPr>
          </a:p>
          <a:p>
            <a:pPr algn="just"/>
            <a:r>
              <a:rPr lang="en-US" sz="2800">
                <a:solidFill>
                  <a:schemeClr val="tx1"/>
                </a:solidFill>
              </a:rPr>
              <a:t>[+] The true light, which enlightens everyone, was coming into the world. He was in the world, and the world was made through him, yet the world did not know him. (John 1:9-10)</a:t>
            </a:r>
            <a:endParaRPr lang="en-US" sz="2800">
              <a:solidFill>
                <a:schemeClr val="tx1"/>
              </a:solidFill>
            </a:endParaRPr>
          </a:p>
          <a:p>
            <a:pPr algn="just"/>
            <a:endParaRPr lang="en-US" sz="2800">
              <a:solidFill>
                <a:schemeClr val="tx1"/>
              </a:solidFill>
            </a:endParaRPr>
          </a:p>
          <a:p>
            <a:pPr algn="just"/>
            <a:r>
              <a:rPr lang="en-US" sz="2800">
                <a:solidFill>
                  <a:schemeClr val="tx1"/>
                </a:solidFill>
              </a:rPr>
              <a:t>[+] Again Jesus spoke to them, saying, “I am the light of the world. Whoever follows me will not walk in darkness, but will have the light of life.” (John 8:12)</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500"/>
                                        <p:tgtEl>
                                          <p:spTgt spid="2">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500"/>
                                        <p:tgtEl>
                                          <p:spTgt spid="2">
                                            <p:txEl>
                                              <p:pRg st="9" end="9"/>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500"/>
                                        <p:tgtEl>
                                          <p:spTgt spid="2">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xEl>
                                              <p:pRg st="11" end="11"/>
                                            </p:txEl>
                                          </p:spTgt>
                                        </p:tgtEl>
                                        <p:attrNameLst>
                                          <p:attrName>style.visibility</p:attrName>
                                        </p:attrNameLst>
                                      </p:cBhvr>
                                      <p:to>
                                        <p:strVal val="visible"/>
                                      </p:to>
                                    </p:set>
                                    <p:animEffect transition="in" filter="fade">
                                      <p:cBhvr>
                                        <p:cTn id="68" dur="500"/>
                                        <p:tgtEl>
                                          <p:spTgt spid="2">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xEl>
                                              <p:pRg st="12" end="12"/>
                                            </p:txEl>
                                          </p:spTgt>
                                        </p:tgtEl>
                                        <p:attrNameLst>
                                          <p:attrName>style.visibility</p:attrName>
                                        </p:attrNameLst>
                                      </p:cBhvr>
                                      <p:to>
                                        <p:strVal val="visible"/>
                                      </p:to>
                                    </p:set>
                                    <p:animEffect transition="in" filter="fade">
                                      <p:cBhvr>
                                        <p:cTn id="73" dur="500"/>
                                        <p:tgtEl>
                                          <p:spTgt spid="2">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
                                            <p:txEl>
                                              <p:pRg st="13" end="13"/>
                                            </p:txEl>
                                          </p:spTgt>
                                        </p:tgtEl>
                                        <p:attrNameLst>
                                          <p:attrName>style.visibility</p:attrName>
                                        </p:attrNameLst>
                                      </p:cBhvr>
                                      <p:to>
                                        <p:strVal val="visible"/>
                                      </p:to>
                                    </p:set>
                                    <p:animEffect transition="in" filter="fade">
                                      <p:cBhvr>
                                        <p:cTn id="78" dur="500"/>
                                        <p:tgtEl>
                                          <p:spTgt spid="2">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
                                            <p:bg/>
                                          </p:spTgt>
                                        </p:tgtEl>
                                        <p:attrNameLst>
                                          <p:attrName>style.visibility</p:attrName>
                                        </p:attrNameLst>
                                      </p:cBhvr>
                                      <p:to>
                                        <p:strVal val="visible"/>
                                      </p:to>
                                    </p:set>
                                    <p:animEffect transition="in" filter="fade">
                                      <p:cBhvr>
                                        <p:cTn id="83" dur="500"/>
                                        <p:tgtEl>
                                          <p:spTgt spid="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
                                            <p:txEl>
                                              <p:pRg st="0" end="0"/>
                                            </p:txEl>
                                          </p:spTgt>
                                        </p:tgtEl>
                                        <p:attrNameLst>
                                          <p:attrName>style.visibility</p:attrName>
                                        </p:attrNameLst>
                                      </p:cBhvr>
                                      <p:to>
                                        <p:strVal val="visible"/>
                                      </p:to>
                                    </p:set>
                                    <p:animEffect transition="in" filter="fade">
                                      <p:cBhvr>
                                        <p:cTn id="88" dur="500"/>
                                        <p:tgtEl>
                                          <p:spTgt spid="9">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
                                            <p:txEl>
                                              <p:pRg st="1" end="1"/>
                                            </p:txEl>
                                          </p:spTgt>
                                        </p:tgtEl>
                                        <p:attrNameLst>
                                          <p:attrName>style.visibility</p:attrName>
                                        </p:attrNameLst>
                                      </p:cBhvr>
                                      <p:to>
                                        <p:strVal val="visible"/>
                                      </p:to>
                                    </p:set>
                                    <p:animEffect transition="in" filter="fade">
                                      <p:cBhvr>
                                        <p:cTn id="93" dur="500"/>
                                        <p:tgtEl>
                                          <p:spTgt spid="9">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9">
                                            <p:txEl>
                                              <p:pRg st="3" end="3"/>
                                            </p:txEl>
                                          </p:spTgt>
                                        </p:tgtEl>
                                        <p:attrNameLst>
                                          <p:attrName>style.visibility</p:attrName>
                                        </p:attrNameLst>
                                      </p:cBhvr>
                                      <p:to>
                                        <p:strVal val="visible"/>
                                      </p:to>
                                    </p:set>
                                    <p:animEffect transition="in" filter="fade">
                                      <p:cBhvr>
                                        <p:cTn id="9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uiExpand="1" build="p"/>
      <p:bldP spid="8" grpId="0" animBg="1"/>
      <p:bldP spid="8"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231130"/>
          </a:xfrm>
          <a:prstGeom prst="rect">
            <a:avLst/>
          </a:prstGeom>
          <a:noFill/>
        </p:spPr>
        <p:txBody>
          <a:bodyPr wrap="square" rtlCol="0" anchor="t">
            <a:spAutoFit/>
          </a:bodyPr>
          <a:p>
            <a:pPr lvl="0" algn="l" defTabSz="914400" fontAlgn="auto">
              <a:tabLst>
                <a:tab pos="1828800" algn="l"/>
                <a:tab pos="3200400" algn="l"/>
                <a:tab pos="4572000" algn="l"/>
                <a:tab pos="6400800" algn="l"/>
                <a:tab pos="7543800" algn="l"/>
                <a:tab pos="8686800" algn="l"/>
                <a:tab pos="9601200" algn="l"/>
              </a:tabLst>
            </a:pPr>
            <a:r>
              <a:rPr lang="en-US" sz="3200" b="1"/>
              <a:t>On this day...</a:t>
            </a:r>
            <a:endParaRPr lang="en-US" sz="3200" b="1"/>
          </a:p>
          <a:p>
            <a:pPr lvl="1" algn="l" defTabSz="914400" fontAlgn="auto">
              <a:tabLst>
                <a:tab pos="1828800" algn="l"/>
                <a:tab pos="3200400" algn="l"/>
                <a:tab pos="4572000" algn="l"/>
                <a:tab pos="6400800" algn="l"/>
                <a:tab pos="7543800" algn="l"/>
                <a:tab pos="8686800" algn="l"/>
                <a:tab pos="9601200" algn="l"/>
              </a:tabLst>
            </a:pPr>
            <a:br>
              <a:rPr lang="en-US" sz="2400"/>
            </a:br>
            <a:r>
              <a:rPr lang="en-US" sz="2400" b="1"/>
              <a:t>Dedication of Solomon’s Temple</a:t>
            </a:r>
            <a:br>
              <a:rPr lang="en-US" sz="2400"/>
            </a:br>
            <a:r>
              <a:rPr lang="en-US" sz="2400"/>
              <a:t>[+] And all the men of Israel assembled to King Solomon at the feast in the month Ethanim, which is the seventh month. (1Kgs 8:2)</a:t>
            </a:r>
            <a:endParaRPr lang="en-US" sz="2400"/>
          </a:p>
          <a:p>
            <a:pPr lvl="1" algn="l" defTabSz="914400" fontAlgn="auto">
              <a:tabLst>
                <a:tab pos="1828800" algn="l"/>
                <a:tab pos="3200400" algn="l"/>
                <a:tab pos="4572000" algn="l"/>
                <a:tab pos="6400800" algn="l"/>
                <a:tab pos="7543800" algn="l"/>
                <a:tab pos="8686800" algn="l"/>
                <a:tab pos="9601200" algn="l"/>
              </a:tabLst>
            </a:pPr>
            <a:endParaRPr lang="en-US" sz="1400"/>
          </a:p>
          <a:p>
            <a:pPr lvl="1" algn="l" defTabSz="914400" fontAlgn="auto">
              <a:tabLst>
                <a:tab pos="1828800" algn="l"/>
                <a:tab pos="3200400" algn="l"/>
                <a:tab pos="4572000" algn="l"/>
                <a:tab pos="6400800" algn="l"/>
                <a:tab pos="7543800" algn="l"/>
                <a:tab pos="8686800" algn="l"/>
                <a:tab pos="9601200" algn="l"/>
              </a:tabLst>
            </a:pPr>
            <a:r>
              <a:rPr lang="en-US" sz="2400" b="1"/>
              <a:t>Ezra’s Reforms</a:t>
            </a: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a:t>[+] All the assembly of those who had returned from the captivity made booths and lived in the booths, for from the days of Jeshua the son of Nun to that day the people of Israel had not done so. And there was very great rejoicing. (Neh 8:17)</a:t>
            </a:r>
            <a:endParaRPr lang="en-US" sz="2400"/>
          </a:p>
          <a:p>
            <a:pPr lvl="1" algn="l" defTabSz="914400" fontAlgn="auto">
              <a:tabLst>
                <a:tab pos="1828800" algn="l"/>
                <a:tab pos="3200400" algn="l"/>
                <a:tab pos="4572000" algn="l"/>
                <a:tab pos="6400800" algn="l"/>
                <a:tab pos="7543800" algn="l"/>
                <a:tab pos="8686800" algn="l"/>
                <a:tab pos="9601200" algn="l"/>
              </a:tabLst>
            </a:pP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 Jewish tradition holds that Babylonian captives returned on this day. This feast became the most celebrated on the Jewish calendar.</a:t>
            </a:r>
            <a:endParaRPr lang="en-US" sz="2400"/>
          </a:p>
          <a:p>
            <a:pPr lvl="1" algn="l" defTabSz="914400" fontAlgn="auto">
              <a:tabLst>
                <a:tab pos="1828800" algn="l"/>
                <a:tab pos="3200400" algn="l"/>
                <a:tab pos="4572000" algn="l"/>
                <a:tab pos="6400800" algn="l"/>
                <a:tab pos="7543800" algn="l"/>
                <a:tab pos="8686800" algn="l"/>
                <a:tab pos="9601200" algn="l"/>
              </a:tabLst>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pPr lvl="0" algn="l" defTabSz="914400" fontAlgn="auto">
              <a:tabLst>
                <a:tab pos="1828800" algn="l"/>
                <a:tab pos="3200400" algn="l"/>
                <a:tab pos="4572000" algn="l"/>
                <a:tab pos="6400800" algn="l"/>
                <a:tab pos="7543800" algn="l"/>
                <a:tab pos="8686800" algn="l"/>
                <a:tab pos="9601200" algn="l"/>
              </a:tabLst>
            </a:pPr>
            <a:r>
              <a:rPr lang="en-US" sz="3200" b="1"/>
              <a:t>On this day...</a:t>
            </a:r>
            <a:endParaRPr lang="en-US" sz="3200" b="1"/>
          </a:p>
          <a:p>
            <a:pPr lvl="1" algn="l" defTabSz="914400" fontAlgn="auto">
              <a:tabLst>
                <a:tab pos="1828800" algn="l"/>
                <a:tab pos="3200400" algn="l"/>
                <a:tab pos="4572000" algn="l"/>
                <a:tab pos="6400800" algn="l"/>
                <a:tab pos="7543800" algn="l"/>
                <a:tab pos="8686800" algn="l"/>
                <a:tab pos="9601200" algn="l"/>
              </a:tabLst>
            </a:pPr>
            <a:br>
              <a:rPr lang="en-US" sz="2400"/>
            </a:br>
            <a:r>
              <a:rPr lang="en-US" sz="2400" b="1"/>
              <a:t>Jesus Teaching in the Temple </a:t>
            </a: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a:t>[+] Now the Jews' Feast of Booths was at hand. (John 7:2)</a:t>
            </a:r>
            <a:br>
              <a:rPr lang="en-US" sz="1400"/>
            </a:br>
            <a:endParaRPr lang="en-US" sz="1400"/>
          </a:p>
          <a:p>
            <a:pPr lvl="1" algn="l" defTabSz="914400" fontAlgn="auto">
              <a:tabLst>
                <a:tab pos="1828800" algn="l"/>
                <a:tab pos="3200400" algn="l"/>
                <a:tab pos="4572000" algn="l"/>
                <a:tab pos="6400800" algn="l"/>
                <a:tab pos="7543800" algn="l"/>
                <a:tab pos="8686800" algn="l"/>
                <a:tab pos="9601200" algn="l"/>
              </a:tabLst>
            </a:pPr>
            <a:r>
              <a:rPr lang="en-US" sz="2400" b="1">
                <a:sym typeface="+mn-ea"/>
              </a:rPr>
              <a:t>Water Pouring from Siloam</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[+]On the last day of the feast, the great day, Jesus stood up and cried out, “If anyone thirsts, let him come to me and drink. Whoever believes in me, as the Scripture has said, ‘Out of his heart will flow rivers of living water.’” Now this he said about the Spirit, whom those who believed in him were to receive, for as yet the Spirit had not been given, because Jesus was not yet glorified. (John 7:37-39)</a:t>
            </a:r>
            <a:br>
              <a:rPr lang="en-US" sz="2400"/>
            </a:br>
            <a:endParaRPr lang="en-US" sz="1400"/>
          </a:p>
          <a:p>
            <a:pPr lvl="1" algn="l" defTabSz="914400" fontAlgn="auto">
              <a:tabLst>
                <a:tab pos="1828800" algn="l"/>
                <a:tab pos="3200400" algn="l"/>
                <a:tab pos="4572000" algn="l"/>
                <a:tab pos="6400800" algn="l"/>
                <a:tab pos="7543800" algn="l"/>
                <a:tab pos="8686800" algn="l"/>
                <a:tab pos="9601200" algn="l"/>
              </a:tabLst>
            </a:pPr>
            <a:r>
              <a:rPr lang="en-US" sz="2400" b="1"/>
              <a:t>Lighting of the Two Pillars</a:t>
            </a:r>
            <a:endParaRPr lang="en-US" sz="2400"/>
          </a:p>
          <a:p>
            <a:pPr lvl="1" algn="l" defTabSz="914400" fontAlgn="auto">
              <a:tabLst>
                <a:tab pos="1828800" algn="l"/>
                <a:tab pos="3200400" algn="l"/>
                <a:tab pos="4572000" algn="l"/>
                <a:tab pos="6400800" algn="l"/>
                <a:tab pos="7543800" algn="l"/>
                <a:tab pos="8686800" algn="l"/>
                <a:tab pos="9601200" algn="l"/>
              </a:tabLst>
            </a:pPr>
            <a:r>
              <a:rPr lang="en-US" sz="2400"/>
              <a:t>[+]Again Jesus spoke to them, saying, “I am the light of the world. Whoever follows me will not walk in darkness, but will have the light of life.” (John 8:12)</a:t>
            </a:r>
            <a:endParaRPr lang="en-US" sz="2400"/>
          </a:p>
        </p:txBody>
      </p:sp>
      <p:sp>
        <p:nvSpPr>
          <p:cNvPr id="8" name="Quote1" hidden="1"/>
          <p:cNvSpPr/>
          <p:nvPr/>
        </p:nvSpPr>
        <p:spPr>
          <a:xfrm>
            <a:off x="509270" y="1753870"/>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Lev 23:43 “...that your generations may know that I made the people of Israel dwell in booths when I brought them out of the land of Egypt: I am the LORD your God.”</a:t>
            </a:r>
            <a:endParaRPr lang="en-US" sz="2800">
              <a:solidFill>
                <a:schemeClr val="tx1"/>
              </a:solidFill>
            </a:endParaRPr>
          </a:p>
          <a:p>
            <a:pPr algn="just"/>
            <a:endParaRPr lang="en-US" sz="2800">
              <a:solidFill>
                <a:schemeClr val="tx1"/>
              </a:solidFill>
            </a:endParaRPr>
          </a:p>
          <a:p>
            <a:pPr algn="just"/>
            <a:r>
              <a:rPr lang="en-US" sz="2800">
                <a:solidFill>
                  <a:schemeClr val="tx1"/>
                </a:solidFill>
              </a:rPr>
              <a:t>Deut 16:13-15 You shall rejoice in your feast, you and your son and your daughter, your male servant and your female servant, the Levite, the sojourner, the fatherless, and the widow who are within your towns. </a:t>
            </a:r>
            <a:endParaRPr lang="en-US" sz="2800">
              <a:solidFill>
                <a:schemeClr val="tx1"/>
              </a:solidFill>
            </a:endParaRPr>
          </a:p>
        </p:txBody>
      </p:sp>
      <p:graphicFrame>
        <p:nvGraphicFramePr>
          <p:cNvPr id="3" name="Sacrifice Table" hidden="1"/>
          <p:cNvGraphicFramePr/>
          <p:nvPr>
            <p:ph idx="1"/>
          </p:nvPr>
        </p:nvGraphicFramePr>
        <p:xfrm>
          <a:off x="761365" y="1825625"/>
          <a:ext cx="10515600" cy="4114800"/>
        </p:xfrm>
        <a:graphic>
          <a:graphicData uri="http://schemas.openxmlformats.org/drawingml/2006/table">
            <a:tbl>
              <a:tblPr firstRow="1">
                <a:tableStyleId>{775DCB02-9BB8-47FD-8907-85C794F793BA}</a:tableStyleId>
              </a:tblPr>
              <a:tblGrid>
                <a:gridCol w="1845310"/>
                <a:gridCol w="1263650"/>
                <a:gridCol w="1316990"/>
                <a:gridCol w="1534795"/>
                <a:gridCol w="1195070"/>
                <a:gridCol w="3359785"/>
              </a:tblGrid>
              <a:tr h="381000">
                <a:tc>
                  <a:txBody>
                    <a:bodyPr/>
                    <a:p>
                      <a:pPr>
                        <a:buNone/>
                      </a:pPr>
                      <a:endParaRPr lang="en-US" sz="2400"/>
                    </a:p>
                  </a:txBody>
                  <a:tcPr/>
                </a:tc>
                <a:tc>
                  <a:txBody>
                    <a:bodyPr/>
                    <a:p>
                      <a:pPr algn="ctr">
                        <a:buNone/>
                      </a:pPr>
                      <a:r>
                        <a:rPr lang="en-US" sz="2400"/>
                        <a:t>Bulls</a:t>
                      </a:r>
                      <a:endParaRPr lang="en-US" sz="2400"/>
                    </a:p>
                  </a:txBody>
                  <a:tcPr/>
                </a:tc>
                <a:tc>
                  <a:txBody>
                    <a:bodyPr/>
                    <a:p>
                      <a:pPr algn="ctr">
                        <a:buNone/>
                      </a:pPr>
                      <a:r>
                        <a:rPr lang="en-US" sz="2400"/>
                        <a:t>Rams</a:t>
                      </a:r>
                      <a:endParaRPr lang="en-US" sz="2400"/>
                    </a:p>
                  </a:txBody>
                  <a:tcPr/>
                </a:tc>
                <a:tc>
                  <a:txBody>
                    <a:bodyPr/>
                    <a:p>
                      <a:pPr algn="ctr">
                        <a:buNone/>
                      </a:pPr>
                      <a:r>
                        <a:rPr lang="en-US" sz="2400"/>
                        <a:t>Lambs</a:t>
                      </a:r>
                      <a:endParaRPr lang="en-US" sz="2400"/>
                    </a:p>
                  </a:txBody>
                  <a:tcPr/>
                </a:tc>
                <a:tc>
                  <a:txBody>
                    <a:bodyPr/>
                    <a:p>
                      <a:pPr algn="ctr">
                        <a:buNone/>
                      </a:pPr>
                      <a:r>
                        <a:rPr lang="en-US" sz="2400"/>
                        <a:t>Goat</a:t>
                      </a:r>
                      <a:endParaRPr lang="en-US" sz="2400"/>
                    </a:p>
                  </a:txBody>
                  <a:tcPr/>
                </a:tc>
                <a:tc>
                  <a:txBody>
                    <a:bodyPr/>
                    <a:p>
                      <a:pPr algn="ctr">
                        <a:buNone/>
                      </a:pPr>
                      <a:r>
                        <a:rPr lang="en-US" sz="2400"/>
                        <a:t>Grain</a:t>
                      </a:r>
                      <a:endParaRPr lang="en-US" sz="2400"/>
                    </a:p>
                  </a:txBody>
                  <a:tcPr/>
                </a:tc>
              </a:tr>
              <a:tr h="381000">
                <a:tc>
                  <a:txBody>
                    <a:bodyPr/>
                    <a:p>
                      <a:pPr>
                        <a:buNone/>
                      </a:pPr>
                      <a:r>
                        <a:rPr lang="en-US" sz="2400"/>
                        <a:t>Day 1</a:t>
                      </a:r>
                      <a:endParaRPr lang="en-US" sz="2400"/>
                    </a:p>
                  </a:txBody>
                  <a:tcPr/>
                </a:tc>
                <a:tc>
                  <a:txBody>
                    <a:bodyPr/>
                    <a:p>
                      <a:pPr algn="ctr">
                        <a:buNone/>
                      </a:pPr>
                      <a:r>
                        <a:rPr lang="en-US" sz="2400"/>
                        <a:t>13</a:t>
                      </a:r>
                      <a:endParaRPr lang="en-US" sz="2400"/>
                    </a:p>
                  </a:txBody>
                  <a:tcPr/>
                </a:tc>
                <a:tc>
                  <a:txBody>
                    <a:bodyPr/>
                    <a:p>
                      <a:pPr algn="ctr">
                        <a:buNone/>
                      </a:pPr>
                      <a:r>
                        <a:rPr lang="en-US" sz="2400"/>
                        <a:t>2 </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Day 2</a:t>
                      </a:r>
                      <a:endParaRPr lang="en-US" sz="2400"/>
                    </a:p>
                  </a:txBody>
                  <a:tcPr/>
                </a:tc>
                <a:tc>
                  <a:txBody>
                    <a:bodyPr/>
                    <a:p>
                      <a:pPr algn="ctr">
                        <a:buNone/>
                      </a:pPr>
                      <a:r>
                        <a:rPr lang="en-US" sz="2400"/>
                        <a:t>12</a:t>
                      </a:r>
                      <a:endParaRPr lang="en-US" sz="2400"/>
                    </a:p>
                  </a:txBody>
                  <a:tcPr/>
                </a:tc>
                <a:tc>
                  <a:txBody>
                    <a:bodyPr/>
                    <a:p>
                      <a:pPr algn="ctr">
                        <a:buNone/>
                      </a:pPr>
                      <a:r>
                        <a:rPr lang="en-US" sz="2400"/>
                        <a:t>2 </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Day 3</a:t>
                      </a:r>
                      <a:endParaRPr lang="en-US" sz="2400"/>
                    </a:p>
                  </a:txBody>
                  <a:tcPr/>
                </a:tc>
                <a:tc>
                  <a:txBody>
                    <a:bodyPr/>
                    <a:p>
                      <a:pPr algn="ctr">
                        <a:buNone/>
                      </a:pPr>
                      <a:r>
                        <a:rPr lang="en-US" sz="2400"/>
                        <a:t>11</a:t>
                      </a:r>
                      <a:endParaRPr lang="en-US" sz="2400"/>
                    </a:p>
                  </a:txBody>
                  <a:tcPr/>
                </a:tc>
                <a:tc>
                  <a:txBody>
                    <a:bodyPr/>
                    <a:p>
                      <a:pPr algn="ctr">
                        <a:buNone/>
                      </a:pPr>
                      <a:r>
                        <a:rPr lang="en-US" sz="2400"/>
                        <a:t>2 </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Day 4</a:t>
                      </a:r>
                      <a:endParaRPr lang="en-US" sz="2400"/>
                    </a:p>
                  </a:txBody>
                  <a:tcPr/>
                </a:tc>
                <a:tc>
                  <a:txBody>
                    <a:bodyPr/>
                    <a:p>
                      <a:pPr algn="ctr">
                        <a:buNone/>
                      </a:pPr>
                      <a:r>
                        <a:rPr lang="en-US" sz="2400"/>
                        <a:t>10</a:t>
                      </a:r>
                      <a:endParaRPr lang="en-US" sz="2400"/>
                    </a:p>
                  </a:txBody>
                  <a:tcPr/>
                </a:tc>
                <a:tc>
                  <a:txBody>
                    <a:bodyPr/>
                    <a:p>
                      <a:pPr algn="ctr">
                        <a:buNone/>
                      </a:pPr>
                      <a:r>
                        <a:rPr lang="en-US" sz="2400"/>
                        <a:t>2 </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Day 5</a:t>
                      </a:r>
                      <a:endParaRPr lang="en-US" sz="2400"/>
                    </a:p>
                  </a:txBody>
                  <a:tcPr/>
                </a:tc>
                <a:tc>
                  <a:txBody>
                    <a:bodyPr/>
                    <a:p>
                      <a:pPr algn="ctr">
                        <a:buNone/>
                      </a:pPr>
                      <a:r>
                        <a:rPr lang="en-US" sz="2400"/>
                        <a:t> 9</a:t>
                      </a:r>
                      <a:endParaRPr lang="en-US" sz="2400"/>
                    </a:p>
                  </a:txBody>
                  <a:tcPr/>
                </a:tc>
                <a:tc>
                  <a:txBody>
                    <a:bodyPr/>
                    <a:p>
                      <a:pPr algn="ctr">
                        <a:buNone/>
                      </a:pPr>
                      <a:r>
                        <a:rPr lang="en-US" sz="2400"/>
                        <a:t>2</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Day 6</a:t>
                      </a:r>
                      <a:endParaRPr lang="en-US" sz="2400"/>
                    </a:p>
                  </a:txBody>
                  <a:tcPr/>
                </a:tc>
                <a:tc>
                  <a:txBody>
                    <a:bodyPr/>
                    <a:p>
                      <a:pPr algn="ctr">
                        <a:buNone/>
                      </a:pPr>
                      <a:r>
                        <a:rPr lang="en-US" sz="2400"/>
                        <a:t> 8</a:t>
                      </a:r>
                      <a:endParaRPr lang="en-US" sz="2400"/>
                    </a:p>
                  </a:txBody>
                  <a:tcPr/>
                </a:tc>
                <a:tc>
                  <a:txBody>
                    <a:bodyPr/>
                    <a:p>
                      <a:pPr algn="ctr">
                        <a:buNone/>
                      </a:pPr>
                      <a:r>
                        <a:rPr lang="en-US" sz="2400"/>
                        <a:t>2</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Day 7</a:t>
                      </a:r>
                      <a:endParaRPr lang="en-US" sz="2400"/>
                    </a:p>
                  </a:txBody>
                  <a:tcPr/>
                </a:tc>
                <a:tc>
                  <a:txBody>
                    <a:bodyPr/>
                    <a:p>
                      <a:pPr algn="ctr">
                        <a:buNone/>
                      </a:pPr>
                      <a:r>
                        <a:rPr lang="en-US" sz="2400"/>
                        <a:t> 7 </a:t>
                      </a:r>
                      <a:endParaRPr lang="en-US" sz="2400"/>
                    </a:p>
                  </a:txBody>
                  <a:tcPr/>
                </a:tc>
                <a:tc>
                  <a:txBody>
                    <a:bodyPr/>
                    <a:p>
                      <a:pPr algn="ctr">
                        <a:buNone/>
                      </a:pPr>
                      <a:r>
                        <a:rPr lang="en-US" sz="2400"/>
                        <a:t>2 </a:t>
                      </a:r>
                      <a:endParaRPr lang="en-US" sz="2400"/>
                    </a:p>
                  </a:txBody>
                  <a:tcPr/>
                </a:tc>
                <a:tc>
                  <a:txBody>
                    <a:bodyPr/>
                    <a:p>
                      <a:pPr algn="ctr">
                        <a:buNone/>
                      </a:pPr>
                      <a:r>
                        <a:rPr lang="en-US" sz="2400"/>
                        <a:t>14</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r h="381000">
                <a:tc>
                  <a:txBody>
                    <a:bodyPr/>
                    <a:p>
                      <a:pPr>
                        <a:buNone/>
                      </a:pPr>
                      <a:r>
                        <a:rPr lang="en-US" sz="2400"/>
                        <a:t>Day 8</a:t>
                      </a:r>
                      <a:endParaRPr lang="en-US" sz="2400"/>
                    </a:p>
                  </a:txBody>
                  <a:tcPr/>
                </a:tc>
                <a:tc>
                  <a:txBody>
                    <a:bodyPr/>
                    <a:p>
                      <a:pPr algn="ctr">
                        <a:buNone/>
                      </a:pPr>
                      <a:r>
                        <a:rPr lang="en-US" sz="2400"/>
                        <a:t> 1 </a:t>
                      </a:r>
                      <a:endParaRPr lang="en-US" sz="2400"/>
                    </a:p>
                  </a:txBody>
                  <a:tcPr/>
                </a:tc>
                <a:tc>
                  <a:txBody>
                    <a:bodyPr/>
                    <a:p>
                      <a:pPr algn="ctr">
                        <a:buNone/>
                      </a:pPr>
                      <a:r>
                        <a:rPr lang="en-US" sz="2400"/>
                        <a:t>1 </a:t>
                      </a:r>
                      <a:endParaRPr lang="en-US" sz="2400"/>
                    </a:p>
                  </a:txBody>
                  <a:tcPr/>
                </a:tc>
                <a:tc>
                  <a:txBody>
                    <a:bodyPr/>
                    <a:p>
                      <a:pPr algn="ctr">
                        <a:buNone/>
                      </a:pPr>
                      <a:r>
                        <a:rPr lang="en-US" sz="2400"/>
                        <a:t>7</a:t>
                      </a:r>
                      <a:endParaRPr lang="en-US" sz="2400"/>
                    </a:p>
                  </a:txBody>
                  <a:tcPr/>
                </a:tc>
                <a:tc>
                  <a:txBody>
                    <a:bodyPr/>
                    <a:p>
                      <a:pPr algn="ctr">
                        <a:buNone/>
                      </a:pPr>
                      <a:r>
                        <a:rPr lang="en-US" sz="2400"/>
                        <a:t>1</a:t>
                      </a:r>
                      <a:endParaRPr lang="en-US" sz="2400"/>
                    </a:p>
                  </a:txBody>
                  <a:tcPr/>
                </a:tc>
                <a:tc>
                  <a:txBody>
                    <a:bodyPr/>
                    <a:p>
                      <a:pPr algn="r">
                        <a:buNone/>
                      </a:pPr>
                      <a:r>
                        <a:rPr lang="en-US" sz="2400"/>
                        <a:t>3/10, 2/10, 1/10</a:t>
                      </a:r>
                      <a:endParaRPr lang="en-US" sz="240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Music Theory: 12-et Keyboard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9" name="Keyboard" descr="Keyboard_12"/>
          <p:cNvPicPr>
            <a:picLocks noChangeAspect="1"/>
          </p:cNvPicPr>
          <p:nvPr/>
        </p:nvPicPr>
        <p:blipFill>
          <a:blip r:embed="rId1"/>
          <a:stretch>
            <a:fillRect/>
          </a:stretch>
        </p:blipFill>
        <p:spPr>
          <a:xfrm>
            <a:off x="1139825" y="1266825"/>
            <a:ext cx="7181850" cy="5619750"/>
          </a:xfrm>
          <a:prstGeom prst="rect">
            <a:avLst/>
          </a:prstGeom>
        </p:spPr>
      </p:pic>
      <p:pic>
        <p:nvPicPr>
          <p:cNvPr id="19" name="KeyboardExt" descr="Keyboard_12b"/>
          <p:cNvPicPr>
            <a:picLocks noChangeAspect="1"/>
          </p:cNvPicPr>
          <p:nvPr>
            <p:ph idx="1"/>
          </p:nvPr>
        </p:nvPicPr>
        <p:blipFill>
          <a:blip r:embed="rId2"/>
          <a:stretch>
            <a:fillRect/>
          </a:stretch>
        </p:blipFill>
        <p:spPr>
          <a:xfrm>
            <a:off x="8321675" y="1252855"/>
            <a:ext cx="2999740" cy="5633720"/>
          </a:xfrm>
          <a:prstGeom prst="rect">
            <a:avLst/>
          </a:prstGeom>
        </p:spPr>
      </p:pic>
      <p:sp>
        <p:nvSpPr>
          <p:cNvPr id="44" name="MiddleC Freq"/>
          <p:cNvSpPr txBox="1"/>
          <p:nvPr/>
        </p:nvSpPr>
        <p:spPr>
          <a:xfrm>
            <a:off x="1226820" y="6162040"/>
            <a:ext cx="1009650" cy="706755"/>
          </a:xfrm>
          <a:prstGeom prst="rect">
            <a:avLst/>
          </a:prstGeom>
          <a:noFill/>
        </p:spPr>
        <p:txBody>
          <a:bodyPr wrap="square" rtlCol="0">
            <a:spAutoFit/>
          </a:bodyPr>
          <a:p>
            <a:pPr algn="ctr"/>
            <a:r>
              <a:rPr lang="en-US" sz="2000" b="1">
                <a:solidFill>
                  <a:srgbClr val="FF0000"/>
                </a:solidFill>
              </a:rPr>
              <a:t>262</a:t>
            </a:r>
            <a:endParaRPr lang="en-US" sz="2000" b="1">
              <a:solidFill>
                <a:srgbClr val="FF0000"/>
              </a:solidFill>
            </a:endParaRPr>
          </a:p>
          <a:p>
            <a:pPr algn="ctr"/>
            <a:r>
              <a:rPr lang="en-US" sz="2000" b="1">
                <a:solidFill>
                  <a:srgbClr val="FF0000"/>
                </a:solidFill>
              </a:rPr>
              <a:t>HZ</a:t>
            </a:r>
            <a:endParaRPr lang="en-US" sz="2000" b="1">
              <a:solidFill>
                <a:srgbClr val="FF0000"/>
              </a:solidFill>
            </a:endParaRPr>
          </a:p>
        </p:txBody>
      </p:sp>
      <p:sp>
        <p:nvSpPr>
          <p:cNvPr id="45" name="NextC Freq"/>
          <p:cNvSpPr txBox="1"/>
          <p:nvPr/>
        </p:nvSpPr>
        <p:spPr>
          <a:xfrm>
            <a:off x="8321675" y="6162040"/>
            <a:ext cx="1009650" cy="706755"/>
          </a:xfrm>
          <a:prstGeom prst="rect">
            <a:avLst/>
          </a:prstGeom>
          <a:noFill/>
        </p:spPr>
        <p:txBody>
          <a:bodyPr wrap="square" rtlCol="0">
            <a:spAutoFit/>
          </a:bodyPr>
          <a:p>
            <a:pPr algn="ctr"/>
            <a:r>
              <a:rPr lang="en-US" sz="2000" b="1">
                <a:solidFill>
                  <a:srgbClr val="FF0000"/>
                </a:solidFill>
              </a:rPr>
              <a:t>523</a:t>
            </a:r>
            <a:endParaRPr lang="en-US" sz="2000" b="1">
              <a:solidFill>
                <a:srgbClr val="FF0000"/>
              </a:solidFill>
            </a:endParaRPr>
          </a:p>
          <a:p>
            <a:pPr algn="ctr"/>
            <a:r>
              <a:rPr lang="en-US" sz="2000" b="1">
                <a:solidFill>
                  <a:srgbClr val="FF0000"/>
                </a:solidFill>
              </a:rPr>
              <a:t>HZ</a:t>
            </a:r>
            <a:endParaRPr lang="en-US" sz="2000" b="1">
              <a:solidFill>
                <a:srgbClr val="FF0000"/>
              </a:solidFill>
            </a:endParaRPr>
          </a:p>
        </p:txBody>
      </p:sp>
      <p:grpSp>
        <p:nvGrpSpPr>
          <p:cNvPr id="48" name="7 - Major Scale"/>
          <p:cNvGrpSpPr/>
          <p:nvPr/>
        </p:nvGrpSpPr>
        <p:grpSpPr>
          <a:xfrm>
            <a:off x="1372870" y="5060950"/>
            <a:ext cx="6725285" cy="1719580"/>
            <a:chOff x="2162" y="7970"/>
            <a:chExt cx="10591" cy="2708"/>
          </a:xfrm>
        </p:grpSpPr>
        <p:sp>
          <p:nvSpPr>
            <p:cNvPr id="20" name="Oval 19"/>
            <p:cNvSpPr/>
            <p:nvPr/>
          </p:nvSpPr>
          <p:spPr>
            <a:xfrm>
              <a:off x="2162"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1" name="Oval 20"/>
            <p:cNvSpPr/>
            <p:nvPr/>
          </p:nvSpPr>
          <p:spPr>
            <a:xfrm>
              <a:off x="3739"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2" name="Oval 21"/>
            <p:cNvSpPr/>
            <p:nvPr/>
          </p:nvSpPr>
          <p:spPr>
            <a:xfrm>
              <a:off x="5316"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3" name="Oval 22"/>
            <p:cNvSpPr/>
            <p:nvPr/>
          </p:nvSpPr>
          <p:spPr>
            <a:xfrm>
              <a:off x="6893"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4" name="Oval 23"/>
            <p:cNvSpPr/>
            <p:nvPr/>
          </p:nvSpPr>
          <p:spPr>
            <a:xfrm>
              <a:off x="8470"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5" name="Oval 24"/>
            <p:cNvSpPr/>
            <p:nvPr/>
          </p:nvSpPr>
          <p:spPr>
            <a:xfrm>
              <a:off x="10047"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6" name="Oval 25"/>
            <p:cNvSpPr/>
            <p:nvPr/>
          </p:nvSpPr>
          <p:spPr>
            <a:xfrm>
              <a:off x="11624" y="7970"/>
              <a:ext cx="1129" cy="13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7" name="Rectangles 46"/>
            <p:cNvSpPr/>
            <p:nvPr/>
          </p:nvSpPr>
          <p:spPr>
            <a:xfrm>
              <a:off x="2163" y="9370"/>
              <a:ext cx="10590" cy="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5400" b="1">
                  <a:solidFill>
                    <a:schemeClr val="accent1">
                      <a:lumMod val="75000"/>
                    </a:schemeClr>
                  </a:solidFill>
                  <a:effectLst>
                    <a:outerShdw blurRad="38100" dist="38100" dir="2700000" algn="tl">
                      <a:srgbClr val="000000">
                        <a:alpha val="43137"/>
                      </a:srgbClr>
                    </a:outerShdw>
                  </a:effectLst>
                </a:rPr>
                <a:t>Major Scale</a:t>
              </a:r>
              <a:endParaRPr lang="en-US" sz="5400" b="1">
                <a:solidFill>
                  <a:schemeClr val="accent1">
                    <a:lumMod val="75000"/>
                  </a:schemeClr>
                </a:solidFill>
                <a:effectLst>
                  <a:outerShdw blurRad="38100" dist="38100" dir="2700000" algn="tl">
                    <a:srgbClr val="000000">
                      <a:alpha val="43137"/>
                    </a:srgbClr>
                  </a:outerShdw>
                </a:effectLst>
              </a:endParaRPr>
            </a:p>
          </p:txBody>
        </p:sp>
      </p:grpSp>
      <p:grpSp>
        <p:nvGrpSpPr>
          <p:cNvPr id="54" name="5 - Pentatonic Scale"/>
          <p:cNvGrpSpPr/>
          <p:nvPr/>
        </p:nvGrpSpPr>
        <p:grpSpPr>
          <a:xfrm>
            <a:off x="1372870" y="5060950"/>
            <a:ext cx="6468745" cy="1716405"/>
            <a:chOff x="2162" y="7970"/>
            <a:chExt cx="10187" cy="2703"/>
          </a:xfrm>
        </p:grpSpPr>
        <p:sp>
          <p:nvSpPr>
            <p:cNvPr id="29" name="Oval 28"/>
            <p:cNvSpPr/>
            <p:nvPr/>
          </p:nvSpPr>
          <p:spPr>
            <a:xfrm>
              <a:off x="2162"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30" name="Oval 29"/>
            <p:cNvSpPr/>
            <p:nvPr/>
          </p:nvSpPr>
          <p:spPr>
            <a:xfrm>
              <a:off x="3739"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31" name="Oval 30"/>
            <p:cNvSpPr/>
            <p:nvPr/>
          </p:nvSpPr>
          <p:spPr>
            <a:xfrm>
              <a:off x="5316"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33" name="Oval 32"/>
            <p:cNvSpPr/>
            <p:nvPr/>
          </p:nvSpPr>
          <p:spPr>
            <a:xfrm>
              <a:off x="8470"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34" name="Oval 33"/>
            <p:cNvSpPr/>
            <p:nvPr/>
          </p:nvSpPr>
          <p:spPr>
            <a:xfrm>
              <a:off x="10047" y="7970"/>
              <a:ext cx="1129" cy="1308"/>
            </a:xfrm>
            <a:prstGeom prst="ellipse">
              <a:avLst/>
            </a:prstGeom>
            <a:solidFill>
              <a:schemeClr val="accent2">
                <a:lumMod val="40000"/>
                <a:lumOff val="60000"/>
                <a:alpha val="50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53" name="Rectangles 52"/>
            <p:cNvSpPr/>
            <p:nvPr/>
          </p:nvSpPr>
          <p:spPr>
            <a:xfrm>
              <a:off x="2488" y="9370"/>
              <a:ext cx="9861" cy="1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5400" b="1">
                  <a:solidFill>
                    <a:schemeClr val="accent2">
                      <a:lumMod val="60000"/>
                      <a:lumOff val="40000"/>
                    </a:schemeClr>
                  </a:solidFill>
                  <a:effectLst>
                    <a:outerShdw blurRad="38100" dist="38100" dir="2700000" algn="tl">
                      <a:srgbClr val="000000">
                        <a:alpha val="43137"/>
                      </a:srgbClr>
                    </a:outerShdw>
                  </a:effectLst>
                </a:rPr>
                <a:t>Pentatonic Scale</a:t>
              </a:r>
              <a:endParaRPr lang="en-US" sz="5400" b="1">
                <a:solidFill>
                  <a:schemeClr val="accent2">
                    <a:lumMod val="60000"/>
                    <a:lumOff val="40000"/>
                  </a:schemeClr>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4"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Fulfillment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t>Future Fulfillment of the </a:t>
            </a:r>
            <a:r>
              <a:rPr lang="en-US" sz="3200" b="1">
                <a:sym typeface="+mn-ea"/>
              </a:rPr>
              <a:t>Feast of Tabernacles </a:t>
            </a:r>
            <a:r>
              <a:rPr lang="en-US" sz="3200" b="1">
                <a:sym typeface="+mn-ea"/>
              </a:rPr>
              <a:t>(Speculation)</a:t>
            </a:r>
            <a:br>
              <a:rPr lang="en-US" sz="2800" b="1"/>
            </a:b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b="1">
                <a:sym typeface="+mn-ea"/>
              </a:rPr>
              <a:t>Future Temple</a:t>
            </a: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a:sym typeface="+mn-ea"/>
              </a:rPr>
              <a:t>[+] Then everyone who survives of all the nations that have come against Jerusalem shall go up year after year to worship the King, the LORD of hosts, and to keep the Feast of Booths. And if any of the families of the earth do not go up to Jerusalem to worship the King, the LORD of hosts, there will be no rain on them. And if the family of Egypt does not go up and present themselves, then on them there shall be no rain; there shall be the plague with which the LORD afflicts the nations that do not go up to keep the Feast of Booths. This shall be the punishment to Egypt and the punishment to all the nations that do not go up to keep the Feast of Booths. </a:t>
            </a:r>
            <a:endParaRPr lang="en-US" sz="2400">
              <a:sym typeface="+mn-ea"/>
            </a:endParaRPr>
          </a:p>
          <a:p>
            <a:pPr lvl="1" algn="r" defTabSz="914400" fontAlgn="auto">
              <a:tabLst>
                <a:tab pos="1828800" algn="l"/>
                <a:tab pos="3200400" algn="l"/>
                <a:tab pos="4572000" algn="l"/>
                <a:tab pos="6400800" algn="l"/>
                <a:tab pos="7543800" algn="l"/>
                <a:tab pos="8686800" algn="l"/>
                <a:tab pos="9601200" algn="l"/>
              </a:tabLst>
            </a:pPr>
            <a:r>
              <a:rPr lang="en-US" sz="2400">
                <a:sym typeface="+mn-ea"/>
              </a:rPr>
              <a:t>Zechariah 14:16-19</a:t>
            </a:r>
            <a:br>
              <a:rPr lang="en-US" sz="2400">
                <a:sym typeface="+mn-ea"/>
              </a:rPr>
            </a:b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Fulfillment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646295"/>
          </a:xfrm>
          <a:prstGeom prst="rect">
            <a:avLst/>
          </a:prstGeom>
          <a:noFill/>
        </p:spPr>
        <p:txBody>
          <a:bodyPr wrap="square" rtlCol="0" anchor="t">
            <a:spAutoFit/>
          </a:bodyPr>
          <a:p>
            <a:r>
              <a:rPr lang="en-US" sz="3200" b="1"/>
              <a:t>Future Fulfillment of the </a:t>
            </a:r>
            <a:r>
              <a:rPr lang="en-US" sz="3200" b="1">
                <a:sym typeface="+mn-ea"/>
              </a:rPr>
              <a:t>Feast of Tabernacles </a:t>
            </a:r>
            <a:r>
              <a:rPr lang="en-US" sz="3200" b="1">
                <a:sym typeface="+mn-ea"/>
              </a:rPr>
              <a:t>(Speculation)</a:t>
            </a:r>
            <a:br>
              <a:rPr lang="en-US" sz="2800" b="1"/>
            </a:b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b="1">
                <a:sym typeface="+mn-ea"/>
              </a:rPr>
              <a:t>Future Temple</a:t>
            </a: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a:t>[+] Then I saw a new heaven and a new earth, for the first heaven and the first earth had passed away, and the sea was no more. And I saw the holy city, new Jerusalem, coming down out of heaven from God, prepared as a bride adorned for her husband. And I heard a loud voice from the throne saying, “Behold, the dwelling place of God is with man. He will dwell with them, and they will be his people, and God himself will be with them as their God. He will wipe away every tear from their eyes, and death shall be no more, neither shall there be mourning, nor crying, nor pain anymore, for the former things have passed away.” </a:t>
            </a:r>
            <a:endParaRPr lang="en-US" sz="2400"/>
          </a:p>
          <a:p>
            <a:pPr lvl="1" algn="r" defTabSz="914400" fontAlgn="auto">
              <a:tabLst>
                <a:tab pos="1828800" algn="l"/>
                <a:tab pos="3200400" algn="l"/>
                <a:tab pos="4572000" algn="l"/>
                <a:tab pos="6400800" algn="l"/>
                <a:tab pos="7543800" algn="l"/>
                <a:tab pos="8686800" algn="l"/>
                <a:tab pos="9601200" algn="l"/>
              </a:tabLst>
            </a:pPr>
            <a:r>
              <a:rPr lang="en-US" sz="2400"/>
              <a:t>Revelation 21:1-4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Fulfillment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t>Themes of Future Fulfillment </a:t>
            </a:r>
            <a:br>
              <a:rPr lang="en-US" sz="3200" b="1"/>
            </a:br>
            <a:r>
              <a:rPr lang="en-US" sz="2400">
                <a:sym typeface="+mn-ea"/>
              </a:rPr>
              <a:t>(Speculation on Harvest, Tabernacle, Gentiles and Meals)</a:t>
            </a:r>
            <a:br>
              <a:rPr lang="en-US" sz="2000"/>
            </a:b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b="1">
                <a:sym typeface="+mn-ea"/>
              </a:rPr>
              <a:t>Judgement is often spoken of as a harvest</a:t>
            </a:r>
            <a:br>
              <a:rPr lang="en-US" sz="2400" b="1">
                <a:sym typeface="+mn-ea"/>
              </a:rPr>
            </a:br>
            <a:r>
              <a:rPr lang="en-US" sz="2400">
                <a:sym typeface="+mn-ea"/>
              </a:rPr>
              <a:t>(Hosea 6:11; Joel 3:13; Matt 13:39; Rev 14:15)</a:t>
            </a:r>
            <a:br>
              <a:rPr lang="en-US" sz="2400">
                <a:sym typeface="+mn-ea"/>
              </a:rPr>
            </a:br>
            <a:endParaRPr lang="en-US" sz="2400">
              <a:sym typeface="+mn-ea"/>
            </a:endParaRPr>
          </a:p>
          <a:p>
            <a:pPr lvl="1" algn="l" defTabSz="914400" fontAlgn="auto">
              <a:tabLst>
                <a:tab pos="1828800" algn="l"/>
                <a:tab pos="3200400" algn="l"/>
                <a:tab pos="4572000" algn="l"/>
                <a:tab pos="6400800" algn="l"/>
                <a:tab pos="7543800" algn="l"/>
                <a:tab pos="8686800" algn="l"/>
                <a:tab pos="9601200" algn="l"/>
              </a:tabLst>
            </a:pPr>
            <a:r>
              <a:rPr lang="en-US" sz="2400" b="1"/>
              <a:t>The Gentiles are included</a:t>
            </a:r>
            <a:br>
              <a:rPr lang="en-US" sz="2400" b="1"/>
            </a:br>
            <a:r>
              <a:rPr lang="en-US" sz="2400"/>
              <a:t>(Zech 14:16-17)</a:t>
            </a:r>
            <a:br>
              <a:rPr lang="en-US" sz="2400" b="1"/>
            </a:br>
            <a:endParaRPr lang="en-US" sz="2400" b="1"/>
          </a:p>
          <a:p>
            <a:pPr lvl="1" algn="l" defTabSz="914400" fontAlgn="auto">
              <a:tabLst>
                <a:tab pos="1828800" algn="l"/>
                <a:tab pos="3200400" algn="l"/>
                <a:tab pos="4572000" algn="l"/>
                <a:tab pos="6400800" algn="l"/>
                <a:tab pos="7543800" algn="l"/>
                <a:tab pos="8686800" algn="l"/>
                <a:tab pos="9601200" algn="l"/>
              </a:tabLst>
            </a:pPr>
            <a:r>
              <a:rPr lang="en-US" sz="2400" b="1"/>
              <a:t>The Lord will dwell (tabernacle) in their midst, His glory visible to all</a:t>
            </a:r>
            <a:br>
              <a:rPr lang="en-US" sz="2400" b="1"/>
            </a:br>
            <a:r>
              <a:rPr lang="en-US" sz="2400"/>
              <a:t>(Ezek 37:27-28; Rev 21:3; Is 60:1, 19; Zech 2:5)</a:t>
            </a:r>
            <a:br>
              <a:rPr lang="en-US" sz="2400"/>
            </a:br>
            <a:endParaRPr lang="en-US" sz="2400"/>
          </a:p>
          <a:p>
            <a:pPr lvl="1" algn="l" defTabSz="914400" fontAlgn="auto">
              <a:tabLst>
                <a:tab pos="1828800" algn="l"/>
                <a:tab pos="3200400" algn="l"/>
                <a:tab pos="4572000" algn="l"/>
                <a:tab pos="6400800" algn="l"/>
                <a:tab pos="7543800" algn="l"/>
                <a:tab pos="8686800" algn="l"/>
                <a:tab pos="9601200" algn="l"/>
              </a:tabLst>
            </a:pPr>
            <a:r>
              <a:rPr lang="en-US" sz="2400" b="1"/>
              <a:t>God’s people will dwell with Him; He will feed them</a:t>
            </a:r>
            <a:br>
              <a:rPr lang="en-US" sz="2400" b="1"/>
            </a:br>
            <a:r>
              <a:rPr lang="en-US" sz="2400"/>
              <a:t>(Isa 4:5-6; Isa 25:6-12; Isa 66:22-24; Matt 8:11-12; Rev 22:2, 22:14)</a:t>
            </a:r>
            <a:endParaRPr lang="en-US" sz="2400"/>
          </a:p>
        </p:txBody>
      </p:sp>
      <p:grpSp>
        <p:nvGrpSpPr>
          <p:cNvPr id="12" name="Group 11"/>
          <p:cNvGrpSpPr/>
          <p:nvPr/>
        </p:nvGrpSpPr>
        <p:grpSpPr>
          <a:xfrm>
            <a:off x="1169670" y="6506210"/>
            <a:ext cx="9655810" cy="148590"/>
            <a:chOff x="1642" y="8214"/>
            <a:chExt cx="15206" cy="234"/>
          </a:xfrm>
        </p:grpSpPr>
        <p:sp>
          <p:nvSpPr>
            <p:cNvPr id="13" name="Pentagon 12"/>
            <p:cNvSpPr/>
            <p:nvPr/>
          </p:nvSpPr>
          <p:spPr>
            <a:xfrm>
              <a:off x="11498" y="8214"/>
              <a:ext cx="5350" cy="234"/>
            </a:xfrm>
            <a:prstGeom prst="homePlate">
              <a:avLst>
                <a:gd name="adj" fmla="val 2223000"/>
              </a:avLst>
            </a:prstGeom>
            <a:gradFill flip="none">
              <a:gsLst>
                <a:gs pos="0">
                  <a:schemeClr val="accent4">
                    <a:lumMod val="20000"/>
                    <a:lumOff val="80000"/>
                  </a:schemeClr>
                </a:gs>
                <a:gs pos="100000">
                  <a:schemeClr val="accent4">
                    <a:lumMod val="60000"/>
                    <a:lumOff val="40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Pentagon 13"/>
            <p:cNvSpPr/>
            <p:nvPr/>
          </p:nvSpPr>
          <p:spPr>
            <a:xfrm rot="10800000">
              <a:off x="1642" y="8214"/>
              <a:ext cx="5350" cy="234"/>
            </a:xfrm>
            <a:prstGeom prst="homePlate">
              <a:avLst>
                <a:gd name="adj" fmla="val 2223000"/>
              </a:avLst>
            </a:prstGeom>
            <a:gradFill flip="none">
              <a:gsLst>
                <a:gs pos="14000">
                  <a:schemeClr val="accent4">
                    <a:lumMod val="20000"/>
                    <a:lumOff val="80000"/>
                  </a:schemeClr>
                </a:gs>
                <a:gs pos="91000">
                  <a:schemeClr val="accent4">
                    <a:lumMod val="60000"/>
                    <a:lumOff val="40000"/>
                  </a:schemeClr>
                </a:gs>
                <a:gs pos="100000">
                  <a:schemeClr val="accent4">
                    <a:lumMod val="75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ap="flat" cmpd="thickThin">
            <a:solidFill>
              <a:schemeClr val="accent5">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5">
                  <a:lumMod val="20000"/>
                  <a:lumOff val="80000"/>
                </a:schemeClr>
              </a:gs>
              <a:gs pos="85000">
                <a:schemeClr val="accent5">
                  <a:lumMod val="60000"/>
                  <a:lumOff val="40000"/>
                  <a:alpha val="22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Purim</a:t>
            </a:r>
            <a:b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Esther 9:23-32</a:t>
            </a:r>
            <a:endPar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Purim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Esther</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354955"/>
          </a:xfrm>
          <a:prstGeom prst="rect">
            <a:avLst/>
          </a:prstGeom>
          <a:noFill/>
        </p:spPr>
        <p:txBody>
          <a:bodyPr wrap="square" rtlCol="0">
            <a:noAutofit/>
          </a:bodyPr>
          <a:p>
            <a:pPr algn="just"/>
            <a:r>
              <a:rPr lang="en-US" sz="3200" b="1">
                <a:sym typeface="+mn-ea"/>
              </a:rPr>
              <a:t>Esther </a:t>
            </a:r>
            <a:r>
              <a:rPr lang="en-US" sz="3200" b="1">
                <a:sym typeface="+mn-ea"/>
              </a:rPr>
              <a:t>(Persia</a:t>
            </a:r>
            <a:r>
              <a:rPr lang="en-US" sz="3200" b="1">
                <a:sym typeface="+mn-ea"/>
              </a:rPr>
              <a:t>, under king Xerxes [</a:t>
            </a:r>
            <a:r>
              <a:rPr lang="en-US" sz="3200" b="1">
                <a:sym typeface="+mn-ea"/>
              </a:rPr>
              <a:t>486-465 BC]</a:t>
            </a:r>
            <a:r>
              <a:rPr lang="en-US" sz="3200" b="1">
                <a:sym typeface="+mn-ea"/>
              </a:rPr>
              <a:t>)</a:t>
            </a:r>
            <a:endParaRPr lang="en-US" sz="3200">
              <a:sym typeface="+mn-ea"/>
            </a:endParaRPr>
          </a:p>
          <a:p>
            <a:pPr algn="just"/>
            <a:br>
              <a:rPr lang="en-US" sz="1600" b="1">
                <a:sym typeface="+mn-ea"/>
              </a:rPr>
            </a:br>
            <a:r>
              <a:rPr lang="en-US" sz="3200" b="1">
                <a:sym typeface="+mn-ea"/>
              </a:rPr>
              <a:t>Outline of the Book of Esther </a:t>
            </a:r>
            <a:endParaRPr lang="en-US" sz="3200" b="1">
              <a:sym typeface="+mn-ea"/>
            </a:endParaRPr>
          </a:p>
          <a:p>
            <a:pPr algn="just"/>
            <a:endParaRPr lang="en-US" sz="1600" b="1">
              <a:sym typeface="+mn-ea"/>
            </a:endParaRPr>
          </a:p>
          <a:p>
            <a:pPr marL="514350" indent="-514350" algn="just">
              <a:buFont typeface="+mj-lt"/>
              <a:buAutoNum type="alphaUcPeriod"/>
            </a:pPr>
            <a:r>
              <a:rPr lang="en-US" sz="2800" b="1"/>
              <a:t>Esther Replaces Vashti </a:t>
            </a:r>
            <a:r>
              <a:rPr lang="en-US" sz="2800"/>
              <a:t>(1:1–2:18)</a:t>
            </a:r>
            <a:endParaRPr lang="en-US" sz="2800"/>
          </a:p>
          <a:p>
            <a:pPr marL="1028700" lvl="1" indent="-571500" algn="just">
              <a:buFont typeface="Arial" panose="020B0604020202020204" pitchFamily="34" charset="0"/>
              <a:buChar char="•"/>
            </a:pPr>
            <a:r>
              <a:rPr lang="en-US" sz="2800"/>
              <a:t>Vashti’s Insubordination (1:1–22)</a:t>
            </a:r>
            <a:endParaRPr lang="en-US" sz="2800"/>
          </a:p>
          <a:p>
            <a:pPr marL="1028700" lvl="1" indent="-571500" algn="just">
              <a:buFont typeface="Arial" panose="020B0604020202020204" pitchFamily="34" charset="0"/>
              <a:buChar char="•"/>
            </a:pPr>
            <a:r>
              <a:rPr lang="en-US" sz="2800"/>
              <a:t>Esther’s Coronation (2:1–18)</a:t>
            </a:r>
            <a:endParaRPr lang="en-US" sz="2800"/>
          </a:p>
          <a:p>
            <a:pPr marL="571500" indent="-571500" algn="just">
              <a:buFont typeface="+mj-lt"/>
              <a:buAutoNum type="alphaUcPeriod"/>
            </a:pPr>
            <a:r>
              <a:rPr lang="en-US" sz="2800" b="1"/>
              <a:t>Mordecai Overcomes Haman </a:t>
            </a:r>
            <a:r>
              <a:rPr lang="en-US" sz="2800"/>
              <a:t>(2:19–7:10)</a:t>
            </a:r>
            <a:endParaRPr lang="en-US" sz="2800"/>
          </a:p>
          <a:p>
            <a:pPr marL="1028700" lvl="1" indent="-571500" algn="just">
              <a:buFont typeface="Arial" panose="020B0604020202020204" pitchFamily="34" charset="0"/>
              <a:buChar char="•"/>
            </a:pPr>
            <a:r>
              <a:rPr lang="en-US" sz="2800"/>
              <a:t>Mordecai’s Loyalty (2:19–23)</a:t>
            </a:r>
            <a:endParaRPr lang="en-US" sz="2800"/>
          </a:p>
          <a:p>
            <a:pPr marL="1028700" lvl="1" indent="-571500" algn="just">
              <a:buFont typeface="Arial" panose="020B0604020202020204" pitchFamily="34" charset="0"/>
              <a:buChar char="•"/>
            </a:pPr>
            <a:r>
              <a:rPr lang="en-US" sz="2800"/>
              <a:t>Haman’s Promotion and Decree (3:1–15)</a:t>
            </a:r>
            <a:endParaRPr lang="en-US" sz="2800"/>
          </a:p>
          <a:p>
            <a:pPr marL="1028700" lvl="1" indent="-571500" algn="just">
              <a:buFont typeface="Arial" panose="020B0604020202020204" pitchFamily="34" charset="0"/>
              <a:buChar char="•"/>
            </a:pPr>
            <a:r>
              <a:rPr lang="en-US" sz="2800"/>
              <a:t>Esther’s Intervention (4:1–5:14)</a:t>
            </a:r>
            <a:endParaRPr lang="en-US" sz="2800"/>
          </a:p>
          <a:p>
            <a:pPr marL="1028700" lvl="1" indent="-571500" algn="just">
              <a:buFont typeface="Arial" panose="020B0604020202020204" pitchFamily="34" charset="0"/>
              <a:buChar char="•"/>
            </a:pPr>
            <a:r>
              <a:rPr lang="en-US" sz="2800"/>
              <a:t>Mordecai’s Recognition (6:1–13)</a:t>
            </a:r>
            <a:endParaRPr lang="en-US" sz="2800"/>
          </a:p>
          <a:p>
            <a:pPr marL="1028700" lvl="1" indent="-571500" algn="just">
              <a:buFont typeface="Arial" panose="020B0604020202020204" pitchFamily="34" charset="0"/>
              <a:buChar char="•"/>
            </a:pPr>
            <a:r>
              <a:rPr lang="en-US" sz="2800"/>
              <a:t>Haman’s Fall (6:14–7:10)</a:t>
            </a:r>
            <a:endParaRPr lang="en-US" sz="280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Purim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Esther</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216525"/>
          </a:xfrm>
          <a:prstGeom prst="rect">
            <a:avLst/>
          </a:prstGeom>
          <a:noFill/>
        </p:spPr>
        <p:txBody>
          <a:bodyPr wrap="square" rtlCol="0">
            <a:noAutofit/>
          </a:bodyPr>
          <a:p>
            <a:pPr algn="just"/>
            <a:r>
              <a:rPr lang="en-US" sz="3200" b="1">
                <a:sym typeface="+mn-ea"/>
              </a:rPr>
              <a:t>Outline of the Book of Esther</a:t>
            </a:r>
            <a:endParaRPr lang="en-US" sz="3200" b="1">
              <a:sym typeface="+mn-ea"/>
            </a:endParaRPr>
          </a:p>
          <a:p>
            <a:pPr algn="just"/>
            <a:endParaRPr lang="en-US" sz="1600" b="1">
              <a:sym typeface="+mn-ea"/>
            </a:endParaRPr>
          </a:p>
          <a:p>
            <a:pPr marL="571500" lvl="0" indent="-571500" algn="just">
              <a:buFont typeface="+mj-lt"/>
              <a:buAutoNum type="alphaUcPeriod" startAt="3"/>
            </a:pPr>
            <a:r>
              <a:rPr lang="en-US" sz="2800" b="1"/>
              <a:t>Israel Survives Haman’s Genocide Attempt</a:t>
            </a:r>
            <a:r>
              <a:rPr lang="en-US" sz="2800"/>
              <a:t> (8:1–10:3)</a:t>
            </a:r>
            <a:endParaRPr lang="en-US" sz="2800"/>
          </a:p>
          <a:p>
            <a:pPr marL="1028700" lvl="1" indent="-571500" algn="just">
              <a:buFont typeface="Arial" panose="020B0604020202020204" pitchFamily="34" charset="0"/>
              <a:buChar char="•"/>
            </a:pPr>
            <a:r>
              <a:rPr lang="en-US" sz="2800"/>
              <a:t>Esther and Mordecai’s Advocacy (8:1–17)</a:t>
            </a:r>
            <a:endParaRPr lang="en-US" sz="2800"/>
          </a:p>
          <a:p>
            <a:pPr marL="1028700" lvl="1" indent="-571500" algn="just">
              <a:buFont typeface="Arial" panose="020B0604020202020204" pitchFamily="34" charset="0"/>
              <a:buChar char="•"/>
            </a:pPr>
            <a:r>
              <a:rPr lang="en-US" sz="2800"/>
              <a:t>The Jews’ Victory (9:1–19)</a:t>
            </a:r>
            <a:endParaRPr lang="en-US" sz="2800"/>
          </a:p>
          <a:p>
            <a:pPr marL="1028700" lvl="1" indent="-571500" algn="just">
              <a:buFont typeface="Arial" panose="020B0604020202020204" pitchFamily="34" charset="0"/>
              <a:buChar char="•"/>
            </a:pPr>
            <a:r>
              <a:rPr lang="en-US" sz="2800" i="1"/>
              <a:t>Purim’s Beginning </a:t>
            </a:r>
            <a:r>
              <a:rPr lang="en-US" sz="2800"/>
              <a:t>(9:20–23)</a:t>
            </a:r>
            <a:endParaRPr lang="en-US" sz="2800"/>
          </a:p>
          <a:p>
            <a:pPr marL="1028700" lvl="1" indent="-571500" algn="just">
              <a:buFont typeface="Arial" panose="020B0604020202020204" pitchFamily="34" charset="0"/>
              <a:buChar char="•"/>
            </a:pPr>
            <a:r>
              <a:rPr lang="en-US" sz="2800"/>
              <a:t>Mordecai’s Fame (10:1–3)</a:t>
            </a:r>
            <a:endParaRPr lang="en-US" sz="280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Purim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Esther</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389995" cy="5216525"/>
          </a:xfrm>
          <a:prstGeom prst="rect">
            <a:avLst/>
          </a:prstGeom>
          <a:noFill/>
        </p:spPr>
        <p:txBody>
          <a:bodyPr wrap="square" rtlCol="0">
            <a:noAutofit/>
          </a:bodyPr>
          <a:p>
            <a:pPr algn="just"/>
            <a:r>
              <a:rPr lang="en-US" sz="3200" b="1">
                <a:sym typeface="+mn-ea"/>
              </a:rPr>
              <a:t>Festival of Purim</a:t>
            </a:r>
            <a:endParaRPr lang="en-US" sz="3200" b="1">
              <a:sym typeface="+mn-ea"/>
            </a:endParaRPr>
          </a:p>
          <a:p>
            <a:pPr algn="just"/>
            <a:endParaRPr lang="en-US" sz="3200" b="1">
              <a:sym typeface="+mn-ea"/>
            </a:endParaRPr>
          </a:p>
          <a:p>
            <a:pPr lvl="1" algn="just"/>
            <a:r>
              <a:rPr lang="en-US" sz="2400">
                <a:sym typeface="+mn-ea"/>
              </a:rPr>
              <a:t>[+] And Mordecai recorded these things and sent letters to all the Jews who were in all the provinces of King Ahasuerus, both near and far, obliging them to keep the fourteenth day of the month Adar and also the fifteenth day of the same, year by year, as the days on which the Jews got relief from their enemies, and as the month that had been turned for them from sorrow into gladness and from mourning into a holiday; that they should make them days of feasting and gladness, days for sending gifts of food to one another and gifts to the poor. </a:t>
            </a:r>
            <a:endParaRPr lang="en-US" sz="2400">
              <a:sym typeface="+mn-ea"/>
            </a:endParaRPr>
          </a:p>
          <a:p>
            <a:pPr lvl="1" algn="r"/>
            <a:r>
              <a:rPr lang="en-US" sz="2400">
                <a:sym typeface="+mn-ea"/>
              </a:rPr>
              <a:t>Esther 9:20-22</a:t>
            </a:r>
            <a:endParaRPr lang="en-US" sz="2400">
              <a:sym typeface="+mn-ea"/>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Purim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Esther</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389995" cy="5216525"/>
          </a:xfrm>
          <a:prstGeom prst="rect">
            <a:avLst/>
          </a:prstGeom>
          <a:noFill/>
        </p:spPr>
        <p:txBody>
          <a:bodyPr wrap="square" rtlCol="0">
            <a:noAutofit/>
          </a:bodyPr>
          <a:p>
            <a:pPr algn="just"/>
            <a:r>
              <a:rPr lang="en-US" sz="3200" b="1">
                <a:sym typeface="+mn-ea"/>
              </a:rPr>
              <a:t>Tradition of Purim</a:t>
            </a:r>
            <a:endParaRPr lang="en-US" sz="3200" b="1">
              <a:sym typeface="+mn-ea"/>
            </a:endParaRPr>
          </a:p>
          <a:p>
            <a:pPr algn="just"/>
            <a:endParaRPr lang="en-US" sz="3200" b="1">
              <a:sym typeface="+mn-ea"/>
            </a:endParaRPr>
          </a:p>
          <a:p>
            <a:pPr lvl="1" algn="just"/>
            <a:r>
              <a:rPr lang="en-US" sz="2400">
                <a:sym typeface="+mn-ea"/>
              </a:rPr>
              <a:t>Celebrated on 13th of Adar</a:t>
            </a:r>
            <a:endParaRPr lang="en-US" sz="2400">
              <a:sym typeface="+mn-ea"/>
            </a:endParaRPr>
          </a:p>
          <a:p>
            <a:pPr lvl="1" algn="just"/>
            <a:r>
              <a:rPr lang="en-US" sz="2400">
                <a:sym typeface="+mn-ea"/>
              </a:rPr>
              <a:t>Four main events</a:t>
            </a:r>
            <a:endParaRPr lang="en-US" sz="2400">
              <a:sym typeface="+mn-ea"/>
            </a:endParaRPr>
          </a:p>
          <a:p>
            <a:pPr lvl="2" algn="just"/>
            <a:r>
              <a:rPr lang="en-US" sz="2400">
                <a:sym typeface="+mn-ea"/>
              </a:rPr>
              <a:t>Public reading of the book of Esther (Megillah)</a:t>
            </a:r>
            <a:endParaRPr lang="en-US" sz="2400">
              <a:sym typeface="+mn-ea"/>
            </a:endParaRPr>
          </a:p>
          <a:p>
            <a:pPr lvl="2" algn="just"/>
            <a:r>
              <a:rPr lang="en-US" sz="2400">
                <a:sym typeface="+mn-ea"/>
              </a:rPr>
              <a:t>Give gifts of food, wine and drink (Hamantash)</a:t>
            </a:r>
            <a:endParaRPr lang="en-US" sz="2400">
              <a:sym typeface="+mn-ea"/>
            </a:endParaRPr>
          </a:p>
          <a:p>
            <a:pPr lvl="2" algn="just"/>
            <a:r>
              <a:rPr lang="en-US" sz="2400">
                <a:sym typeface="+mn-ea"/>
              </a:rPr>
              <a:t>Festive meal (Seudah)</a:t>
            </a:r>
            <a:endParaRPr lang="en-US" sz="2400">
              <a:sym typeface="+mn-ea"/>
            </a:endParaRPr>
          </a:p>
          <a:p>
            <a:pPr lvl="2" algn="just"/>
            <a:r>
              <a:rPr lang="en-US" sz="2400">
                <a:sym typeface="+mn-ea"/>
              </a:rPr>
              <a:t>Giving to the poor (Matanot La'evyonim)</a:t>
            </a:r>
            <a:endParaRPr lang="en-US" sz="2400">
              <a:sym typeface="+mn-ea"/>
            </a:endParaRPr>
          </a:p>
          <a:p>
            <a:pPr lvl="1" algn="just"/>
            <a:r>
              <a:rPr lang="en-US" sz="2400">
                <a:sym typeface="+mn-ea"/>
              </a:rPr>
              <a:t>Dress up / make fun of Hamaan</a:t>
            </a:r>
            <a:endParaRPr lang="en-US" sz="2400">
              <a:sym typeface="+mn-ea"/>
            </a:endParaRPr>
          </a:p>
          <a:p>
            <a:pPr lvl="1" algn="just"/>
            <a:endParaRPr lang="en-US" sz="2400">
              <a:sym typeface="+mn-ea"/>
            </a:endParaRPr>
          </a:p>
          <a:p>
            <a:pPr lvl="1" algn="just"/>
            <a:endParaRPr lang="en-US" sz="2400">
              <a:sym typeface="+mn-ea"/>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ap="flat" cmpd="thickThin">
            <a:solidFill>
              <a:schemeClr val="accent5">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5">
                  <a:lumMod val="20000"/>
                  <a:lumOff val="80000"/>
                </a:schemeClr>
              </a:gs>
              <a:gs pos="85000">
                <a:schemeClr val="accent5">
                  <a:lumMod val="60000"/>
                  <a:lumOff val="40000"/>
                  <a:alpha val="22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Hanukkah</a:t>
            </a:r>
            <a:b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1-2 Maccabees</a:t>
            </a:r>
            <a:endPar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cxnSp>
        <p:nvCxnSpPr>
          <p:cNvPr id="15" name="Line"/>
          <p:cNvCxnSpPr/>
          <p:nvPr/>
        </p:nvCxnSpPr>
        <p:spPr>
          <a:xfrm>
            <a:off x="113030" y="731520"/>
            <a:ext cx="1000887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Hanukkah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1-2 Maccabees</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354955"/>
          </a:xfrm>
          <a:prstGeom prst="rect">
            <a:avLst/>
          </a:prstGeom>
          <a:noFill/>
        </p:spPr>
        <p:txBody>
          <a:bodyPr wrap="square" rtlCol="0">
            <a:noAutofit/>
          </a:bodyPr>
          <a:p>
            <a:pPr algn="just"/>
            <a:r>
              <a:rPr lang="en-US" sz="3200" b="1">
                <a:sym typeface="+mn-ea"/>
              </a:rPr>
              <a:t>Alexander the Great </a:t>
            </a:r>
            <a:endParaRPr lang="en-US" sz="3200" b="1">
              <a:sym typeface="+mn-ea"/>
            </a:endParaRPr>
          </a:p>
          <a:p>
            <a:pPr lvl="1" algn="just"/>
            <a:r>
              <a:rPr lang="en-US" sz="2400">
                <a:sym typeface="+mn-ea"/>
              </a:rPr>
              <a:t>Conquered Persian empire (336-327 BC)</a:t>
            </a:r>
            <a:endParaRPr lang="en-US" sz="2400">
              <a:sym typeface="+mn-ea"/>
            </a:endParaRPr>
          </a:p>
          <a:p>
            <a:pPr lvl="1" algn="just"/>
            <a:r>
              <a:rPr lang="en-US" sz="2400">
                <a:sym typeface="+mn-ea"/>
              </a:rPr>
              <a:t>Died in 323 BC</a:t>
            </a:r>
            <a:endParaRPr lang="en-US" sz="2400">
              <a:sym typeface="+mn-ea"/>
            </a:endParaRPr>
          </a:p>
          <a:p>
            <a:pPr lvl="1" algn="just"/>
            <a:r>
              <a:rPr lang="en-US" sz="2400">
                <a:sym typeface="+mn-ea"/>
              </a:rPr>
              <a:t>Succeeded by </a:t>
            </a:r>
            <a:r>
              <a:rPr lang="en-US" sz="2400">
                <a:sym typeface="+mn-ea"/>
              </a:rPr>
              <a:t>Cassander, </a:t>
            </a:r>
            <a:r>
              <a:rPr lang="en-US" sz="2400">
                <a:sym typeface="+mn-ea"/>
              </a:rPr>
              <a:t>Antigonus Lysimachus, Ptolemy, and Seleucus</a:t>
            </a:r>
            <a:endParaRPr lang="en-US" sz="2400">
              <a:sym typeface="+mn-ea"/>
            </a:endParaRPr>
          </a:p>
          <a:p>
            <a:pPr lvl="1" algn="just"/>
            <a:endParaRPr lang="en-US" sz="2400">
              <a:sym typeface="+mn-ea"/>
            </a:endParaRPr>
          </a:p>
          <a:p>
            <a:pPr lvl="0" algn="just"/>
            <a:r>
              <a:rPr lang="en-US" sz="3200" b="1">
                <a:sym typeface="+mn-ea"/>
              </a:rPr>
              <a:t>Antiochus IV Epiphanes (Selucid king. 175-164 BC)</a:t>
            </a:r>
            <a:endParaRPr lang="en-US" sz="2400">
              <a:sym typeface="+mn-ea"/>
            </a:endParaRPr>
          </a:p>
          <a:p>
            <a:pPr lvl="1" algn="just"/>
            <a:r>
              <a:rPr lang="en-US" sz="2400">
                <a:sym typeface="+mn-ea"/>
              </a:rPr>
              <a:t>Conquered Egypt in 186 BC</a:t>
            </a:r>
            <a:endParaRPr lang="en-US" sz="2400">
              <a:sym typeface="+mn-ea"/>
            </a:endParaRPr>
          </a:p>
          <a:p>
            <a:pPr lvl="1" algn="l"/>
            <a:r>
              <a:rPr lang="en-US" sz="2400">
                <a:sym typeface="+mn-ea"/>
              </a:rPr>
              <a:t>Daughter given to Ptolmey (Cleopatra)</a:t>
            </a:r>
            <a:endParaRPr lang="en-US" sz="2400">
              <a:sym typeface="+mn-ea"/>
            </a:endParaRPr>
          </a:p>
          <a:p>
            <a:pPr lvl="1" algn="l"/>
            <a:r>
              <a:rPr lang="en-US" sz="2400">
                <a:sym typeface="+mn-ea"/>
              </a:rPr>
              <a:t>Tried to unite various ethnicities in his region</a:t>
            </a:r>
            <a:endParaRPr lang="en-US" sz="2400">
              <a:sym typeface="+mn-ea"/>
            </a:endParaRPr>
          </a:p>
          <a:p>
            <a:pPr lvl="2" algn="l"/>
            <a:r>
              <a:rPr lang="en-US" sz="2400">
                <a:sym typeface="+mn-ea"/>
              </a:rPr>
              <a:t>Orthodox conservatives </a:t>
            </a:r>
            <a:endParaRPr lang="en-US" sz="2400">
              <a:sym typeface="+mn-ea"/>
            </a:endParaRPr>
          </a:p>
          <a:p>
            <a:pPr lvl="2" algn="l"/>
            <a:r>
              <a:rPr lang="en-US" sz="2400">
                <a:sym typeface="+mn-ea"/>
              </a:rPr>
              <a:t>Helenist progressives</a:t>
            </a:r>
            <a:endParaRPr lang="en-US" sz="2400">
              <a:sym typeface="+mn-ea"/>
            </a:endParaRPr>
          </a:p>
          <a:p>
            <a:pPr lvl="1" algn="l"/>
            <a:r>
              <a:rPr lang="en-US" sz="2400">
                <a:sym typeface="+mn-ea"/>
              </a:rPr>
              <a:t>Yohanan (Onias III) high priest favored Orthodoxy; Joshua/Jason favored Hellenists</a:t>
            </a:r>
            <a:endParaRPr lang="en-US" sz="2400">
              <a:sym typeface="+mn-ea"/>
            </a:endParaRPr>
          </a:p>
          <a:p>
            <a:pPr lvl="1" algn="l"/>
            <a:r>
              <a:rPr lang="en-US" sz="2400">
                <a:sym typeface="+mn-ea"/>
              </a:rPr>
              <a:t>Antiochus erects idol of Zeus; offers pig on altar; </a:t>
            </a:r>
            <a:r>
              <a:rPr lang="en-US" sz="2400">
                <a:sym typeface="+mn-ea"/>
              </a:rPr>
              <a:t>orders destruction of Jerusalem</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fade">
                                      <p:cBhvr>
                                        <p:cTn id="22" dur="500"/>
                                        <p:tgtEl>
                                          <p:spTgt spid="1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Effect transition="in" filter="fade">
                                      <p:cBhvr>
                                        <p:cTn id="27" dur="500"/>
                                        <p:tgtEl>
                                          <p:spTgt spid="1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7" end="7"/>
                                            </p:txEl>
                                          </p:spTgt>
                                        </p:tgtEl>
                                        <p:attrNameLst>
                                          <p:attrName>style.visibility</p:attrName>
                                        </p:attrNameLst>
                                      </p:cBhvr>
                                      <p:to>
                                        <p:strVal val="visible"/>
                                      </p:to>
                                    </p:set>
                                    <p:animEffect transition="in" filter="fade">
                                      <p:cBhvr>
                                        <p:cTn id="32" dur="500"/>
                                        <p:tgtEl>
                                          <p:spTgt spid="1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8" end="8"/>
                                            </p:txEl>
                                          </p:spTgt>
                                        </p:tgtEl>
                                        <p:attrNameLst>
                                          <p:attrName>style.visibility</p:attrName>
                                        </p:attrNameLst>
                                      </p:cBhvr>
                                      <p:to>
                                        <p:strVal val="visible"/>
                                      </p:to>
                                    </p:set>
                                    <p:animEffect transition="in" filter="fade">
                                      <p:cBhvr>
                                        <p:cTn id="37" dur="500"/>
                                        <p:tgtEl>
                                          <p:spTgt spid="1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xEl>
                                              <p:pRg st="9" end="9"/>
                                            </p:txEl>
                                          </p:spTgt>
                                        </p:tgtEl>
                                        <p:attrNameLst>
                                          <p:attrName>style.visibility</p:attrName>
                                        </p:attrNameLst>
                                      </p:cBhvr>
                                      <p:to>
                                        <p:strVal val="visible"/>
                                      </p:to>
                                    </p:set>
                                    <p:animEffect transition="in" filter="fade">
                                      <p:cBhvr>
                                        <p:cTn id="42" dur="500"/>
                                        <p:tgtEl>
                                          <p:spTgt spid="1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xEl>
                                              <p:pRg st="10" end="10"/>
                                            </p:txEl>
                                          </p:spTgt>
                                        </p:tgtEl>
                                        <p:attrNameLst>
                                          <p:attrName>style.visibility</p:attrName>
                                        </p:attrNameLst>
                                      </p:cBhvr>
                                      <p:to>
                                        <p:strVal val="visible"/>
                                      </p:to>
                                    </p:set>
                                    <p:animEffect transition="in" filter="fade">
                                      <p:cBhvr>
                                        <p:cTn id="47" dur="500"/>
                                        <p:tgtEl>
                                          <p:spTgt spid="1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xEl>
                                              <p:pRg st="11" end="11"/>
                                            </p:txEl>
                                          </p:spTgt>
                                        </p:tgtEl>
                                        <p:attrNameLst>
                                          <p:attrName>style.visibility</p:attrName>
                                        </p:attrNameLst>
                                      </p:cBhvr>
                                      <p:to>
                                        <p:strVal val="visible"/>
                                      </p:to>
                                    </p:set>
                                    <p:animEffect transition="in" filter="fade">
                                      <p:cBhvr>
                                        <p:cTn id="52" dur="500"/>
                                        <p:tgtEl>
                                          <p:spTgt spid="1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xEl>
                                              <p:pRg st="12" end="12"/>
                                            </p:txEl>
                                          </p:spTgt>
                                        </p:tgtEl>
                                        <p:attrNameLst>
                                          <p:attrName>style.visibility</p:attrName>
                                        </p:attrNameLst>
                                      </p:cBhvr>
                                      <p:to>
                                        <p:strVal val="visible"/>
                                      </p:to>
                                    </p:set>
                                    <p:animEffect transition="in" filter="fade">
                                      <p:cBhvr>
                                        <p:cTn id="57" dur="500"/>
                                        <p:tgtEl>
                                          <p:spTgt spid="1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Cembalo Cromatico: a 19-ET Keyboard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7" name="Cimbalo Cromatico" descr="CembaloCromatico_17thCentury"/>
          <p:cNvPicPr>
            <a:picLocks noChangeAspect="1"/>
          </p:cNvPicPr>
          <p:nvPr>
            <p:ph sz="half" idx="2"/>
          </p:nvPr>
        </p:nvPicPr>
        <p:blipFill>
          <a:blip r:embed="rId1"/>
          <a:srcRect b="11274"/>
          <a:stretch>
            <a:fillRect/>
          </a:stretch>
        </p:blipFill>
        <p:spPr>
          <a:xfrm>
            <a:off x="925195" y="1241425"/>
            <a:ext cx="10342245" cy="4997450"/>
          </a:xfrm>
          <a:prstGeom prst="rect">
            <a:avLst/>
          </a:prstGeom>
        </p:spPr>
      </p:pic>
      <p:pic>
        <p:nvPicPr>
          <p:cNvPr id="3" name="Cimbalo Cromatico Closeup" descr="CimbaloCromatico_detail"/>
          <p:cNvPicPr>
            <a:picLocks noChangeAspect="1"/>
          </p:cNvPicPr>
          <p:nvPr>
            <p:ph idx="1"/>
          </p:nvPr>
        </p:nvPicPr>
        <p:blipFill>
          <a:blip r:embed="rId2"/>
          <a:srcRect b="2610"/>
          <a:stretch>
            <a:fillRect/>
          </a:stretch>
        </p:blipFill>
        <p:spPr>
          <a:xfrm>
            <a:off x="925195" y="1075055"/>
            <a:ext cx="10342880" cy="533082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Hanukkah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1-2 Maccabees</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354955"/>
          </a:xfrm>
          <a:prstGeom prst="rect">
            <a:avLst/>
          </a:prstGeom>
          <a:noFill/>
        </p:spPr>
        <p:txBody>
          <a:bodyPr wrap="square" rtlCol="0">
            <a:noAutofit/>
          </a:bodyPr>
          <a:p>
            <a:pPr lvl="0" algn="l"/>
            <a:r>
              <a:rPr lang="en-US" sz="3200" b="1">
                <a:sym typeface="+mn-ea"/>
              </a:rPr>
              <a:t>Selucid Oppression</a:t>
            </a:r>
            <a:endParaRPr lang="en-US" sz="2400" b="1">
              <a:sym typeface="+mn-ea"/>
            </a:endParaRPr>
          </a:p>
          <a:p>
            <a:pPr lvl="1" algn="just"/>
            <a:r>
              <a:rPr lang="en-US" sz="2400">
                <a:sym typeface="+mn-ea"/>
              </a:rPr>
              <a:t>Jews engage in guerrilla warfare	 </a:t>
            </a:r>
            <a:endParaRPr lang="en-US" sz="2400">
              <a:sym typeface="+mn-ea"/>
            </a:endParaRPr>
          </a:p>
          <a:p>
            <a:pPr lvl="1" algn="just"/>
            <a:r>
              <a:rPr lang="en-US" sz="2400">
                <a:sym typeface="+mn-ea"/>
              </a:rPr>
              <a:t>Sacrifice at Modin; Mattathias &amp; five sons; Judah the Maccabee </a:t>
            </a:r>
            <a:endParaRPr lang="en-US" sz="2400">
              <a:sym typeface="+mn-ea"/>
            </a:endParaRPr>
          </a:p>
          <a:p>
            <a:pPr lvl="1" algn="just"/>
            <a:r>
              <a:rPr lang="en-US" sz="2400">
                <a:sym typeface="+mn-ea"/>
              </a:rPr>
              <a:t>Rebuilt altar in Jerusalem Kislev 25, 165 BC (3 yrs after defilement)</a:t>
            </a:r>
            <a:endParaRPr lang="en-US" sz="2400">
              <a:sym typeface="+mn-ea"/>
            </a:endParaRPr>
          </a:p>
          <a:p>
            <a:pPr lvl="1" algn="just"/>
            <a:r>
              <a:rPr lang="en-US" sz="2400">
                <a:sym typeface="+mn-ea"/>
              </a:rPr>
              <a:t>One cruse of unpolluted oil found in Temple (Shabbat 21b)</a:t>
            </a:r>
            <a:endParaRPr lang="en-US" sz="2400">
              <a:sym typeface="+mn-ea"/>
            </a:endParaRPr>
          </a:p>
          <a:p>
            <a:pPr lvl="1" algn="l"/>
            <a:r>
              <a:rPr lang="en-US" sz="2400">
                <a:sym typeface="+mn-ea"/>
              </a:rPr>
              <a:t>Oil burned miraculously for 8 days</a:t>
            </a:r>
            <a:endParaRPr lang="en-US" sz="2400">
              <a:sym typeface="+mn-ea"/>
            </a:endParaRPr>
          </a:p>
          <a:p>
            <a:pPr lvl="1" algn="l"/>
            <a:r>
              <a:rPr lang="en-US" sz="2400">
                <a:sym typeface="+mn-ea"/>
              </a:rPr>
              <a:t>Hasmonean dynasty: c. 140 BC - 37BC</a:t>
            </a:r>
            <a:br>
              <a:rPr lang="en-US" sz="2400">
                <a:sym typeface="+mn-ea"/>
              </a:rPr>
            </a:br>
            <a:endParaRPr lang="en-US">
              <a:sym typeface="+mn-ea"/>
            </a:endParaRPr>
          </a:p>
          <a:p>
            <a:pPr lvl="0" algn="l"/>
            <a:r>
              <a:rPr lang="en-US" sz="3200" b="1">
                <a:sym typeface="+mn-ea"/>
              </a:rPr>
              <a:t>Traditions and Celebrations</a:t>
            </a:r>
            <a:endParaRPr lang="en-US" sz="2400">
              <a:sym typeface="+mn-ea"/>
            </a:endParaRPr>
          </a:p>
          <a:p>
            <a:pPr lvl="1" algn="l"/>
            <a:r>
              <a:rPr lang="en-US" sz="2400">
                <a:sym typeface="+mn-ea"/>
              </a:rPr>
              <a:t>Lighting of the Hanukkah menorah (8 candles)</a:t>
            </a:r>
            <a:endParaRPr lang="en-US" sz="2400">
              <a:sym typeface="+mn-ea"/>
            </a:endParaRPr>
          </a:p>
          <a:p>
            <a:pPr lvl="1" algn="l"/>
            <a:r>
              <a:rPr lang="en-US" sz="2400">
                <a:sym typeface="+mn-ea"/>
              </a:rPr>
              <a:t>Torch runners</a:t>
            </a:r>
            <a:endParaRPr lang="en-US" sz="2400">
              <a:sym typeface="+mn-ea"/>
            </a:endParaRPr>
          </a:p>
          <a:p>
            <a:pPr lvl="1" algn="l"/>
            <a:r>
              <a:rPr lang="en-US" sz="2400">
                <a:sym typeface="+mn-ea"/>
              </a:rPr>
              <a:t>Giving of gifts</a:t>
            </a:r>
            <a:endParaRPr lang="en-US" sz="2400">
              <a:sym typeface="+mn-ea"/>
            </a:endParaRPr>
          </a:p>
          <a:p>
            <a:pPr lvl="1" algn="l"/>
            <a:r>
              <a:rPr lang="en-US" sz="2400">
                <a:sym typeface="+mn-ea"/>
              </a:rPr>
              <a:t>Games (dreidel)</a:t>
            </a:r>
            <a:endParaRPr lang="en-US" sz="2400">
              <a:sym typeface="+mn-ea"/>
            </a:endParaRPr>
          </a:p>
          <a:p>
            <a:pPr lvl="1" algn="l"/>
            <a:r>
              <a:rPr lang="en-US" sz="2400">
                <a:sym typeface="+mn-ea"/>
              </a:rPr>
              <a:t>Food</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fade">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fade">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fade">
                                      <p:cBhvr>
                                        <p:cTn id="42" dur="500"/>
                                        <p:tgtEl>
                                          <p:spTgt spid="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xEl>
                                              <p:pRg st="8" end="8"/>
                                            </p:txEl>
                                          </p:spTgt>
                                        </p:tgtEl>
                                        <p:attrNameLst>
                                          <p:attrName>style.visibility</p:attrName>
                                        </p:attrNameLst>
                                      </p:cBhvr>
                                      <p:to>
                                        <p:strVal val="visible"/>
                                      </p:to>
                                    </p:set>
                                    <p:animEffect transition="in" filter="fade">
                                      <p:cBhvr>
                                        <p:cTn id="47" dur="500"/>
                                        <p:tgtEl>
                                          <p:spTgt spid="1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xEl>
                                              <p:pRg st="9" end="9"/>
                                            </p:txEl>
                                          </p:spTgt>
                                        </p:tgtEl>
                                        <p:attrNameLst>
                                          <p:attrName>style.visibility</p:attrName>
                                        </p:attrNameLst>
                                      </p:cBhvr>
                                      <p:to>
                                        <p:strVal val="visible"/>
                                      </p:to>
                                    </p:set>
                                    <p:animEffect transition="in" filter="fade">
                                      <p:cBhvr>
                                        <p:cTn id="52" dur="500"/>
                                        <p:tgtEl>
                                          <p:spTgt spid="1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xEl>
                                              <p:pRg st="10" end="10"/>
                                            </p:txEl>
                                          </p:spTgt>
                                        </p:tgtEl>
                                        <p:attrNameLst>
                                          <p:attrName>style.visibility</p:attrName>
                                        </p:attrNameLst>
                                      </p:cBhvr>
                                      <p:to>
                                        <p:strVal val="visible"/>
                                      </p:to>
                                    </p:set>
                                    <p:animEffect transition="in" filter="fade">
                                      <p:cBhvr>
                                        <p:cTn id="57" dur="500"/>
                                        <p:tgtEl>
                                          <p:spTgt spid="1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xEl>
                                              <p:pRg st="11" end="11"/>
                                            </p:txEl>
                                          </p:spTgt>
                                        </p:tgtEl>
                                        <p:attrNameLst>
                                          <p:attrName>style.visibility</p:attrName>
                                        </p:attrNameLst>
                                      </p:cBhvr>
                                      <p:to>
                                        <p:strVal val="visible"/>
                                      </p:to>
                                    </p:set>
                                    <p:animEffect transition="in" filter="fade">
                                      <p:cBhvr>
                                        <p:cTn id="62" dur="500"/>
                                        <p:tgtEl>
                                          <p:spTgt spid="1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xEl>
                                              <p:pRg st="12" end="12"/>
                                            </p:txEl>
                                          </p:spTgt>
                                        </p:tgtEl>
                                        <p:attrNameLst>
                                          <p:attrName>style.visibility</p:attrName>
                                        </p:attrNameLst>
                                      </p:cBhvr>
                                      <p:to>
                                        <p:strVal val="visible"/>
                                      </p:to>
                                    </p:set>
                                    <p:animEffect transition="in" filter="fade">
                                      <p:cBhvr>
                                        <p:cTn id="67" dur="500"/>
                                        <p:tgtEl>
                                          <p:spTgt spid="1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Hanukkah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1-2 Maccabees</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354955"/>
          </a:xfrm>
          <a:prstGeom prst="rect">
            <a:avLst/>
          </a:prstGeom>
          <a:noFill/>
        </p:spPr>
        <p:txBody>
          <a:bodyPr wrap="square" rtlCol="0">
            <a:noAutofit/>
          </a:bodyPr>
          <a:p>
            <a:pPr lvl="0" algn="l"/>
            <a:r>
              <a:rPr lang="en-US" sz="3200" b="1">
                <a:sym typeface="+mn-ea"/>
              </a:rPr>
              <a:t>Biblical References</a:t>
            </a:r>
            <a:endParaRPr lang="en-US" sz="3200" b="1">
              <a:sym typeface="+mn-ea"/>
            </a:endParaRPr>
          </a:p>
          <a:p>
            <a:pPr lvl="0" algn="l"/>
            <a:endParaRPr lang="en-US" sz="2400" b="1">
              <a:sym typeface="+mn-ea"/>
            </a:endParaRPr>
          </a:p>
          <a:p>
            <a:pPr lvl="1" algn="just"/>
            <a:r>
              <a:rPr lang="en-US" sz="2400">
                <a:sym typeface="+mn-ea"/>
              </a:rPr>
              <a:t>Daniel 8:1-12 </a:t>
            </a:r>
            <a:endParaRPr lang="en-US" sz="2400">
              <a:sym typeface="+mn-ea"/>
            </a:endParaRPr>
          </a:p>
          <a:p>
            <a:pPr lvl="2" algn="just"/>
            <a:r>
              <a:rPr lang="en-US" sz="2400">
                <a:sym typeface="+mn-ea"/>
              </a:rPr>
              <a:t>Unstoppable ram with 2 horns (Medes &amp; Persians)</a:t>
            </a:r>
            <a:endParaRPr lang="en-US" sz="2400">
              <a:sym typeface="+mn-ea"/>
            </a:endParaRPr>
          </a:p>
          <a:p>
            <a:pPr lvl="2" algn="just"/>
            <a:r>
              <a:rPr lang="en-US" sz="2400">
                <a:sym typeface="+mn-ea"/>
              </a:rPr>
              <a:t>Quick Goat floating off ground (Greece)</a:t>
            </a:r>
            <a:endParaRPr lang="en-US" sz="2400">
              <a:sym typeface="+mn-ea"/>
            </a:endParaRPr>
          </a:p>
          <a:p>
            <a:pPr lvl="2" algn="just"/>
            <a:r>
              <a:rPr lang="en-US" sz="2400">
                <a:sym typeface="+mn-ea"/>
              </a:rPr>
              <a:t>Goat breaks ram’s 2 horns. </a:t>
            </a:r>
            <a:endParaRPr lang="en-US" sz="2400">
              <a:sym typeface="+mn-ea"/>
            </a:endParaRPr>
          </a:p>
          <a:p>
            <a:pPr lvl="2" algn="just"/>
            <a:r>
              <a:rPr lang="en-US" sz="2400">
                <a:sym typeface="+mn-ea"/>
              </a:rPr>
              <a:t>Goat’s broken horn becomes 4 horns with 1 large horn</a:t>
            </a:r>
            <a:endParaRPr lang="en-US" sz="2400">
              <a:sym typeface="+mn-ea"/>
            </a:endParaRPr>
          </a:p>
          <a:p>
            <a:pPr lvl="2" algn="l"/>
            <a:r>
              <a:rPr lang="en-US" sz="2400">
                <a:sym typeface="+mn-ea"/>
              </a:rPr>
              <a:t>Large horn casts down righteous stars, takes away sanctuary </a:t>
            </a:r>
            <a:br>
              <a:rPr lang="en-US" sz="2400">
                <a:sym typeface="+mn-ea"/>
              </a:rPr>
            </a:br>
            <a:endParaRPr lang="en-US" sz="2400">
              <a:sym typeface="+mn-ea"/>
            </a:endParaRPr>
          </a:p>
          <a:p>
            <a:pPr lvl="1" algn="l"/>
            <a:r>
              <a:rPr lang="en-US" sz="2400">
                <a:sym typeface="+mn-ea"/>
              </a:rPr>
              <a:t>John 10:22-39</a:t>
            </a:r>
            <a:endParaRPr lang="en-US" sz="2400">
              <a:sym typeface="+mn-ea"/>
            </a:endParaRPr>
          </a:p>
          <a:p>
            <a:pPr lvl="2" algn="l"/>
            <a:r>
              <a:rPr lang="en-US" sz="2400">
                <a:sym typeface="+mn-ea"/>
              </a:rPr>
              <a:t>Festival of Lights</a:t>
            </a:r>
            <a:endParaRPr lang="en-US" sz="2400">
              <a:sym typeface="+mn-ea"/>
            </a:endParaRPr>
          </a:p>
          <a:p>
            <a:pPr lvl="2" algn="l"/>
            <a:r>
              <a:rPr lang="en-US" sz="2400">
                <a:sym typeface="+mn-ea"/>
              </a:rPr>
              <a:t>Jesus pressed to reveal if He is the Messiah</a:t>
            </a:r>
            <a:endParaRPr lang="en-US" sz="2400">
              <a:sym typeface="+mn-ea"/>
            </a:endParaRPr>
          </a:p>
          <a:p>
            <a:pPr lvl="2" algn="l"/>
            <a:r>
              <a:rPr lang="en-US" sz="2400">
                <a:sym typeface="+mn-ea"/>
              </a:rPr>
              <a:t>Jesus declares He is one with God</a:t>
            </a:r>
            <a:endParaRPr lang="en-US" sz="2800"/>
          </a:p>
        </p:txBody>
      </p:sp>
      <p:sp>
        <p:nvSpPr>
          <p:cNvPr id="2" name="Text Box 1" hidden="1"/>
          <p:cNvSpPr txBox="1"/>
          <p:nvPr/>
        </p:nvSpPr>
        <p:spPr>
          <a:xfrm>
            <a:off x="775335" y="1862455"/>
            <a:ext cx="10641965" cy="4523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txBody>
          <a:bodyPr wrap="square" rtlCol="0" anchor="t">
            <a:noAutofit/>
          </a:bodyPr>
          <a:p>
            <a:r>
              <a:rPr lang="en-US" sz="2800"/>
              <a:t>[+] From one of them a little horn emerged and grew extensively toward the south and the east and toward the beautiful land. It grew as high as the heavenly host, made some of the stars and some of the host fall to the earth, and trampled them. It made itself great, even up to the Prince of the host; it removed His daily sacrifice and overthrew the place of His sanctuary. Because of rebellion, a host, together with the daily sacrifice, will be given over. The horn will throw truth to the ground and will be successful in whatever it does.</a:t>
            </a:r>
            <a:endParaRPr lang="en-US" sz="2800"/>
          </a:p>
          <a:p>
            <a:pPr algn="r"/>
            <a:r>
              <a:rPr lang="en-US" sz="2800"/>
              <a:t>Daniel 8:9-12</a:t>
            </a:r>
            <a:endParaRPr lang="en-US" sz="2800"/>
          </a:p>
        </p:txBody>
      </p:sp>
      <p:grpSp>
        <p:nvGrpSpPr>
          <p:cNvPr id="3" name="LastLine"/>
          <p:cNvGrpSpPr/>
          <p:nvPr/>
        </p:nvGrpSpPr>
        <p:grpSpPr>
          <a:xfrm>
            <a:off x="1284605" y="6517005"/>
            <a:ext cx="9655810" cy="148590"/>
            <a:chOff x="1642" y="8214"/>
            <a:chExt cx="15206" cy="234"/>
          </a:xfrm>
        </p:grpSpPr>
        <p:sp>
          <p:nvSpPr>
            <p:cNvPr id="4" name="Pentagon 3"/>
            <p:cNvSpPr/>
            <p:nvPr/>
          </p:nvSpPr>
          <p:spPr>
            <a:xfrm>
              <a:off x="11498" y="8214"/>
              <a:ext cx="5350" cy="234"/>
            </a:xfrm>
            <a:prstGeom prst="homePlate">
              <a:avLst>
                <a:gd name="adj" fmla="val 2223000"/>
              </a:avLst>
            </a:prstGeom>
            <a:gradFill flip="none">
              <a:gsLst>
                <a:gs pos="0">
                  <a:srgbClr val="DCEBF7"/>
                </a:gs>
                <a:gs pos="100000">
                  <a:schemeClr val="accent1">
                    <a:lumMod val="75000"/>
                  </a:schemeClr>
                </a:gs>
              </a:gsLst>
              <a:lin ang="6600000" scaled="0"/>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Pentagon 17"/>
            <p:cNvSpPr/>
            <p:nvPr/>
          </p:nvSpPr>
          <p:spPr>
            <a:xfrm rot="10800000">
              <a:off x="1642" y="8214"/>
              <a:ext cx="5350" cy="234"/>
            </a:xfrm>
            <a:prstGeom prst="homePlate">
              <a:avLst>
                <a:gd name="adj" fmla="val 2223000"/>
              </a:avLst>
            </a:prstGeom>
            <a:gradFill flip="none">
              <a:gsLst>
                <a:gs pos="14000">
                  <a:schemeClr val="accent1">
                    <a:lumMod val="20000"/>
                    <a:lumOff val="80000"/>
                  </a:schemeClr>
                </a:gs>
                <a:gs pos="100000">
                  <a:schemeClr val="accent1">
                    <a:lumMod val="50000"/>
                  </a:schemeClr>
                </a:gs>
              </a:gsLst>
              <a:lin ang="6600000" scaled="0"/>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500"/>
                                        <p:tgtEl>
                                          <p:spTgt spid="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fade">
                                      <p:cBhvr>
                                        <p:cTn id="17" dur="500"/>
                                        <p:tgtEl>
                                          <p:spTgt spid="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fade">
                                      <p:cBhvr>
                                        <p:cTn id="22" dur="500"/>
                                        <p:tgtEl>
                                          <p:spTgt spid="1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Effect transition="in" filter="fade">
                                      <p:cBhvr>
                                        <p:cTn id="27" dur="500"/>
                                        <p:tgtEl>
                                          <p:spTgt spid="1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7" end="7"/>
                                            </p:txEl>
                                          </p:spTgt>
                                        </p:tgtEl>
                                        <p:attrNameLst>
                                          <p:attrName>style.visibility</p:attrName>
                                        </p:attrNameLst>
                                      </p:cBhvr>
                                      <p:to>
                                        <p:strVal val="visible"/>
                                      </p:to>
                                    </p:set>
                                    <p:animEffect transition="in" filter="fade">
                                      <p:cBhvr>
                                        <p:cTn id="32" dur="500"/>
                                        <p:tgtEl>
                                          <p:spTgt spid="1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xEl>
                                              <p:pRg st="8" end="8"/>
                                            </p:txEl>
                                          </p:spTgt>
                                        </p:tgtEl>
                                        <p:attrNameLst>
                                          <p:attrName>style.visibility</p:attrName>
                                        </p:attrNameLst>
                                      </p:cBhvr>
                                      <p:to>
                                        <p:strVal val="visible"/>
                                      </p:to>
                                    </p:set>
                                    <p:animEffect transition="in" filter="fade">
                                      <p:cBhvr>
                                        <p:cTn id="46" dur="500"/>
                                        <p:tgtEl>
                                          <p:spTgt spid="17">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xEl>
                                              <p:pRg st="9" end="9"/>
                                            </p:txEl>
                                          </p:spTgt>
                                        </p:tgtEl>
                                        <p:attrNameLst>
                                          <p:attrName>style.visibility</p:attrName>
                                        </p:attrNameLst>
                                      </p:cBhvr>
                                      <p:to>
                                        <p:strVal val="visible"/>
                                      </p:to>
                                    </p:set>
                                    <p:animEffect transition="in" filter="fade">
                                      <p:cBhvr>
                                        <p:cTn id="51" dur="500"/>
                                        <p:tgtEl>
                                          <p:spTgt spid="17">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xEl>
                                              <p:pRg st="10" end="10"/>
                                            </p:txEl>
                                          </p:spTgt>
                                        </p:tgtEl>
                                        <p:attrNameLst>
                                          <p:attrName>style.visibility</p:attrName>
                                        </p:attrNameLst>
                                      </p:cBhvr>
                                      <p:to>
                                        <p:strVal val="visible"/>
                                      </p:to>
                                    </p:set>
                                    <p:animEffect transition="in" filter="fade">
                                      <p:cBhvr>
                                        <p:cTn id="56" dur="500"/>
                                        <p:tgtEl>
                                          <p:spTgt spid="17">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11" end="11"/>
                                            </p:txEl>
                                          </p:spTgt>
                                        </p:tgtEl>
                                        <p:attrNameLst>
                                          <p:attrName>style.visibility</p:attrName>
                                        </p:attrNameLst>
                                      </p:cBhvr>
                                      <p:to>
                                        <p:strVal val="visible"/>
                                      </p:to>
                                    </p:set>
                                    <p:animEffect transition="in" filter="fade">
                                      <p:cBhvr>
                                        <p:cTn id="61" dur="500"/>
                                        <p:tgtEl>
                                          <p:spTgt spid="17">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sp>
        <p:nvSpPr>
          <p:cNvPr id="9" name="Swoosh"/>
          <p:cNvSpPr/>
          <p:nvPr/>
        </p:nvSpPr>
        <p:spPr>
          <a:xfrm flipH="1">
            <a:off x="0" y="0"/>
            <a:ext cx="9672955" cy="6858000"/>
          </a:xfrm>
          <a:custGeom>
            <a:avLst/>
            <a:gdLst/>
            <a:ahLst/>
            <a:cxnLst>
              <a:cxn ang="3">
                <a:pos x="hc" y="t"/>
              </a:cxn>
              <a:cxn ang="cd2">
                <a:pos x="l" y="vc"/>
              </a:cxn>
              <a:cxn ang="cd4">
                <a:pos x="hc" y="b"/>
              </a:cxn>
              <a:cxn ang="0">
                <a:pos x="r" y="vc"/>
              </a:cxn>
            </a:cxnLst>
            <a:rect l="l" t="t" r="r" b="b"/>
            <a:pathLst>
              <a:path w="12970" h="7289">
                <a:moveTo>
                  <a:pt x="12970" y="0"/>
                </a:moveTo>
                <a:lnTo>
                  <a:pt x="12970" y="7289"/>
                </a:lnTo>
                <a:lnTo>
                  <a:pt x="2332" y="7289"/>
                </a:lnTo>
                <a:lnTo>
                  <a:pt x="2315" y="7282"/>
                </a:lnTo>
                <a:cubicBezTo>
                  <a:pt x="808" y="6651"/>
                  <a:pt x="0" y="5895"/>
                  <a:pt x="0" y="5060"/>
                </a:cubicBezTo>
                <a:cubicBezTo>
                  <a:pt x="0" y="3059"/>
                  <a:pt x="6362" y="921"/>
                  <a:pt x="12761" y="28"/>
                </a:cubicBezTo>
                <a:lnTo>
                  <a:pt x="12970" y="0"/>
                </a:lnTo>
                <a:close/>
              </a:path>
            </a:pathLst>
          </a:custGeom>
          <a:gradFill>
            <a:gsLst>
              <a:gs pos="0">
                <a:schemeClr val="accent6">
                  <a:lumMod val="20000"/>
                  <a:lumOff val="80000"/>
                </a:schemeClr>
              </a:gs>
              <a:gs pos="57000">
                <a:schemeClr val="accent6">
                  <a:lumMod val="60000"/>
                  <a:lumOff val="40000"/>
                  <a:alpha val="0"/>
                </a:schemeClr>
              </a:gs>
              <a:gs pos="100000">
                <a:schemeClr val="accent6">
                  <a:lumMod val="40000"/>
                  <a:lumOff val="6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Weeks</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13030" y="731520"/>
            <a:ext cx="1107948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 Box 4"/>
          <p:cNvSpPr txBox="1"/>
          <p:nvPr/>
        </p:nvSpPr>
        <p:spPr>
          <a:xfrm>
            <a:off x="1049020" y="2967990"/>
            <a:ext cx="9676130" cy="521970"/>
          </a:xfrm>
          <a:prstGeom prst="rect">
            <a:avLst/>
          </a:prstGeom>
          <a:noFill/>
        </p:spPr>
        <p:txBody>
          <a:bodyPr wrap="square" rtlCol="0" anchor="t">
            <a:spAutoFit/>
          </a:bodyPr>
          <a:p>
            <a:r>
              <a:rPr lang="en-US" sz="2800"/>
              <a:t>https://blogs.bible.org/the-feasts-of-israel-weeks-pentecost/</a:t>
            </a:r>
            <a:endParaRPr lang="en-US" sz="2800"/>
          </a:p>
        </p:txBody>
      </p:sp>
      <p:grpSp>
        <p:nvGrpSpPr>
          <p:cNvPr id="8" name="Group 7"/>
          <p:cNvGrpSpPr/>
          <p:nvPr/>
        </p:nvGrpSpPr>
        <p:grpSpPr>
          <a:xfrm>
            <a:off x="1106170" y="6049010"/>
            <a:ext cx="9655810" cy="148590"/>
            <a:chOff x="1642" y="8214"/>
            <a:chExt cx="15206" cy="234"/>
          </a:xfrm>
        </p:grpSpPr>
        <p:sp>
          <p:nvSpPr>
            <p:cNvPr id="3" name="Pentagon 2"/>
            <p:cNvSpPr/>
            <p:nvPr/>
          </p:nvSpPr>
          <p:spPr>
            <a:xfrm>
              <a:off x="11498"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Pentagon 1"/>
            <p:cNvSpPr/>
            <p:nvPr/>
          </p:nvSpPr>
          <p:spPr>
            <a:xfrm rot="10800000">
              <a:off x="1642"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7" name="Group 6"/>
          <p:cNvGrpSpPr/>
          <p:nvPr/>
        </p:nvGrpSpPr>
        <p:grpSpPr>
          <a:xfrm>
            <a:off x="1106170" y="5693410"/>
            <a:ext cx="9655810" cy="148590"/>
            <a:chOff x="1642" y="8214"/>
            <a:chExt cx="15206" cy="234"/>
          </a:xfrm>
        </p:grpSpPr>
        <p:sp>
          <p:nvSpPr>
            <p:cNvPr id="10" name="Pentagon 9"/>
            <p:cNvSpPr/>
            <p:nvPr/>
          </p:nvSpPr>
          <p:spPr>
            <a:xfrm>
              <a:off x="11498" y="8214"/>
              <a:ext cx="5350" cy="234"/>
            </a:xfrm>
            <a:prstGeom prst="homePlate">
              <a:avLst>
                <a:gd name="adj" fmla="val 2223000"/>
              </a:avLst>
            </a:prstGeom>
            <a:gradFill flip="none">
              <a:gsLst>
                <a:gs pos="0">
                  <a:schemeClr val="accent4">
                    <a:lumMod val="20000"/>
                    <a:lumOff val="80000"/>
                  </a:schemeClr>
                </a:gs>
                <a:gs pos="100000">
                  <a:schemeClr val="accent4">
                    <a:lumMod val="60000"/>
                    <a:lumOff val="40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6" name="Pentagon 15"/>
            <p:cNvSpPr/>
            <p:nvPr/>
          </p:nvSpPr>
          <p:spPr>
            <a:xfrm rot="10800000">
              <a:off x="1642" y="8214"/>
              <a:ext cx="5350" cy="234"/>
            </a:xfrm>
            <a:prstGeom prst="homePlate">
              <a:avLst>
                <a:gd name="adj" fmla="val 2223000"/>
              </a:avLst>
            </a:prstGeom>
            <a:gradFill flip="none">
              <a:gsLst>
                <a:gs pos="14000">
                  <a:schemeClr val="accent4">
                    <a:lumMod val="20000"/>
                    <a:lumOff val="80000"/>
                  </a:schemeClr>
                </a:gs>
                <a:gs pos="91000">
                  <a:schemeClr val="accent4">
                    <a:lumMod val="60000"/>
                    <a:lumOff val="40000"/>
                  </a:schemeClr>
                </a:gs>
                <a:gs pos="100000">
                  <a:schemeClr val="accent4">
                    <a:lumMod val="75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19-Year Metonic Cycle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aphicFrame>
        <p:nvGraphicFramePr>
          <p:cNvPr id="5" name="Table 4"/>
          <p:cNvGraphicFramePr/>
          <p:nvPr/>
        </p:nvGraphicFramePr>
        <p:xfrm>
          <a:off x="224790" y="1302385"/>
          <a:ext cx="11790680" cy="1361440"/>
        </p:xfrm>
        <a:graphic>
          <a:graphicData uri="http://schemas.openxmlformats.org/drawingml/2006/table">
            <a:tbl>
              <a:tblPr firstRow="1" bandRow="1">
                <a:tableStyleId>{5C22544A-7EE6-4342-B048-85BDC9FD1C3A}</a:tableStyleId>
              </a:tblPr>
              <a:tblGrid>
                <a:gridCol w="1607820"/>
                <a:gridCol w="535940"/>
                <a:gridCol w="535940"/>
                <a:gridCol w="535940"/>
                <a:gridCol w="535940"/>
                <a:gridCol w="535940"/>
                <a:gridCol w="535940"/>
                <a:gridCol w="535940"/>
                <a:gridCol w="535940"/>
                <a:gridCol w="535940"/>
                <a:gridCol w="535940"/>
                <a:gridCol w="535940"/>
                <a:gridCol w="535940"/>
                <a:gridCol w="535940"/>
                <a:gridCol w="535940"/>
                <a:gridCol w="535940"/>
                <a:gridCol w="535940"/>
                <a:gridCol w="535940"/>
                <a:gridCol w="535940"/>
                <a:gridCol w="535940"/>
              </a:tblGrid>
              <a:tr h="680720">
                <a:tc>
                  <a:txBody>
                    <a:bodyPr/>
                    <a:p>
                      <a:pPr algn="ctr">
                        <a:buNone/>
                      </a:pPr>
                      <a:r>
                        <a:rPr lang="en-US" b="1"/>
                        <a:t>19-Year Metonic Cycle</a:t>
                      </a:r>
                      <a:endParaRPr lang="en-US" b="1"/>
                    </a:p>
                  </a:txBody>
                  <a:tcPr/>
                </a:tc>
                <a:tc>
                  <a:txBody>
                    <a:bodyPr/>
                    <a:p>
                      <a:pPr algn="ctr">
                        <a:buNone/>
                      </a:pPr>
                      <a:r>
                        <a:rPr lang="en-US"/>
                        <a:t>1</a:t>
                      </a:r>
                      <a:endParaRPr lang="en-US"/>
                    </a:p>
                  </a:txBody>
                  <a:tcPr>
                    <a:solidFill>
                      <a:schemeClr val="accent1">
                        <a:lumMod val="75000"/>
                      </a:schemeClr>
                    </a:solidFill>
                  </a:tcPr>
                </a:tc>
                <a:tc>
                  <a:txBody>
                    <a:bodyPr/>
                    <a:p>
                      <a:pPr algn="ctr">
                        <a:buNone/>
                      </a:pPr>
                      <a:r>
                        <a:rPr lang="en-US"/>
                        <a:t>2</a:t>
                      </a:r>
                      <a:endParaRPr lang="en-US"/>
                    </a:p>
                  </a:txBody>
                  <a:tcPr>
                    <a:solidFill>
                      <a:schemeClr val="accent1">
                        <a:lumMod val="40000"/>
                        <a:lumOff val="60000"/>
                      </a:schemeClr>
                    </a:solidFill>
                  </a:tcPr>
                </a:tc>
                <a:tc>
                  <a:txBody>
                    <a:bodyPr/>
                    <a:p>
                      <a:pPr algn="ctr">
                        <a:buNone/>
                      </a:pPr>
                      <a:r>
                        <a:rPr lang="en-US"/>
                        <a:t>3</a:t>
                      </a:r>
                      <a:endParaRPr lang="en-US"/>
                    </a:p>
                  </a:txBody>
                  <a:tcPr>
                    <a:solidFill>
                      <a:schemeClr val="accent1">
                        <a:lumMod val="40000"/>
                        <a:lumOff val="60000"/>
                      </a:schemeClr>
                    </a:solidFill>
                  </a:tcPr>
                </a:tc>
                <a:tc>
                  <a:txBody>
                    <a:bodyPr/>
                    <a:p>
                      <a:pPr algn="ctr">
                        <a:buNone/>
                      </a:pPr>
                      <a:r>
                        <a:rPr lang="en-US"/>
                        <a:t>4</a:t>
                      </a:r>
                      <a:endParaRPr lang="en-US"/>
                    </a:p>
                  </a:txBody>
                  <a:tcPr>
                    <a:solidFill>
                      <a:schemeClr val="accent1">
                        <a:lumMod val="75000"/>
                      </a:schemeClr>
                    </a:solidFill>
                  </a:tcPr>
                </a:tc>
                <a:tc>
                  <a:txBody>
                    <a:bodyPr/>
                    <a:p>
                      <a:pPr algn="ctr">
                        <a:buNone/>
                      </a:pPr>
                      <a:r>
                        <a:rPr lang="en-US"/>
                        <a:t>5</a:t>
                      </a:r>
                      <a:endParaRPr lang="en-US"/>
                    </a:p>
                  </a:txBody>
                  <a:tcPr>
                    <a:solidFill>
                      <a:schemeClr val="accent1">
                        <a:lumMod val="40000"/>
                        <a:lumOff val="60000"/>
                      </a:schemeClr>
                    </a:solidFill>
                  </a:tcPr>
                </a:tc>
                <a:tc>
                  <a:txBody>
                    <a:bodyPr/>
                    <a:p>
                      <a:pPr algn="ctr">
                        <a:buNone/>
                      </a:pPr>
                      <a:r>
                        <a:rPr lang="en-US"/>
                        <a:t>6</a:t>
                      </a:r>
                      <a:endParaRPr lang="en-US"/>
                    </a:p>
                  </a:txBody>
                  <a:tcPr>
                    <a:solidFill>
                      <a:schemeClr val="accent1">
                        <a:lumMod val="40000"/>
                        <a:lumOff val="60000"/>
                      </a:schemeClr>
                    </a:solidFill>
                  </a:tcPr>
                </a:tc>
                <a:tc>
                  <a:txBody>
                    <a:bodyPr/>
                    <a:p>
                      <a:pPr algn="ctr">
                        <a:buNone/>
                      </a:pPr>
                      <a:r>
                        <a:rPr lang="en-US"/>
                        <a:t>7</a:t>
                      </a:r>
                      <a:endParaRPr lang="en-US"/>
                    </a:p>
                  </a:txBody>
                  <a:tcPr>
                    <a:solidFill>
                      <a:schemeClr val="accent1">
                        <a:lumMod val="75000"/>
                      </a:schemeClr>
                    </a:solidFill>
                  </a:tcPr>
                </a:tc>
                <a:tc>
                  <a:txBody>
                    <a:bodyPr/>
                    <a:p>
                      <a:pPr algn="ctr">
                        <a:buNone/>
                      </a:pPr>
                      <a:r>
                        <a:rPr lang="en-US"/>
                        <a:t>8</a:t>
                      </a:r>
                      <a:endParaRPr lang="en-US"/>
                    </a:p>
                  </a:txBody>
                  <a:tcPr>
                    <a:solidFill>
                      <a:schemeClr val="accent1">
                        <a:lumMod val="40000"/>
                        <a:lumOff val="60000"/>
                      </a:schemeClr>
                    </a:solidFill>
                  </a:tcPr>
                </a:tc>
                <a:tc>
                  <a:txBody>
                    <a:bodyPr/>
                    <a:p>
                      <a:pPr algn="ctr">
                        <a:buNone/>
                      </a:pPr>
                      <a:r>
                        <a:rPr lang="en-US"/>
                        <a:t>9</a:t>
                      </a:r>
                      <a:endParaRPr lang="en-US"/>
                    </a:p>
                  </a:txBody>
                  <a:tcPr>
                    <a:solidFill>
                      <a:schemeClr val="accent1">
                        <a:lumMod val="75000"/>
                      </a:schemeClr>
                    </a:solidFill>
                  </a:tcPr>
                </a:tc>
                <a:tc>
                  <a:txBody>
                    <a:bodyPr/>
                    <a:p>
                      <a:pPr algn="ctr">
                        <a:buNone/>
                      </a:pPr>
                      <a:r>
                        <a:rPr lang="en-US"/>
                        <a:t>10</a:t>
                      </a:r>
                      <a:endParaRPr lang="en-US"/>
                    </a:p>
                  </a:txBody>
                  <a:tcPr>
                    <a:solidFill>
                      <a:schemeClr val="accent1">
                        <a:lumMod val="40000"/>
                        <a:lumOff val="60000"/>
                      </a:schemeClr>
                    </a:solidFill>
                  </a:tcPr>
                </a:tc>
                <a:tc>
                  <a:txBody>
                    <a:bodyPr/>
                    <a:p>
                      <a:pPr algn="ctr">
                        <a:buNone/>
                      </a:pPr>
                      <a:r>
                        <a:rPr lang="en-US"/>
                        <a:t>11</a:t>
                      </a:r>
                      <a:endParaRPr lang="en-US"/>
                    </a:p>
                  </a:txBody>
                  <a:tcPr>
                    <a:solidFill>
                      <a:schemeClr val="accent1">
                        <a:lumMod val="40000"/>
                        <a:lumOff val="60000"/>
                      </a:schemeClr>
                    </a:solidFill>
                  </a:tcPr>
                </a:tc>
                <a:tc>
                  <a:txBody>
                    <a:bodyPr/>
                    <a:p>
                      <a:pPr algn="ctr">
                        <a:buNone/>
                      </a:pPr>
                      <a:r>
                        <a:rPr lang="en-US"/>
                        <a:t>12</a:t>
                      </a:r>
                      <a:endParaRPr lang="en-US"/>
                    </a:p>
                  </a:txBody>
                  <a:tcPr>
                    <a:solidFill>
                      <a:schemeClr val="accent1">
                        <a:lumMod val="75000"/>
                      </a:schemeClr>
                    </a:solidFill>
                  </a:tcPr>
                </a:tc>
                <a:tc>
                  <a:txBody>
                    <a:bodyPr/>
                    <a:p>
                      <a:pPr algn="ctr">
                        <a:buNone/>
                      </a:pPr>
                      <a:r>
                        <a:rPr lang="en-US"/>
                        <a:t>13</a:t>
                      </a:r>
                      <a:endParaRPr lang="en-US"/>
                    </a:p>
                  </a:txBody>
                  <a:tcPr>
                    <a:solidFill>
                      <a:schemeClr val="accent1">
                        <a:lumMod val="40000"/>
                        <a:lumOff val="60000"/>
                      </a:schemeClr>
                    </a:solidFill>
                  </a:tcPr>
                </a:tc>
                <a:tc>
                  <a:txBody>
                    <a:bodyPr/>
                    <a:p>
                      <a:pPr algn="ctr">
                        <a:buNone/>
                      </a:pPr>
                      <a:r>
                        <a:rPr lang="en-US"/>
                        <a:t>14</a:t>
                      </a:r>
                      <a:endParaRPr lang="en-US"/>
                    </a:p>
                  </a:txBody>
                  <a:tcPr>
                    <a:solidFill>
                      <a:schemeClr val="accent1">
                        <a:lumMod val="40000"/>
                        <a:lumOff val="60000"/>
                      </a:schemeClr>
                    </a:solidFill>
                  </a:tcPr>
                </a:tc>
                <a:tc>
                  <a:txBody>
                    <a:bodyPr/>
                    <a:p>
                      <a:pPr algn="ctr">
                        <a:buNone/>
                      </a:pPr>
                      <a:r>
                        <a:rPr lang="en-US"/>
                        <a:t>15</a:t>
                      </a:r>
                      <a:endParaRPr lang="en-US"/>
                    </a:p>
                  </a:txBody>
                  <a:tcPr>
                    <a:solidFill>
                      <a:schemeClr val="accent1">
                        <a:lumMod val="75000"/>
                      </a:schemeClr>
                    </a:solidFill>
                  </a:tcPr>
                </a:tc>
                <a:tc>
                  <a:txBody>
                    <a:bodyPr/>
                    <a:p>
                      <a:pPr algn="ctr">
                        <a:buNone/>
                      </a:pPr>
                      <a:r>
                        <a:rPr lang="en-US"/>
                        <a:t>16</a:t>
                      </a:r>
                      <a:endParaRPr lang="en-US"/>
                    </a:p>
                  </a:txBody>
                  <a:tcPr>
                    <a:solidFill>
                      <a:schemeClr val="accent1">
                        <a:lumMod val="40000"/>
                        <a:lumOff val="60000"/>
                      </a:schemeClr>
                    </a:solidFill>
                  </a:tcPr>
                </a:tc>
                <a:tc>
                  <a:txBody>
                    <a:bodyPr/>
                    <a:p>
                      <a:pPr algn="ctr">
                        <a:buNone/>
                      </a:pPr>
                      <a:r>
                        <a:rPr lang="en-US"/>
                        <a:t>17</a:t>
                      </a:r>
                      <a:endParaRPr lang="en-US"/>
                    </a:p>
                  </a:txBody>
                  <a:tcPr>
                    <a:solidFill>
                      <a:schemeClr val="accent1">
                        <a:lumMod val="40000"/>
                        <a:lumOff val="60000"/>
                      </a:schemeClr>
                    </a:solidFill>
                  </a:tcPr>
                </a:tc>
                <a:tc>
                  <a:txBody>
                    <a:bodyPr/>
                    <a:p>
                      <a:pPr algn="ctr">
                        <a:buNone/>
                      </a:pPr>
                      <a:r>
                        <a:rPr lang="en-US"/>
                        <a:t>18</a:t>
                      </a:r>
                      <a:endParaRPr lang="en-US"/>
                    </a:p>
                  </a:txBody>
                  <a:tcPr>
                    <a:solidFill>
                      <a:schemeClr val="accent1">
                        <a:lumMod val="75000"/>
                      </a:schemeClr>
                    </a:solidFill>
                  </a:tcPr>
                </a:tc>
                <a:tc>
                  <a:txBody>
                    <a:bodyPr/>
                    <a:p>
                      <a:pPr algn="ctr">
                        <a:buNone/>
                      </a:pPr>
                      <a:r>
                        <a:rPr lang="en-US"/>
                        <a:t>19</a:t>
                      </a:r>
                      <a:endParaRPr lang="en-US"/>
                    </a:p>
                  </a:txBody>
                  <a:tcPr>
                    <a:solidFill>
                      <a:schemeClr val="accent1">
                        <a:lumMod val="40000"/>
                        <a:lumOff val="60000"/>
                      </a:schemeClr>
                    </a:solidFill>
                  </a:tcPr>
                </a:tc>
              </a:tr>
              <a:tr h="680720">
                <a:tc>
                  <a:txBody>
                    <a:bodyPr/>
                    <a:p>
                      <a:pPr algn="ctr">
                        <a:buNone/>
                      </a:pPr>
                      <a:r>
                        <a:rPr lang="en-US" sz="1800" b="1">
                          <a:sym typeface="+mn-ea"/>
                        </a:rPr>
                        <a:t>19-ET </a:t>
                      </a:r>
                      <a:endParaRPr lang="en-US" sz="1800" b="1">
                        <a:sym typeface="+mn-ea"/>
                      </a:endParaRPr>
                    </a:p>
                    <a:p>
                      <a:pPr algn="ctr">
                        <a:buNone/>
                      </a:pPr>
                      <a:r>
                        <a:rPr lang="en-US" sz="1800" b="1">
                          <a:sym typeface="+mn-ea"/>
                        </a:rPr>
                        <a:t>Octave</a:t>
                      </a:r>
                      <a:endParaRPr lang="en-US" b="1"/>
                    </a:p>
                  </a:txBody>
                  <a:tcPr/>
                </a:tc>
                <a:tc>
                  <a:txBody>
                    <a:bodyPr/>
                    <a:p>
                      <a:pPr algn="ctr">
                        <a:buNone/>
                      </a:pPr>
                      <a:r>
                        <a:rPr lang="en-US" b="1"/>
                        <a:t>C</a:t>
                      </a:r>
                      <a:endParaRPr lang="en-US" b="1"/>
                    </a:p>
                  </a:txBody>
                  <a:tcPr>
                    <a:solidFill>
                      <a:schemeClr val="accent1">
                        <a:lumMod val="75000"/>
                      </a:schemeClr>
                    </a:solidFill>
                  </a:tcPr>
                </a:tc>
                <a:tc>
                  <a:txBody>
                    <a:bodyPr/>
                    <a:p>
                      <a:pPr algn="ctr">
                        <a:buNone/>
                      </a:pPr>
                      <a:r>
                        <a:rPr lang="en-US" b="1"/>
                        <a:t>C#</a:t>
                      </a:r>
                      <a:endParaRPr lang="en-US" b="1"/>
                    </a:p>
                  </a:txBody>
                  <a:tcPr>
                    <a:solidFill>
                      <a:schemeClr val="accent1">
                        <a:lumMod val="40000"/>
                        <a:lumOff val="60000"/>
                      </a:schemeClr>
                    </a:solidFill>
                  </a:tcPr>
                </a:tc>
                <a:tc>
                  <a:txBody>
                    <a:bodyPr/>
                    <a:p>
                      <a:pPr algn="ctr">
                        <a:buNone/>
                      </a:pPr>
                      <a:r>
                        <a:rPr lang="en-US" b="1"/>
                        <a:t>D</a:t>
                      </a:r>
                      <a:r>
                        <a:rPr lang="en-US" b="1">
                          <a:latin typeface="Arial" panose="020B0604020202020204" pitchFamily="34" charset="0"/>
                          <a:cs typeface="Arial" panose="020B0604020202020204" pitchFamily="34" charset="0"/>
                        </a:rPr>
                        <a:t>ȴ</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D</a:t>
                      </a:r>
                      <a:endParaRPr lang="en-US" b="1"/>
                    </a:p>
                  </a:txBody>
                  <a:tcPr>
                    <a:solidFill>
                      <a:schemeClr val="accent1">
                        <a:lumMod val="75000"/>
                      </a:schemeClr>
                    </a:solidFill>
                  </a:tcPr>
                </a:tc>
                <a:tc>
                  <a:txBody>
                    <a:bodyPr/>
                    <a:p>
                      <a:pPr algn="ctr">
                        <a:buNone/>
                      </a:pPr>
                      <a:r>
                        <a:rPr lang="en-US" b="1"/>
                        <a:t>D#</a:t>
                      </a:r>
                      <a:endParaRPr lang="en-US" b="1"/>
                    </a:p>
                  </a:txBody>
                  <a:tcPr>
                    <a:solidFill>
                      <a:schemeClr val="accent1">
                        <a:lumMod val="40000"/>
                        <a:lumOff val="60000"/>
                      </a:schemeClr>
                    </a:solidFill>
                  </a:tcPr>
                </a:tc>
                <a:tc>
                  <a:txBody>
                    <a:bodyPr/>
                    <a:p>
                      <a:pPr algn="ctr">
                        <a:buNone/>
                      </a:pPr>
                      <a:r>
                        <a:rPr lang="en-US" b="1"/>
                        <a:t>E</a:t>
                      </a:r>
                      <a:r>
                        <a:rPr lang="en-US" b="1">
                          <a:latin typeface="Arial" panose="020B0604020202020204" pitchFamily="34" charset="0"/>
                          <a:cs typeface="Arial" panose="020B0604020202020204" pitchFamily="34" charset="0"/>
                        </a:rPr>
                        <a:t>ȴ</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E</a:t>
                      </a:r>
                      <a:endParaRPr lang="en-US" b="1"/>
                    </a:p>
                  </a:txBody>
                  <a:tcPr>
                    <a:solidFill>
                      <a:schemeClr val="accent1">
                        <a:lumMod val="75000"/>
                      </a:schemeClr>
                    </a:solidFill>
                  </a:tcPr>
                </a:tc>
                <a:tc>
                  <a:txBody>
                    <a:bodyPr/>
                    <a:p>
                      <a:pPr algn="ctr">
                        <a:buNone/>
                      </a:pPr>
                      <a:r>
                        <a:rPr lang="en-US" b="1"/>
                        <a:t>E#</a:t>
                      </a:r>
                      <a:endParaRPr lang="en-US" b="1"/>
                    </a:p>
                    <a:p>
                      <a:pPr algn="ctr">
                        <a:buNone/>
                      </a:pPr>
                      <a:r>
                        <a:rPr lang="en-US" b="1"/>
                        <a:t>F</a:t>
                      </a:r>
                      <a:r>
                        <a:rPr lang="en-US" b="1">
                          <a:latin typeface="Arial" panose="020B0604020202020204" pitchFamily="34" charset="0"/>
                          <a:cs typeface="Arial" panose="020B0604020202020204" pitchFamily="34" charset="0"/>
                        </a:rPr>
                        <a:t>ȴ</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F</a:t>
                      </a:r>
                      <a:endParaRPr lang="en-US" b="1"/>
                    </a:p>
                  </a:txBody>
                  <a:tcPr>
                    <a:solidFill>
                      <a:schemeClr val="accent1">
                        <a:lumMod val="75000"/>
                      </a:schemeClr>
                    </a:solidFill>
                  </a:tcPr>
                </a:tc>
                <a:tc>
                  <a:txBody>
                    <a:bodyPr/>
                    <a:p>
                      <a:pPr algn="ctr">
                        <a:buNone/>
                      </a:pPr>
                      <a:r>
                        <a:rPr lang="en-US" b="1"/>
                        <a:t>F#</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G</a:t>
                      </a:r>
                      <a:r>
                        <a:rPr lang="en-US" b="1">
                          <a:latin typeface="Arial" panose="020B0604020202020204" pitchFamily="34" charset="0"/>
                          <a:cs typeface="Arial" panose="020B0604020202020204" pitchFamily="34" charset="0"/>
                        </a:rPr>
                        <a:t>ȴ</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G</a:t>
                      </a:r>
                      <a:endParaRPr lang="en-US" b="1"/>
                    </a:p>
                  </a:txBody>
                  <a:tcPr>
                    <a:solidFill>
                      <a:schemeClr val="accent1">
                        <a:lumMod val="75000"/>
                      </a:schemeClr>
                    </a:solidFill>
                  </a:tcPr>
                </a:tc>
                <a:tc>
                  <a:txBody>
                    <a:bodyPr/>
                    <a:p>
                      <a:pPr algn="ctr">
                        <a:buNone/>
                      </a:pPr>
                      <a:r>
                        <a:rPr lang="en-US" b="1"/>
                        <a:t>G#</a:t>
                      </a:r>
                      <a:endParaRPr lang="en-US" b="1"/>
                    </a:p>
                  </a:txBody>
                  <a:tcPr>
                    <a:solidFill>
                      <a:schemeClr val="accent1">
                        <a:lumMod val="40000"/>
                        <a:lumOff val="60000"/>
                      </a:schemeClr>
                    </a:solidFill>
                  </a:tcPr>
                </a:tc>
                <a:tc>
                  <a:txBody>
                    <a:bodyPr/>
                    <a:p>
                      <a:pPr algn="ctr">
                        <a:buNone/>
                      </a:pPr>
                      <a:r>
                        <a:rPr lang="en-US" b="1"/>
                        <a:t>A</a:t>
                      </a:r>
                      <a:r>
                        <a:rPr lang="en-US" b="1">
                          <a:latin typeface="Arial" panose="020B0604020202020204" pitchFamily="34" charset="0"/>
                          <a:cs typeface="Arial" panose="020B0604020202020204" pitchFamily="34" charset="0"/>
                        </a:rPr>
                        <a:t>ȴ</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A</a:t>
                      </a:r>
                      <a:endParaRPr lang="en-US" b="1"/>
                    </a:p>
                  </a:txBody>
                  <a:tcPr>
                    <a:solidFill>
                      <a:schemeClr val="accent1">
                        <a:lumMod val="75000"/>
                      </a:schemeClr>
                    </a:solidFill>
                  </a:tcPr>
                </a:tc>
                <a:tc>
                  <a:txBody>
                    <a:bodyPr/>
                    <a:p>
                      <a:pPr algn="ctr">
                        <a:buNone/>
                      </a:pPr>
                      <a:r>
                        <a:rPr lang="en-US" b="1"/>
                        <a:t>A#</a:t>
                      </a:r>
                      <a:endParaRPr lang="en-US" b="1"/>
                    </a:p>
                  </a:txBody>
                  <a:tcPr>
                    <a:solidFill>
                      <a:schemeClr val="accent1">
                        <a:lumMod val="40000"/>
                        <a:lumOff val="60000"/>
                      </a:schemeClr>
                    </a:solidFill>
                  </a:tcPr>
                </a:tc>
                <a:tc>
                  <a:txBody>
                    <a:bodyPr/>
                    <a:p>
                      <a:pPr algn="ctr">
                        <a:buNone/>
                      </a:pPr>
                      <a:r>
                        <a:rPr lang="en-US" b="1"/>
                        <a:t>B</a:t>
                      </a:r>
                      <a:r>
                        <a:rPr lang="en-US" b="1">
                          <a:latin typeface="Arial" panose="020B0604020202020204" pitchFamily="34" charset="0"/>
                          <a:cs typeface="Arial" panose="020B0604020202020204" pitchFamily="34" charset="0"/>
                        </a:rPr>
                        <a:t>ȴ</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p>
                      <a:pPr algn="ctr">
                        <a:buNone/>
                      </a:pPr>
                      <a:r>
                        <a:rPr lang="en-US" b="1"/>
                        <a:t>B</a:t>
                      </a:r>
                      <a:endParaRPr lang="en-US" b="1"/>
                    </a:p>
                  </a:txBody>
                  <a:tcPr>
                    <a:solidFill>
                      <a:schemeClr val="accent1">
                        <a:lumMod val="75000"/>
                      </a:schemeClr>
                    </a:solidFill>
                  </a:tcPr>
                </a:tc>
                <a:tc>
                  <a:txBody>
                    <a:bodyPr/>
                    <a:p>
                      <a:pPr algn="ctr">
                        <a:buNone/>
                      </a:pPr>
                      <a:r>
                        <a:rPr lang="en-US" b="1"/>
                        <a:t>B#</a:t>
                      </a:r>
                      <a:endParaRPr lang="en-US" b="1"/>
                    </a:p>
                    <a:p>
                      <a:pPr algn="ctr">
                        <a:buNone/>
                      </a:pPr>
                      <a:r>
                        <a:rPr lang="en-US" b="1"/>
                        <a:t>C</a:t>
                      </a:r>
                      <a:r>
                        <a:rPr lang="en-US" b="1">
                          <a:latin typeface="Arial" panose="020B0604020202020204" pitchFamily="34" charset="0"/>
                          <a:cs typeface="Arial" panose="020B0604020202020204" pitchFamily="34" charset="0"/>
                        </a:rPr>
                        <a:t>ȴ</a:t>
                      </a:r>
                      <a:endParaRPr lang="en-US" b="1">
                        <a:latin typeface="Arial" panose="020B0604020202020204" pitchFamily="34" charset="0"/>
                        <a:cs typeface="Arial" panose="020B0604020202020204" pitchFamily="34" charset="0"/>
                      </a:endParaRPr>
                    </a:p>
                  </a:txBody>
                  <a:tcPr>
                    <a:solidFill>
                      <a:schemeClr val="accent1">
                        <a:lumMod val="40000"/>
                        <a:lumOff val="60000"/>
                      </a:schemeClr>
                    </a:solidFill>
                  </a:tcPr>
                </a:tc>
              </a:tr>
            </a:tbl>
          </a:graphicData>
        </a:graphic>
      </p:graphicFrame>
      <p:sp>
        <p:nvSpPr>
          <p:cNvPr id="6" name="WhiteBlock"/>
          <p:cNvSpPr/>
          <p:nvPr/>
        </p:nvSpPr>
        <p:spPr>
          <a:xfrm>
            <a:off x="128905" y="1976120"/>
            <a:ext cx="11886565" cy="687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8" name="Cimbalo Cromatico Closeup" descr="CimbaloCromatico_detail"/>
          <p:cNvPicPr>
            <a:picLocks noChangeAspect="1"/>
          </p:cNvPicPr>
          <p:nvPr/>
        </p:nvPicPr>
        <p:blipFill>
          <a:blip r:embed="rId1"/>
          <a:srcRect b="2610"/>
          <a:stretch>
            <a:fillRect/>
          </a:stretch>
        </p:blipFill>
        <p:spPr>
          <a:xfrm>
            <a:off x="2092325" y="2663825"/>
            <a:ext cx="8009255" cy="4021455"/>
          </a:xfrm>
          <a:prstGeom prst="rect">
            <a:avLst/>
          </a:prstGeom>
          <a:effectLst>
            <a:outerShdw blurRad="50800" dist="38100" dir="2700000" algn="tl" rotWithShape="0">
              <a:prstClr val="black">
                <a:alpha val="40000"/>
              </a:prstClr>
            </a:outerShdw>
          </a:effectLst>
        </p:spPr>
      </p:pic>
      <p:sp>
        <p:nvSpPr>
          <p:cNvPr id="2" name="TextExplanation"/>
          <p:cNvSpPr txBox="1"/>
          <p:nvPr/>
        </p:nvSpPr>
        <p:spPr>
          <a:xfrm>
            <a:off x="255270" y="2711450"/>
            <a:ext cx="11682730" cy="3852545"/>
          </a:xfrm>
          <a:prstGeom prst="rect">
            <a:avLst/>
          </a:prstGeom>
          <a:gradFill>
            <a:gsLst>
              <a:gs pos="0">
                <a:srgbClr val="FEFBA5"/>
              </a:gs>
              <a:gs pos="100000">
                <a:srgbClr val="FCF30E"/>
              </a:gs>
            </a:gsLst>
            <a:lin ang="4680000" scaled="0"/>
          </a:gradFill>
          <a:ln>
            <a:solidFill>
              <a:schemeClr val="accent4">
                <a:lumMod val="50000"/>
              </a:schemeClr>
            </a:solidFill>
          </a:ln>
          <a:effectLst>
            <a:outerShdw blurRad="50800" dist="38100" dir="2700000" algn="tl" rotWithShape="0">
              <a:prstClr val="black">
                <a:alpha val="40000"/>
              </a:prstClr>
            </a:outerShdw>
          </a:effectLst>
        </p:spPr>
        <p:txBody>
          <a:bodyPr wrap="square" rtlCol="0" anchor="ctr" anchorCtr="0">
            <a:noAutofit/>
          </a:bodyPr>
          <a:p>
            <a:pPr algn="ctr"/>
            <a:r>
              <a:rPr lang="en-US" sz="3200"/>
              <a:t>[+] The heavens declare the glory of God, and the sky proclaims the work of His hands. Day after day they pour out speech; night after night they communicate knowledge. There is no speech; there are no words; their voice is not heard. Their message (sound/voice) has gone out to all the earth, and their words to the ends of the world. In the heavens He has pitched a tent for the sun. (Ps 19:1-4)</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bg/>
                                          </p:spTgt>
                                        </p:tgtEl>
                                        <p:attrNameLst>
                                          <p:attrName>style.visibility</p:attrName>
                                        </p:attrNameLst>
                                      </p:cBhvr>
                                      <p:to>
                                        <p:strVal val="visible"/>
                                      </p:to>
                                    </p:set>
                                    <p:animEffect transition="in" filter="fade">
                                      <p:cBhvr>
                                        <p:cTn id="17" dur="500"/>
                                        <p:tgtEl>
                                          <p:spTgt spid="2">
                                            <p:bg/>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4" name="Content Placeholder 3" descr="JewishVsGregorian_Months"/>
          <p:cNvPicPr>
            <a:picLocks noChangeAspect="1"/>
          </p:cNvPicPr>
          <p:nvPr>
            <p:ph idx="1"/>
          </p:nvPr>
        </p:nvPicPr>
        <p:blipFill>
          <a:blip r:embed="rId1"/>
          <a:stretch>
            <a:fillRect/>
          </a:stretch>
        </p:blipFill>
        <p:spPr>
          <a:xfrm>
            <a:off x="1524635" y="914400"/>
            <a:ext cx="9144000" cy="10604779"/>
          </a:xfrm>
          <a:prstGeom prst="rect">
            <a:avLst/>
          </a:prstGeom>
        </p:spPr>
      </p:pic>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Hebrew Luni-Solar Calendar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4" name="Content Placeholder 3" descr="JewishVsGregorian_Months"/>
          <p:cNvPicPr>
            <a:picLocks noChangeAspect="1"/>
          </p:cNvPicPr>
          <p:nvPr>
            <p:ph idx="1"/>
          </p:nvPr>
        </p:nvPicPr>
        <p:blipFill>
          <a:blip r:embed="rId1"/>
          <a:stretch>
            <a:fillRect/>
          </a:stretch>
        </p:blipFill>
        <p:spPr>
          <a:xfrm>
            <a:off x="1447165" y="-3810635"/>
            <a:ext cx="9144000" cy="10604779"/>
          </a:xfrm>
          <a:prstGeom prst="rect">
            <a:avLst/>
          </a:prstGeom>
        </p:spPr>
      </p:pic>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Hebrew Luni-Solar Calendar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ap="flat" cmpd="thickThin">
            <a:solidFill>
              <a:schemeClr val="accent5">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5">
                  <a:lumMod val="20000"/>
                  <a:lumOff val="80000"/>
                </a:schemeClr>
              </a:gs>
              <a:gs pos="85000">
                <a:schemeClr val="accent5">
                  <a:lumMod val="60000"/>
                  <a:lumOff val="40000"/>
                  <a:alpha val="22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Sabbath</a:t>
            </a:r>
            <a:b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Leviticus 23:1-3</a:t>
            </a:r>
            <a:r>
              <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sz="3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Sabbath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23:3</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 Box 16"/>
          <p:cNvSpPr txBox="1"/>
          <p:nvPr/>
        </p:nvSpPr>
        <p:spPr>
          <a:xfrm>
            <a:off x="254000" y="1169670"/>
            <a:ext cx="11620500" cy="5624195"/>
          </a:xfrm>
          <a:prstGeom prst="rect">
            <a:avLst/>
          </a:prstGeom>
          <a:noFill/>
        </p:spPr>
        <p:txBody>
          <a:bodyPr wrap="square" rtlCol="0">
            <a:noAutofit/>
          </a:bodyPr>
          <a:p>
            <a:pPr algn="just"/>
            <a:r>
              <a:rPr lang="en-US" sz="3200" b="1">
                <a:sym typeface="+mn-ea"/>
              </a:rPr>
              <a:t>Levitical Command</a:t>
            </a:r>
            <a:endParaRPr lang="en-US" sz="3200" b="1">
              <a:sym typeface="+mn-ea"/>
            </a:endParaRPr>
          </a:p>
          <a:p>
            <a:pPr algn="just"/>
            <a:br>
              <a:rPr lang="en-US" sz="1600" b="1">
                <a:sym typeface="+mn-ea"/>
              </a:rPr>
            </a:br>
            <a:r>
              <a:rPr lang="en-US" sz="2800"/>
              <a:t>[+] Six days shall work be done, but on the seventh day is a Sabbath of solemn rest, a holy convocation. You shall do no work. It is a Sabbath to the LORD in all your dwelling places. </a:t>
            </a:r>
            <a:endParaRPr lang="en-US" sz="2800"/>
          </a:p>
          <a:p>
            <a:pPr algn="r"/>
            <a:r>
              <a:rPr lang="en-US" sz="2800"/>
              <a:t>Leviticus 23:3</a:t>
            </a:r>
            <a:endParaRPr lang="en-US" sz="2800" b="1"/>
          </a:p>
          <a:p>
            <a:endParaRPr lang="en-US" b="1"/>
          </a:p>
          <a:p>
            <a:pPr marL="457200" indent="-457200">
              <a:buFont typeface="Arial" panose="020B0604020202020204" pitchFamily="34" charset="0"/>
              <a:buChar char="•"/>
            </a:pPr>
            <a:r>
              <a:rPr lang="en-US" sz="2800"/>
              <a:t>First time mentioned: Gen 2:2-3</a:t>
            </a:r>
            <a:endParaRPr lang="en-US" sz="2800"/>
          </a:p>
          <a:p>
            <a:pPr marL="457200" indent="-457200">
              <a:buFont typeface="Arial" panose="020B0604020202020204" pitchFamily="34" charset="0"/>
              <a:buChar char="•"/>
            </a:pPr>
            <a:r>
              <a:rPr lang="en-US" sz="2800">
                <a:sym typeface="+mn-ea"/>
              </a:rPr>
              <a:t>Seven-day cycle: Six days of work, one day of rest</a:t>
            </a:r>
            <a:endParaRPr lang="en-US" sz="2800"/>
          </a:p>
          <a:p>
            <a:pPr marL="457200" indent="-457200">
              <a:buFont typeface="Arial" panose="020B0604020202020204" pitchFamily="34" charset="0"/>
              <a:buChar char="•"/>
            </a:pPr>
            <a:r>
              <a:rPr lang="en-US" sz="2800"/>
              <a:t>Sneak peek command with manna (Exod 16:23-25)</a:t>
            </a:r>
            <a:endParaRPr lang="en-US" sz="2800"/>
          </a:p>
          <a:p>
            <a:pPr marL="457200" indent="-457200">
              <a:buFont typeface="Arial" panose="020B0604020202020204" pitchFamily="34" charset="0"/>
              <a:buChar char="•"/>
            </a:pPr>
            <a:r>
              <a:rPr lang="en-US" sz="2800">
                <a:sym typeface="+mn-ea"/>
              </a:rPr>
              <a:t>First time commanded (Fourth Commandment): Exod 20:8-11</a:t>
            </a:r>
            <a:endParaRPr lang="en-US" sz="2800"/>
          </a:p>
          <a:p>
            <a:pPr marL="457200" indent="-457200">
              <a:buFont typeface="Arial" panose="020B0604020202020204" pitchFamily="34" charset="0"/>
              <a:buChar char="•"/>
            </a:pPr>
            <a:r>
              <a:rPr lang="en-US" sz="2800"/>
              <a:t>Repeated in Pentateuch (</a:t>
            </a:r>
            <a:r>
              <a:rPr lang="en-US" sz="2800">
                <a:sym typeface="+mn-ea"/>
              </a:rPr>
              <a:t>Exod 31:13-17, </a:t>
            </a:r>
            <a:r>
              <a:rPr lang="en-US" sz="2800"/>
              <a:t>35:1-3; Lev 19:1-3; Lev 19:30 etc)</a:t>
            </a:r>
            <a:endParaRPr lang="en-US" sz="2800"/>
          </a:p>
          <a:p>
            <a:pPr marL="457200" indent="-457200">
              <a:buFont typeface="Arial" panose="020B0604020202020204" pitchFamily="34" charset="0"/>
              <a:buChar char="•"/>
            </a:pPr>
            <a:r>
              <a:rPr lang="en-US" sz="2800">
                <a:sym typeface="+mn-ea"/>
              </a:rPr>
              <a:t>Capital offense (Exod 31:13-16; 35:2.  See Numbers 15:32-36)</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xEl>
                                              <p:pRg st="4" end="4"/>
                                            </p:txEl>
                                          </p:spTgt>
                                        </p:tgtEl>
                                        <p:attrNameLst>
                                          <p:attrName>style.visibility</p:attrName>
                                        </p:attrNameLst>
                                      </p:cBhvr>
                                      <p:to>
                                        <p:strVal val="visible"/>
                                      </p:to>
                                    </p:set>
                                    <p:animEffect transition="in" filter="fade">
                                      <p:cBhvr>
                                        <p:cTn id="20" dur="500"/>
                                        <p:tgtEl>
                                          <p:spTgt spid="1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fade">
                                      <p:cBhvr>
                                        <p:cTn id="25" dur="500"/>
                                        <p:tgtEl>
                                          <p:spTgt spid="1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xEl>
                                              <p:pRg st="6" end="6"/>
                                            </p:txEl>
                                          </p:spTgt>
                                        </p:tgtEl>
                                        <p:attrNameLst>
                                          <p:attrName>style.visibility</p:attrName>
                                        </p:attrNameLst>
                                      </p:cBhvr>
                                      <p:to>
                                        <p:strVal val="visible"/>
                                      </p:to>
                                    </p:set>
                                    <p:animEffect transition="in" filter="fade">
                                      <p:cBhvr>
                                        <p:cTn id="30" dur="500"/>
                                        <p:tgtEl>
                                          <p:spTgt spid="1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animEffect transition="in" filter="fade">
                                      <p:cBhvr>
                                        <p:cTn id="35" dur="500"/>
                                        <p:tgtEl>
                                          <p:spTgt spid="1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xEl>
                                              <p:pRg st="8" end="8"/>
                                            </p:txEl>
                                          </p:spTgt>
                                        </p:tgtEl>
                                        <p:attrNameLst>
                                          <p:attrName>style.visibility</p:attrName>
                                        </p:attrNameLst>
                                      </p:cBhvr>
                                      <p:to>
                                        <p:strVal val="visible"/>
                                      </p:to>
                                    </p:set>
                                    <p:animEffect transition="in" filter="fade">
                                      <p:cBhvr>
                                        <p:cTn id="40" dur="500"/>
                                        <p:tgtEl>
                                          <p:spTgt spid="17">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xEl>
                                              <p:pRg st="9" end="9"/>
                                            </p:txEl>
                                          </p:spTgt>
                                        </p:tgtEl>
                                        <p:attrNameLst>
                                          <p:attrName>style.visibility</p:attrName>
                                        </p:attrNameLst>
                                      </p:cBhvr>
                                      <p:to>
                                        <p:strVal val="visible"/>
                                      </p:to>
                                    </p:set>
                                    <p:animEffect transition="in" filter="fade">
                                      <p:cBhvr>
                                        <p:cTn id="45"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Sabbath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23:3</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4000" y="1169670"/>
            <a:ext cx="11620500" cy="5455285"/>
          </a:xfrm>
          <a:prstGeom prst="rect">
            <a:avLst/>
          </a:prstGeom>
          <a:noFill/>
        </p:spPr>
        <p:txBody>
          <a:bodyPr wrap="square" rtlCol="0">
            <a:noAutofit/>
          </a:bodyPr>
          <a:p>
            <a:pPr algn="just"/>
            <a:r>
              <a:rPr lang="en-US" sz="3200" b="1">
                <a:sym typeface="+mn-ea"/>
              </a:rPr>
              <a:t>Levitical Command</a:t>
            </a:r>
            <a:endParaRPr lang="en-US" sz="3200" b="1">
              <a:sym typeface="+mn-ea"/>
            </a:endParaRPr>
          </a:p>
          <a:p>
            <a:pPr algn="just"/>
            <a:endParaRPr lang="en-US" sz="2800">
              <a:sym typeface="+mn-ea"/>
            </a:endParaRPr>
          </a:p>
          <a:p>
            <a:pPr marL="457200" indent="-457200" algn="l">
              <a:buFont typeface="Arial" panose="020B0604020202020204" pitchFamily="34" charset="0"/>
              <a:buChar char="•"/>
            </a:pPr>
            <a:r>
              <a:rPr lang="en-US" sz="2800"/>
              <a:t>The purpose is rest: citizens, </a:t>
            </a:r>
            <a:r>
              <a:rPr lang="en-US" sz="2800">
                <a:sym typeface="+mn-ea"/>
              </a:rPr>
              <a:t>foreigners, </a:t>
            </a:r>
            <a:r>
              <a:rPr lang="en-US" sz="2800"/>
              <a:t>servants, animals</a:t>
            </a:r>
            <a:endParaRPr lang="en-US" sz="2800"/>
          </a:p>
          <a:p>
            <a:pPr marL="457200" indent="-457200" algn="l">
              <a:buFont typeface="Arial" panose="020B0604020202020204" pitchFamily="34" charset="0"/>
              <a:buChar char="•"/>
            </a:pPr>
            <a:r>
              <a:rPr lang="en-US" sz="2800"/>
              <a:t>Materials needed on the Sabaath were to be prepared the night before</a:t>
            </a:r>
            <a:endParaRPr lang="en-US" sz="2800"/>
          </a:p>
          <a:p>
            <a:pPr marL="457200" indent="-457200" algn="l">
              <a:buFont typeface="Arial" panose="020B0604020202020204" pitchFamily="34" charset="0"/>
              <a:buChar char="•"/>
            </a:pPr>
            <a:r>
              <a:rPr lang="en-US" sz="2800"/>
              <a:t>Tradition grossly exaggerated in the Mishna (the Shabbath and Erubin) and the Gemara</a:t>
            </a:r>
            <a:endParaRPr lang="en-US" sz="2800"/>
          </a:p>
          <a:p>
            <a:pPr marL="457200" indent="-457200" algn="l">
              <a:buFont typeface="Arial" panose="020B0604020202020204" pitchFamily="34" charset="0"/>
              <a:buChar char="•"/>
            </a:pPr>
            <a:r>
              <a:rPr lang="en-US" sz="2800"/>
              <a:t>Of the Ten Commandments, this is the only one Jesus lessened</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60000"/>
                <a:lumOff val="4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Sabbath	</a:t>
              </a:r>
              <a:r>
                <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23:3</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9"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4000" y="1169670"/>
            <a:ext cx="11620500" cy="5216525"/>
          </a:xfrm>
          <a:prstGeom prst="rect">
            <a:avLst/>
          </a:prstGeom>
          <a:noFill/>
        </p:spPr>
        <p:txBody>
          <a:bodyPr wrap="square" rtlCol="0">
            <a:noAutofit/>
          </a:bodyPr>
          <a:p>
            <a:pPr indent="0">
              <a:buNone/>
            </a:pPr>
            <a:r>
              <a:rPr lang="en-US" sz="3200" b="1"/>
              <a:t>Benefits of Sabbath Rest</a:t>
            </a:r>
            <a:br>
              <a:rPr lang="en-US" sz="3200"/>
            </a:br>
            <a:endParaRPr lang="en-US" sz="3200"/>
          </a:p>
          <a:p>
            <a:pPr marL="514350" indent="-514350">
              <a:buAutoNum type="arabicPeriod"/>
            </a:pPr>
            <a:r>
              <a:rPr lang="en-US" sz="3200"/>
              <a:t>Elevated man from slavery</a:t>
            </a:r>
            <a:endParaRPr lang="en-US" sz="3200"/>
          </a:p>
          <a:p>
            <a:pPr marL="514350" indent="-514350">
              <a:buAutoNum type="arabicPeriod"/>
            </a:pPr>
            <a:r>
              <a:rPr lang="en-US" sz="3200"/>
              <a:t>Dignified slaves, even if it doesn’t eliminate slavery</a:t>
            </a:r>
            <a:endParaRPr lang="en-US" sz="3200"/>
          </a:p>
          <a:p>
            <a:pPr marL="514350" indent="-514350">
              <a:buAutoNum type="arabicPeriod"/>
            </a:pPr>
            <a:r>
              <a:rPr lang="en-US" sz="3200"/>
              <a:t>Elevated animals</a:t>
            </a:r>
            <a:endParaRPr lang="en-US" sz="3200"/>
          </a:p>
          <a:p>
            <a:pPr marL="514350" indent="-514350">
              <a:buAutoNum type="arabicPeriod"/>
            </a:pPr>
            <a:r>
              <a:rPr lang="en-US" sz="3200"/>
              <a:t>Set aside time for family</a:t>
            </a:r>
            <a:endParaRPr lang="en-US" sz="3200"/>
          </a:p>
          <a:p>
            <a:pPr marL="514350" indent="-514350">
              <a:buAutoNum type="arabicPeriod"/>
            </a:pPr>
            <a:r>
              <a:rPr lang="en-US" sz="3200"/>
              <a:t>Set aside time for God</a:t>
            </a:r>
            <a:endParaRPr lang="en-US" sz="3200"/>
          </a:p>
        </p:txBody>
      </p:sp>
      <p:grpSp>
        <p:nvGrpSpPr>
          <p:cNvPr id="7" name="Group 6"/>
          <p:cNvGrpSpPr/>
          <p:nvPr/>
        </p:nvGrpSpPr>
        <p:grpSpPr>
          <a:xfrm>
            <a:off x="1248410" y="5672455"/>
            <a:ext cx="9655810" cy="148590"/>
            <a:chOff x="1642" y="8214"/>
            <a:chExt cx="15206" cy="234"/>
          </a:xfrm>
        </p:grpSpPr>
        <p:sp>
          <p:nvSpPr>
            <p:cNvPr id="3" name="Pentagon 2"/>
            <p:cNvSpPr/>
            <p:nvPr/>
          </p:nvSpPr>
          <p:spPr>
            <a:xfrm>
              <a:off x="11498" y="8214"/>
              <a:ext cx="5350" cy="234"/>
            </a:xfrm>
            <a:prstGeom prst="homePlate">
              <a:avLst>
                <a:gd name="adj" fmla="val 2223000"/>
              </a:avLst>
            </a:prstGeom>
            <a:gradFill flip="none">
              <a:gsLst>
                <a:gs pos="0">
                  <a:schemeClr val="accent5">
                    <a:lumMod val="20000"/>
                    <a:lumOff val="80000"/>
                  </a:schemeClr>
                </a:gs>
                <a:gs pos="100000">
                  <a:schemeClr val="accent5">
                    <a:lumMod val="75000"/>
                  </a:schemeClr>
                </a:gs>
              </a:gsLst>
              <a:lin ang="6600000" scaled="0"/>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6" name="Pentagon 15"/>
            <p:cNvSpPr/>
            <p:nvPr/>
          </p:nvSpPr>
          <p:spPr>
            <a:xfrm rot="10800000">
              <a:off x="1642" y="8214"/>
              <a:ext cx="5350" cy="234"/>
            </a:xfrm>
            <a:prstGeom prst="homePlate">
              <a:avLst>
                <a:gd name="adj" fmla="val 2223000"/>
              </a:avLst>
            </a:prstGeom>
            <a:gradFill flip="none">
              <a:gsLst>
                <a:gs pos="14000">
                  <a:schemeClr val="accent5">
                    <a:lumMod val="20000"/>
                    <a:lumOff val="80000"/>
                  </a:schemeClr>
                </a:gs>
                <a:gs pos="91000">
                  <a:schemeClr val="accent5">
                    <a:lumMod val="75000"/>
                  </a:schemeClr>
                </a:gs>
                <a:gs pos="100000">
                  <a:schemeClr val="accent5">
                    <a:lumMod val="50000"/>
                  </a:schemeClr>
                </a:gs>
              </a:gsLst>
              <a:lin ang="6600000" scaled="0"/>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tx1">
                <a:lumMod val="50000"/>
                <a:lumOff val="5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14300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Seven Feasts of the Lord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304800" y="1139825"/>
            <a:ext cx="11620500" cy="5513705"/>
          </a:xfrm>
          <a:prstGeom prst="rect">
            <a:avLst/>
          </a:prstGeom>
          <a:noFill/>
        </p:spPr>
        <p:txBody>
          <a:bodyPr wrap="square" rtlCol="0">
            <a:noAutofit/>
          </a:bodyPr>
          <a:p>
            <a:pPr indent="0" algn="l" defTabSz="914400">
              <a:buFont typeface="Arial" panose="020B0604020202020204" pitchFamily="34" charset="0"/>
              <a:buNone/>
              <a:tabLst>
                <a:tab pos="8686800" algn="l"/>
              </a:tabLst>
            </a:pPr>
            <a:r>
              <a:rPr lang="en-US" sz="3200">
                <a:sym typeface="+mn-ea"/>
              </a:rPr>
              <a:t>Sabbath: a weekly holy day	Lev 23:3</a:t>
            </a:r>
            <a:br>
              <a:rPr lang="en-US" sz="3200">
                <a:sym typeface="+mn-ea"/>
              </a:rPr>
            </a:br>
            <a:endParaRPr lang="en-US" sz="1600"/>
          </a:p>
          <a:p>
            <a:pPr indent="0" algn="just" defTabSz="914400">
              <a:buFont typeface="Arial" panose="020B0604020202020204" pitchFamily="34" charset="0"/>
              <a:buNone/>
              <a:tabLst>
                <a:tab pos="8686800" algn="l"/>
              </a:tabLst>
            </a:pPr>
            <a:r>
              <a:rPr lang="en-US" sz="3200" b="1"/>
              <a:t>Spring Feasts</a:t>
            </a:r>
            <a:endParaRPr lang="en-US" sz="3200" b="1"/>
          </a:p>
          <a:p>
            <a:pPr marL="457200" indent="-457200" algn="just" defTabSz="914400">
              <a:buFont typeface="Arial" panose="020B0604020202020204" pitchFamily="34" charset="0"/>
              <a:buChar char="•"/>
              <a:tabLst>
                <a:tab pos="8686800" algn="l"/>
              </a:tabLst>
            </a:pPr>
            <a:r>
              <a:rPr lang="en-US" sz="3200"/>
              <a:t>Passover	Lev 23:4-5</a:t>
            </a:r>
            <a:endParaRPr lang="en-US" sz="3200"/>
          </a:p>
          <a:p>
            <a:pPr marL="457200" indent="-457200" algn="just" defTabSz="914400">
              <a:buFont typeface="Arial" panose="020B0604020202020204" pitchFamily="34" charset="0"/>
              <a:buChar char="•"/>
              <a:tabLst>
                <a:tab pos="8686800" algn="l"/>
              </a:tabLst>
            </a:pPr>
            <a:r>
              <a:rPr lang="en-US" sz="3200"/>
              <a:t>Unleavened Bread	Lev 23:6-8</a:t>
            </a:r>
            <a:endParaRPr lang="en-US" sz="3200"/>
          </a:p>
          <a:p>
            <a:pPr marL="457200" indent="-457200" algn="just" defTabSz="914400">
              <a:buFont typeface="Arial" panose="020B0604020202020204" pitchFamily="34" charset="0"/>
              <a:buChar char="•"/>
              <a:tabLst>
                <a:tab pos="8686800" algn="l"/>
              </a:tabLst>
            </a:pPr>
            <a:r>
              <a:rPr lang="en-US" sz="3200"/>
              <a:t>Firstfruits	Lev 23:9-14</a:t>
            </a:r>
            <a:endParaRPr lang="en-US" sz="3200"/>
          </a:p>
          <a:p>
            <a:pPr marL="457200" indent="-457200" algn="just" defTabSz="914400">
              <a:buFont typeface="Arial" panose="020B0604020202020204" pitchFamily="34" charset="0"/>
              <a:buChar char="•"/>
              <a:tabLst>
                <a:tab pos="8686800" algn="l"/>
              </a:tabLst>
            </a:pPr>
            <a:r>
              <a:rPr lang="en-US" sz="3200"/>
              <a:t>Feast of Weeks	Lev 23:15-22</a:t>
            </a:r>
            <a:endParaRPr lang="en-US" sz="3200"/>
          </a:p>
          <a:p>
            <a:pPr indent="0" algn="just" defTabSz="914400">
              <a:buFont typeface="Arial" panose="020B0604020202020204" pitchFamily="34" charset="0"/>
              <a:buNone/>
              <a:tabLst>
                <a:tab pos="8686800" algn="l"/>
              </a:tabLst>
            </a:pPr>
            <a:endParaRPr lang="en-US" sz="1200"/>
          </a:p>
          <a:p>
            <a:pPr indent="0" algn="just" defTabSz="914400">
              <a:buFont typeface="Arial" panose="020B0604020202020204" pitchFamily="34" charset="0"/>
              <a:buNone/>
              <a:tabLst>
                <a:tab pos="8686800" algn="l"/>
              </a:tabLst>
            </a:pPr>
            <a:r>
              <a:rPr lang="en-US" sz="3200" b="1"/>
              <a:t>Fall Feasts</a:t>
            </a:r>
            <a:endParaRPr lang="en-US" sz="3200" b="1"/>
          </a:p>
          <a:p>
            <a:pPr marL="457200" indent="-457200" algn="just" defTabSz="914400">
              <a:buFont typeface="Arial" panose="020B0604020202020204" pitchFamily="34" charset="0"/>
              <a:buChar char="•"/>
              <a:tabLst>
                <a:tab pos="8686800" algn="l"/>
              </a:tabLst>
            </a:pPr>
            <a:r>
              <a:rPr lang="en-US" sz="3200"/>
              <a:t>Feast of Trumpets	Lev 23:23-25</a:t>
            </a:r>
            <a:endParaRPr lang="en-US" sz="3200"/>
          </a:p>
          <a:p>
            <a:pPr marL="457200" indent="-457200" algn="just" defTabSz="914400">
              <a:buFont typeface="Arial" panose="020B0604020202020204" pitchFamily="34" charset="0"/>
              <a:buChar char="•"/>
              <a:tabLst>
                <a:tab pos="8686800" algn="l"/>
              </a:tabLst>
            </a:pPr>
            <a:r>
              <a:rPr lang="en-US" sz="3200"/>
              <a:t>Day of Atonement	Lev 23:26-32</a:t>
            </a:r>
            <a:endParaRPr lang="en-US" sz="3200"/>
          </a:p>
          <a:p>
            <a:pPr marL="457200" indent="-457200" algn="just" defTabSz="914400">
              <a:buFont typeface="Arial" panose="020B0604020202020204" pitchFamily="34" charset="0"/>
              <a:buChar char="•"/>
              <a:tabLst>
                <a:tab pos="8686800" algn="l"/>
              </a:tabLst>
            </a:pPr>
            <a:r>
              <a:rPr lang="en-US" sz="3200"/>
              <a:t>Feast of Tabernacles	Lev 23:33-43</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500"/>
                                        <p:tgtEl>
                                          <p:spTgt spid="2">
                                            <p:txEl>
                                              <p:pRg st="9" end="9"/>
                                            </p:txEl>
                                          </p:spTgt>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fade">
                                      <p:cBhvr>
                                        <p:cTn id="4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6020">
              <a:alpha val="11000"/>
            </a:srgbClr>
          </a:solidFill>
          <a:ln w="107950" cap="flat" cmpd="thickThin">
            <a:solidFill>
              <a:schemeClr val="accent6">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6">
                  <a:lumMod val="20000"/>
                  <a:lumOff val="80000"/>
                </a:schemeClr>
              </a:gs>
              <a:gs pos="85000">
                <a:schemeClr val="accent6">
                  <a:lumMod val="60000"/>
                  <a:lumOff val="40000"/>
                  <a:alpha val="43000"/>
                </a:scheme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t>Passover</a:t>
            </a:r>
            <a:b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b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Leviticus 23:4-5</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cxnSp>
        <p:nvCxnSpPr>
          <p:cNvPr id="15" name="Line"/>
          <p:cNvCxnSpPr/>
          <p:nvPr/>
        </p:nvCxnSpPr>
        <p:spPr>
          <a:xfrm>
            <a:off x="113030" y="731520"/>
            <a:ext cx="1000887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23:4-5</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2738120"/>
          </a:xfrm>
          <a:prstGeom prst="rect">
            <a:avLst/>
          </a:prstGeom>
          <a:noFill/>
        </p:spPr>
        <p:txBody>
          <a:bodyPr wrap="square" rtlCol="0" anchor="t">
            <a:spAutoFit/>
          </a:bodyPr>
          <a:p>
            <a:r>
              <a:rPr lang="en-US" sz="3200" b="1"/>
              <a:t>Levitical Command</a:t>
            </a:r>
            <a:endParaRPr lang="en-US" sz="3200" b="1"/>
          </a:p>
          <a:p>
            <a:pPr algn="l"/>
            <a:br>
              <a:rPr lang="en-US" sz="2800"/>
            </a:br>
            <a:r>
              <a:rPr lang="en-US" sz="2800"/>
              <a:t>[+] These are the appointed feasts of the LORD, the holy convocations, which you shall proclaim at the time appointed for them. In the first month, on the fourteenth day of the month at twilight, is the LORD's Passover. </a:t>
            </a:r>
            <a:endParaRPr lang="en-US" sz="2800"/>
          </a:p>
          <a:p>
            <a:pPr algn="r"/>
            <a:r>
              <a:rPr lang="en-US" sz="2800"/>
              <a:t>Leviticus 23:4-5</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Pecach Mitsrayim</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21935"/>
          </a:xfrm>
          <a:prstGeom prst="rect">
            <a:avLst/>
          </a:prstGeom>
          <a:noFill/>
        </p:spPr>
        <p:txBody>
          <a:bodyPr wrap="square" rtlCol="0" anchor="t">
            <a:spAutoFit/>
          </a:bodyPr>
          <a:p>
            <a:r>
              <a:rPr lang="en-US" sz="3200" b="1"/>
              <a:t>Passover Requirements</a:t>
            </a:r>
            <a:br>
              <a:rPr lang="en-US" sz="2800"/>
            </a:br>
            <a:r>
              <a:rPr lang="en-US" sz="2800"/>
              <a:t>The ordinance of </a:t>
            </a:r>
            <a:r>
              <a:rPr lang="en-US" sz="2800" i="1"/>
              <a:t>pecach mitsrayim</a:t>
            </a:r>
            <a:r>
              <a:rPr lang="en-US" sz="2800"/>
              <a:t>, the last meal in Egypt, featured the following requirements (Exodus 12) ...not to be confused with </a:t>
            </a:r>
            <a:r>
              <a:rPr lang="en-US" sz="2800" i="1">
                <a:sym typeface="+mn-ea"/>
              </a:rPr>
              <a:t>pecach doroth</a:t>
            </a:r>
            <a:r>
              <a:rPr lang="en-US" sz="2800">
                <a:sym typeface="+mn-ea"/>
              </a:rPr>
              <a:t>, repeated annually</a:t>
            </a:r>
            <a:r>
              <a:rPr lang="en-US" sz="2800"/>
              <a:t>:</a:t>
            </a:r>
            <a:endParaRPr lang="en-US" sz="2800"/>
          </a:p>
          <a:p>
            <a:r>
              <a:rPr lang="en-US" sz="2800"/>
              <a:t> </a:t>
            </a:r>
            <a:endParaRPr lang="en-US" sz="2800"/>
          </a:p>
          <a:p>
            <a:pPr marL="457200" indent="-457200">
              <a:lnSpc>
                <a:spcPct val="120000"/>
              </a:lnSpc>
              <a:buAutoNum type="arabicPeriod"/>
            </a:pPr>
            <a:r>
              <a:rPr lang="en-US" sz="2800"/>
              <a:t>Spotless lamb brought in on the 10th of the first month (Abib);</a:t>
            </a:r>
            <a:endParaRPr lang="en-US" sz="2800"/>
          </a:p>
          <a:p>
            <a:pPr marL="457200" indent="-457200">
              <a:lnSpc>
                <a:spcPct val="120000"/>
              </a:lnSpc>
              <a:buAutoNum type="arabicPeriod"/>
            </a:pPr>
            <a:r>
              <a:rPr lang="en-US" sz="2800"/>
              <a:t>Inspect the lamb for blemishes or imperfections for 4 days;</a:t>
            </a:r>
            <a:endParaRPr lang="en-US" sz="2800"/>
          </a:p>
          <a:p>
            <a:pPr marL="457200" indent="-457200">
              <a:lnSpc>
                <a:spcPct val="120000"/>
              </a:lnSpc>
              <a:buAutoNum type="arabicPeriod"/>
            </a:pPr>
            <a:r>
              <a:rPr lang="en-US" sz="2800"/>
              <a:t>Lamb killed on the 14th at evening;</a:t>
            </a:r>
            <a:endParaRPr lang="en-US" sz="2800"/>
          </a:p>
          <a:p>
            <a:pPr marL="457200" indent="-457200">
              <a:lnSpc>
                <a:spcPct val="120000"/>
              </a:lnSpc>
              <a:buAutoNum type="arabicPeriod"/>
            </a:pPr>
            <a:r>
              <a:rPr lang="en-US" sz="2800"/>
              <a:t>Hyssop used to put blood on doorposts and lintels of the home;</a:t>
            </a:r>
            <a:endParaRPr lang="en-US" sz="2800"/>
          </a:p>
          <a:p>
            <a:pPr marL="457200" indent="-457200">
              <a:lnSpc>
                <a:spcPct val="120000"/>
              </a:lnSpc>
              <a:buAutoNum type="arabicPeriod"/>
            </a:pPr>
            <a:r>
              <a:rPr lang="en-US" sz="2800"/>
              <a:t>Lamb completely roasted with fire (not raw nor boiled);</a:t>
            </a: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Pecach Mitsrayim</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3340735"/>
          </a:xfrm>
          <a:prstGeom prst="rect">
            <a:avLst/>
          </a:prstGeom>
          <a:noFill/>
        </p:spPr>
        <p:txBody>
          <a:bodyPr wrap="square" rtlCol="0" anchor="t">
            <a:spAutoFit/>
          </a:bodyPr>
          <a:p>
            <a:pPr indent="0">
              <a:buNone/>
            </a:pPr>
            <a:r>
              <a:rPr lang="en-US" sz="3200" b="1"/>
              <a:t>Passover Requirements </a:t>
            </a:r>
            <a:br>
              <a:rPr lang="en-US" sz="2800"/>
            </a:br>
            <a:endParaRPr lang="en-US" sz="2800"/>
          </a:p>
          <a:p>
            <a:pPr marL="514350" indent="-514350">
              <a:lnSpc>
                <a:spcPct val="110000"/>
              </a:lnSpc>
              <a:buFont typeface="+mj-lt"/>
              <a:buAutoNum type="arabicPeriod" startAt="6"/>
            </a:pPr>
            <a:r>
              <a:rPr lang="en-US" sz="2800"/>
              <a:t>The eating of unleavened bread and bitter herbs;</a:t>
            </a:r>
            <a:endParaRPr lang="en-US" sz="2800"/>
          </a:p>
          <a:p>
            <a:pPr marL="457200" indent="-457200">
              <a:lnSpc>
                <a:spcPct val="110000"/>
              </a:lnSpc>
              <a:buAutoNum type="arabicPeriod" startAt="6"/>
            </a:pPr>
            <a:r>
              <a:rPr lang="en-US" sz="2800"/>
              <a:t>Eating in haste, with loins girded, shoes on the feet, and staff in hand;</a:t>
            </a:r>
            <a:endParaRPr lang="en-US" sz="2800"/>
          </a:p>
          <a:p>
            <a:pPr marL="457200" indent="-457200">
              <a:lnSpc>
                <a:spcPct val="110000"/>
              </a:lnSpc>
              <a:buAutoNum type="arabicPeriod" startAt="6"/>
            </a:pPr>
            <a:r>
              <a:rPr lang="en-US" sz="2800"/>
              <a:t>Remaining in the house until the morning;</a:t>
            </a:r>
            <a:endParaRPr lang="en-US" sz="2800"/>
          </a:p>
          <a:p>
            <a:pPr marL="457200" indent="-457200">
              <a:lnSpc>
                <a:spcPct val="110000"/>
              </a:lnSpc>
              <a:buAutoNum type="arabicPeriod" startAt="6"/>
            </a:pPr>
            <a:r>
              <a:rPr lang="en-US" sz="2800"/>
              <a:t>Burning all that remained (Passover could be eaten only during the night).</a:t>
            </a: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Pecach Doroth</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088890"/>
          </a:xfrm>
          <a:prstGeom prst="rect">
            <a:avLst/>
          </a:prstGeom>
          <a:noFill/>
        </p:spPr>
        <p:txBody>
          <a:bodyPr wrap="square" rtlCol="0" anchor="t">
            <a:spAutoFit/>
          </a:bodyPr>
          <a:p>
            <a:pPr indent="0">
              <a:buNone/>
            </a:pPr>
            <a:r>
              <a:rPr lang="en-US" sz="2800">
                <a:sym typeface="+mn-ea"/>
              </a:rPr>
              <a:t>The ordinance of </a:t>
            </a:r>
            <a:r>
              <a:rPr lang="en-US" sz="2800" i="1">
                <a:sym typeface="+mn-ea"/>
              </a:rPr>
              <a:t>pecach doroth</a:t>
            </a:r>
            <a:r>
              <a:rPr lang="en-US" sz="2800">
                <a:sym typeface="+mn-ea"/>
              </a:rPr>
              <a:t>, the annual feast of Passover was to be observed “as a statute forever” (Exod 12:14; 24). It repeated the Pecach Mitsrayim, with the following changes:</a:t>
            </a:r>
            <a:endParaRPr lang="en-US" sz="2800"/>
          </a:p>
          <a:p>
            <a:pPr indent="0">
              <a:buNone/>
            </a:pPr>
            <a:endParaRPr lang="en-US" sz="2800"/>
          </a:p>
          <a:p>
            <a:pPr marL="514350" indent="-514350">
              <a:lnSpc>
                <a:spcPct val="110000"/>
              </a:lnSpc>
              <a:buFont typeface="+mj-lt"/>
              <a:buAutoNum type="arabicPeriod"/>
            </a:pPr>
            <a:r>
              <a:rPr lang="en-US" sz="2800"/>
              <a:t>Blood was not sprinkled on doorposts;</a:t>
            </a:r>
            <a:endParaRPr lang="en-US" sz="2800"/>
          </a:p>
          <a:p>
            <a:pPr marL="457200" indent="-457200">
              <a:lnSpc>
                <a:spcPct val="110000"/>
              </a:lnSpc>
              <a:buAutoNum type="arabicPeriod"/>
            </a:pPr>
            <a:r>
              <a:rPr lang="en-US" sz="2800"/>
              <a:t>Food was not eaten in haste, participants were not clothed for flight;</a:t>
            </a:r>
            <a:endParaRPr lang="en-US" sz="2800"/>
          </a:p>
          <a:p>
            <a:pPr marL="457200" indent="-457200">
              <a:lnSpc>
                <a:spcPct val="110000"/>
              </a:lnSpc>
              <a:buAutoNum type="arabicPeriod"/>
            </a:pPr>
            <a:r>
              <a:rPr lang="en-US" sz="2800"/>
              <a:t>Participants did not need to remain in the house all night;</a:t>
            </a:r>
            <a:endParaRPr lang="en-US" sz="2800"/>
          </a:p>
          <a:p>
            <a:pPr marL="457200" indent="-457200">
              <a:lnSpc>
                <a:spcPct val="110000"/>
              </a:lnSpc>
              <a:buAutoNum type="arabicPeriod"/>
            </a:pPr>
            <a:r>
              <a:rPr lang="en-US" sz="2800"/>
              <a:t>Sacrifice could only take place at a designated location (Deut 16:5-6)</a:t>
            </a:r>
            <a:endParaRPr lang="en-US" sz="2800"/>
          </a:p>
          <a:p>
            <a:pPr marL="457200" indent="-457200">
              <a:lnSpc>
                <a:spcPct val="110000"/>
              </a:lnSpc>
              <a:buAutoNum type="arabicPeriod"/>
            </a:pPr>
            <a:r>
              <a:rPr lang="en-US" sz="2800"/>
              <a:t>Uncircumcised and defiled persons could not participate</a:t>
            </a:r>
            <a:endParaRPr lang="en-US" sz="2800"/>
          </a:p>
          <a:p>
            <a:pPr marL="457200" indent="-457200">
              <a:lnSpc>
                <a:spcPct val="110000"/>
              </a:lnSpc>
              <a:buAutoNum type="arabicPeriod"/>
            </a:pPr>
            <a:r>
              <a:rPr lang="en-US" sz="2800"/>
              <a:t>Defiled persons could postpone one month (Num 9:9-11)</a:t>
            </a: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84800"/>
          </a:xfrm>
          <a:prstGeom prst="rect">
            <a:avLst/>
          </a:prstGeom>
          <a:noFill/>
        </p:spPr>
        <p:txBody>
          <a:bodyPr wrap="square" rtlCol="0" anchor="t">
            <a:spAutoFit/>
          </a:bodyPr>
          <a:p>
            <a:r>
              <a:rPr lang="en-US" sz="3200" b="1"/>
              <a:t>25 Ways the Passover Points to Christ  (1/6)</a:t>
            </a:r>
            <a:br>
              <a:rPr lang="en-US" sz="2400" b="1"/>
            </a:br>
            <a:endParaRPr lang="en-US" sz="2400"/>
          </a:p>
          <a:p>
            <a:pPr marL="457200" indent="-457200">
              <a:buAutoNum type="arabicPeriod"/>
            </a:pPr>
            <a:r>
              <a:rPr lang="en-US" sz="2400"/>
              <a:t>Explicit: Our Passover Lamb has been sacrificed. 1 Cor 5:7</a:t>
            </a:r>
            <a:endParaRPr lang="en-US" sz="2400"/>
          </a:p>
          <a:p>
            <a:pPr marL="457200" indent="-457200">
              <a:buAutoNum type="arabicPeriod"/>
            </a:pPr>
            <a:endParaRPr lang="en-US" sz="2400"/>
          </a:p>
          <a:p>
            <a:pPr marL="457200" indent="-457200">
              <a:buAutoNum type="arabicPeriod"/>
            </a:pPr>
            <a:r>
              <a:rPr lang="en-US" sz="2400"/>
              <a:t>Lamb was sin offering (Lev 4; Lev 5); Jesus was a sin offering. </a:t>
            </a:r>
            <a:br>
              <a:rPr lang="en-US" sz="2400"/>
            </a:br>
            <a:r>
              <a:rPr lang="en-US" sz="2400"/>
              <a:t>John 1:29 "Behold, the Lamb of God who takes away the sin of the world". Why not “the bull of God that atones for the sin of the world?” “the scapegoat of God that takes the sin outside the camp”? What did JtB know that we don’t know?</a:t>
            </a:r>
            <a:endParaRPr lang="en-US" sz="2400"/>
          </a:p>
          <a:p>
            <a:pPr marL="457200" indent="-457200">
              <a:buAutoNum type="arabicPeriod"/>
            </a:pPr>
            <a:endParaRPr lang="en-US" sz="2400"/>
          </a:p>
          <a:p>
            <a:pPr marL="457200" indent="-457200">
              <a:buAutoNum type="arabicPeriod"/>
            </a:pPr>
            <a:r>
              <a:rPr lang="en-US" sz="2400"/>
              <a:t>Male (representative/head) lamb. Adam represents world; Adam II represents believers. Rom 5:12; 18-19</a:t>
            </a:r>
            <a:endParaRPr lang="en-US" sz="2400"/>
          </a:p>
          <a:p>
            <a:pPr marL="457200" indent="-457200">
              <a:buAutoNum type="arabicPeriod"/>
            </a:pPr>
            <a:endParaRPr lang="en-US" sz="2400"/>
          </a:p>
          <a:p>
            <a:pPr marL="457200" indent="-457200">
              <a:buAutoNum type="arabicPeriod"/>
            </a:pPr>
            <a:r>
              <a:rPr lang="en-US" sz="2400"/>
              <a:t>The lamb had to be unblemished and without defect.  So too, Jesus was holy and without sin. Heb 4:15; Heb 7:26; Is 53:9; 1 Peter 2:22; 1 Jn 3:5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754370"/>
          </a:xfrm>
          <a:prstGeom prst="rect">
            <a:avLst/>
          </a:prstGeom>
          <a:noFill/>
        </p:spPr>
        <p:txBody>
          <a:bodyPr wrap="square" rtlCol="0" anchor="t">
            <a:spAutoFit/>
          </a:bodyPr>
          <a:p>
            <a:r>
              <a:rPr lang="en-US" sz="3200" b="1"/>
              <a:t>25 Ways the Passover Points to Christ  (2/6)</a:t>
            </a:r>
            <a:br>
              <a:rPr lang="en-US" sz="2400" b="1"/>
            </a:br>
            <a:endParaRPr lang="en-US" sz="2400"/>
          </a:p>
          <a:p>
            <a:pPr marL="457200" indent="-457200">
              <a:buFont typeface="+mj-lt"/>
              <a:buAutoNum type="arabicPeriod" startAt="5"/>
            </a:pPr>
            <a:r>
              <a:rPr lang="en-US" sz="2400"/>
              <a:t>1yr old lamb = Adult, yet pure. Jesus was adult (30) and pure (Lk 3:23). </a:t>
            </a:r>
            <a:br>
              <a:rPr lang="en-US" sz="2400"/>
            </a:br>
            <a:r>
              <a:rPr lang="en-US" sz="2400"/>
              <a:t>(Some view the young lamb as tender and savory food for His followers.)</a:t>
            </a:r>
            <a:endParaRPr lang="en-US" sz="2400"/>
          </a:p>
          <a:p>
            <a:pPr marL="457200" indent="-457200">
              <a:buAutoNum type="arabicPeriod" startAt="5"/>
            </a:pPr>
            <a:endParaRPr lang="en-US" sz="2400"/>
          </a:p>
          <a:p>
            <a:pPr marL="457200" indent="-457200">
              <a:buAutoNum type="arabicPeriod" startAt="5"/>
            </a:pPr>
            <a:r>
              <a:rPr lang="en-US" sz="2400"/>
              <a:t>Selected on 10th of Abib (Exod 12:3); Jn 12:12 Triumphal Entry was on the 10th of Abib</a:t>
            </a:r>
            <a:endParaRPr lang="en-US" sz="2400"/>
          </a:p>
          <a:p>
            <a:pPr marL="457200" indent="-457200">
              <a:buAutoNum type="arabicPeriod" startAt="5"/>
            </a:pPr>
            <a:endParaRPr lang="en-US" sz="2400"/>
          </a:p>
          <a:p>
            <a:pPr marL="457200" indent="-457200">
              <a:buAutoNum type="arabicPeriod" startAt="5"/>
            </a:pPr>
            <a:r>
              <a:rPr lang="en-US" sz="2400"/>
              <a:t>Lamb examined from 10th - 14th; Jesus tried by Herodians, Sadducees, Pharisees, elders, Pilate and Herod. (Matt 21:23 - 23:39)</a:t>
            </a:r>
            <a:endParaRPr lang="en-US" sz="2400"/>
          </a:p>
          <a:p>
            <a:pPr marL="457200" indent="-457200">
              <a:buAutoNum type="arabicPeriod" startAt="5"/>
            </a:pPr>
            <a:endParaRPr lang="en-US" sz="2400"/>
          </a:p>
          <a:p>
            <a:pPr marL="457200" indent="-457200">
              <a:buAutoNum type="arabicPeriod" startAt="5"/>
            </a:pPr>
            <a:r>
              <a:rPr lang="en-US" sz="2400"/>
              <a:t>No defects found after examination (Jn 19:4)</a:t>
            </a:r>
            <a:endParaRPr lang="en-US" sz="2400"/>
          </a:p>
          <a:p>
            <a:pPr marL="457200" indent="-457200">
              <a:buAutoNum type="arabicPeriod" startAt="5"/>
            </a:pPr>
            <a:endParaRPr lang="en-US" sz="2400"/>
          </a:p>
          <a:p>
            <a:pPr marL="457200" indent="-457200">
              <a:buAutoNum type="arabicPeriod" startAt="5"/>
            </a:pPr>
            <a:r>
              <a:rPr lang="en-US" sz="2400"/>
              <a:t>Firstborn belongs to God. Exod 13:11-14. Jesus was firstborn of Mary; Begotton of God (Ps 110)</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754370"/>
          </a:xfrm>
          <a:prstGeom prst="rect">
            <a:avLst/>
          </a:prstGeom>
          <a:noFill/>
        </p:spPr>
        <p:txBody>
          <a:bodyPr wrap="square" rtlCol="0" anchor="t">
            <a:spAutoFit/>
          </a:bodyPr>
          <a:p>
            <a:r>
              <a:rPr lang="en-US" sz="3200" b="1"/>
              <a:t>25 Ways the Passover Points to Christ  (3/6)</a:t>
            </a:r>
            <a:br>
              <a:rPr lang="en-US" sz="2400" b="1"/>
            </a:br>
            <a:endParaRPr lang="en-US" sz="2400"/>
          </a:p>
          <a:p>
            <a:pPr marL="457200" indent="-457200">
              <a:buFont typeface="+mj-lt"/>
              <a:buAutoNum type="arabicPeriod" startAt="10"/>
            </a:pPr>
            <a:r>
              <a:rPr lang="en-US" sz="2400"/>
              <a:t>No bones broken. (Ps 34:18-20; Jn 19:33-36)</a:t>
            </a:r>
            <a:endParaRPr lang="en-US" sz="2400"/>
          </a:p>
          <a:p>
            <a:pPr marL="457200" indent="-457200">
              <a:buAutoNum type="arabicPeriod" startAt="10"/>
            </a:pPr>
            <a:endParaRPr lang="en-US" sz="2400"/>
          </a:p>
          <a:p>
            <a:pPr marL="457200" indent="-457200">
              <a:buAutoNum type="arabicPeriod" startAt="10"/>
            </a:pPr>
            <a:r>
              <a:rPr lang="en-US" sz="2400"/>
              <a:t>Offered for household (all under 1 roof). Jesus died for one family (The Church) Eph 5:25</a:t>
            </a:r>
            <a:endParaRPr lang="en-US" sz="2400"/>
          </a:p>
          <a:p>
            <a:pPr marL="457200" indent="-457200">
              <a:buAutoNum type="arabicPeriod" startAt="10"/>
            </a:pPr>
            <a:endParaRPr lang="en-US" sz="2400"/>
          </a:p>
          <a:p>
            <a:pPr marL="457200" indent="-457200">
              <a:buAutoNum type="arabicPeriod" startAt="10"/>
            </a:pPr>
            <a:r>
              <a:rPr lang="en-US" sz="2400"/>
              <a:t>Lamb was sacrificed and consumed. We must partake/receive Christ Luke 22:19. </a:t>
            </a:r>
            <a:endParaRPr lang="en-US" sz="2400"/>
          </a:p>
          <a:p>
            <a:pPr marL="457200" indent="-457200">
              <a:buAutoNum type="arabicPeriod" startAt="10"/>
            </a:pPr>
            <a:endParaRPr lang="en-US" sz="2400"/>
          </a:p>
          <a:p>
            <a:pPr marL="457200" indent="-457200">
              <a:buAutoNum type="arabicPeriod" startAt="10"/>
            </a:pPr>
            <a:r>
              <a:rPr lang="en-US" sz="2400"/>
              <a:t>Worshipers required to consume all the lamb (Exod 6:6-7). Intellectual assent is insufficient; one must believe and follow (Matt 13:23; Eph 2:10)</a:t>
            </a:r>
            <a:br>
              <a:rPr lang="en-US" sz="2400"/>
            </a:br>
            <a:endParaRPr lang="en-US" sz="2400"/>
          </a:p>
          <a:p>
            <a:pPr marL="457200" indent="-457200">
              <a:buAutoNum type="arabicPeriod" startAt="10"/>
            </a:pPr>
            <a:r>
              <a:rPr lang="en-US" sz="2400"/>
              <a:t>Sacrifice in a special location (Deut 16:5-6, ie, the temple); Jesus died in Jerusalem (death sentence handed down at the temple (Antonia’s Fortress)). </a:t>
            </a:r>
            <a:endParaRPr lang="en-US" sz="2400"/>
          </a:p>
          <a:p>
            <a:pPr indent="0">
              <a:buNone/>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754370"/>
          </a:xfrm>
          <a:prstGeom prst="rect">
            <a:avLst/>
          </a:prstGeom>
          <a:noFill/>
        </p:spPr>
        <p:txBody>
          <a:bodyPr wrap="square" rtlCol="0" anchor="t">
            <a:spAutoFit/>
          </a:bodyPr>
          <a:p>
            <a:r>
              <a:rPr lang="en-US" sz="3200" b="1"/>
              <a:t>25 Ways the Passover Points to Christ  (4/6)</a:t>
            </a:r>
            <a:br>
              <a:rPr lang="en-US" sz="2400" b="1"/>
            </a:br>
            <a:endParaRPr lang="en-US" sz="2000"/>
          </a:p>
          <a:p>
            <a:pPr marL="457200" indent="-457200">
              <a:buFont typeface="+mj-lt"/>
              <a:buAutoNum type="arabicPeriod" startAt="15"/>
            </a:pPr>
            <a:r>
              <a:rPr lang="en-US" sz="2400"/>
              <a:t>Blood on door Exod 12:13 </a:t>
            </a:r>
            <a:br>
              <a:rPr lang="en-US" sz="2400"/>
            </a:br>
            <a:r>
              <a:rPr lang="en-US" sz="2000"/>
              <a:t>Midrash: Mekhilta of Rabbi Ishmael (Babylonian Talmud) on Exod 12:13: "When I see the blood - the binding of Isaac". They saw it as a symbolic reference to the sacrifice of Isaac. We (and Abraham) see the lamb sacrifice as pointing to Christ. (Isaac shed no blood.)</a:t>
            </a:r>
            <a:br>
              <a:rPr lang="en-US" sz="2000"/>
            </a:br>
            <a:endParaRPr lang="en-US" sz="1200"/>
          </a:p>
          <a:p>
            <a:pPr lvl="1" indent="0">
              <a:buNone/>
            </a:pPr>
            <a:r>
              <a:rPr lang="en-US" sz="2000"/>
              <a:t>Hyssop used for ritual cleansing (Lev 14:4,6,49.51; *Ps 51:7*, *Jn 19:29*</a:t>
            </a:r>
            <a:endParaRPr lang="en-US" sz="2000"/>
          </a:p>
          <a:p>
            <a:pPr lvl="1" indent="0">
              <a:buNone/>
            </a:pPr>
            <a:r>
              <a:rPr lang="en-US" sz="2000" i="1"/>
              <a:t>In the Old Covenant…</a:t>
            </a:r>
            <a:endParaRPr lang="en-US" sz="2000" i="1"/>
          </a:p>
          <a:p>
            <a:pPr lvl="2" indent="0">
              <a:buNone/>
            </a:pPr>
            <a:r>
              <a:rPr lang="en-US" sz="2000"/>
              <a:t>Blood sacrifices are always put on the altar. Nowhere else. </a:t>
            </a:r>
            <a:endParaRPr lang="en-US" sz="2000"/>
          </a:p>
          <a:p>
            <a:pPr lvl="2" indent="0">
              <a:buNone/>
            </a:pPr>
            <a:r>
              <a:rPr lang="en-US" sz="2000"/>
              <a:t>The only time they're put on people is the night of Original Passover, via hyssop &amp; on the door/home.</a:t>
            </a:r>
            <a:endParaRPr lang="en-US" sz="2000"/>
          </a:p>
          <a:p>
            <a:pPr lvl="1" indent="0">
              <a:buNone/>
            </a:pPr>
            <a:r>
              <a:rPr lang="en-US" sz="2000" i="1"/>
              <a:t>In the New Covenant…</a:t>
            </a:r>
            <a:endParaRPr lang="en-US" sz="2000"/>
          </a:p>
          <a:p>
            <a:pPr lvl="2" indent="0">
              <a:buNone/>
            </a:pPr>
            <a:r>
              <a:rPr lang="en-US" sz="2000"/>
              <a:t>Wine represents blood</a:t>
            </a:r>
            <a:endParaRPr lang="en-US" sz="2000"/>
          </a:p>
          <a:p>
            <a:pPr lvl="2" indent="0">
              <a:buNone/>
            </a:pPr>
            <a:r>
              <a:rPr lang="en-US" sz="2000"/>
              <a:t>Wine is put on person via mouth; first with Jesus via hyssop, then with us, to our mouths (not put on houses or altars).</a:t>
            </a:r>
            <a:endParaRPr lang="en-US" sz="2000"/>
          </a:p>
          <a:p>
            <a:pPr lvl="2" indent="0">
              <a:buNone/>
            </a:pPr>
            <a:r>
              <a:rPr lang="en-US" sz="2000"/>
              <a:t>Jn 10: I am the Door. Only one way to the Father - through Jesus, the Door. Go through the one with the blood/</a:t>
            </a:r>
            <a:r>
              <a:rPr lang="en-US" sz="2000">
                <a:sym typeface="+mn-ea"/>
              </a:rPr>
              <a:t>wine</a:t>
            </a:r>
            <a:endParaRPr lang="en-US" sz="20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692775"/>
          </a:xfrm>
          <a:prstGeom prst="rect">
            <a:avLst/>
          </a:prstGeom>
          <a:noFill/>
        </p:spPr>
        <p:txBody>
          <a:bodyPr wrap="square" rtlCol="0" anchor="t">
            <a:spAutoFit/>
          </a:bodyPr>
          <a:p>
            <a:r>
              <a:rPr lang="en-US" sz="3200" b="1"/>
              <a:t>25 Ways the Passover Points to Christ  (5/6)</a:t>
            </a:r>
            <a:br>
              <a:rPr lang="en-US" sz="2400" b="1"/>
            </a:br>
            <a:endParaRPr lang="en-US" sz="2000"/>
          </a:p>
          <a:p>
            <a:pPr marL="457200" indent="-457200">
              <a:buFont typeface="+mj-lt"/>
              <a:buAutoNum type="arabicPeriod" startAt="16"/>
            </a:pPr>
            <a:r>
              <a:rPr lang="en-US" sz="2400"/>
              <a:t>Blood of lamb on door of house cf veil of temple. Luke 23:45; Heb 10:19-22</a:t>
            </a:r>
            <a:endParaRPr lang="en-US" sz="2400"/>
          </a:p>
          <a:p>
            <a:pPr marL="457200" indent="-457200">
              <a:buAutoNum type="arabicPeriod" startAt="16"/>
            </a:pPr>
            <a:endParaRPr lang="en-US" sz="2400"/>
          </a:p>
          <a:p>
            <a:pPr marL="457200" indent="-457200">
              <a:buAutoNum type="arabicPeriod" startAt="16"/>
            </a:pPr>
            <a:r>
              <a:rPr lang="en-US" sz="2400"/>
              <a:t>Sacrifice burned whole (Exod 12:10). Christ was completely dead. Jn 19:34</a:t>
            </a:r>
            <a:endParaRPr lang="en-US" sz="2400"/>
          </a:p>
          <a:p>
            <a:pPr marL="457200" indent="-457200">
              <a:buAutoNum type="arabicPeriod" startAt="16"/>
            </a:pPr>
            <a:endParaRPr lang="en-US" sz="2400"/>
          </a:p>
          <a:p>
            <a:pPr marL="457200" indent="-457200">
              <a:buAutoNum type="arabicPeriod" startAt="16"/>
            </a:pPr>
            <a:r>
              <a:rPr lang="en-US" sz="2400"/>
              <a:t>Unleavened bread Exod 12:19; Jesus is holy/without sin; Jesus makes us holy 1 Cor 5:6-7</a:t>
            </a:r>
            <a:endParaRPr lang="en-US" sz="2400"/>
          </a:p>
          <a:p>
            <a:pPr marL="457200" indent="-457200">
              <a:buAutoNum type="arabicPeriod" startAt="16"/>
            </a:pPr>
            <a:endParaRPr lang="en-US" sz="2400"/>
          </a:p>
          <a:p>
            <a:pPr marL="457200" indent="-457200">
              <a:buAutoNum type="arabicPeriod" startAt="16"/>
            </a:pPr>
            <a:r>
              <a:rPr lang="en-US" sz="2400"/>
              <a:t>Eaten with bitter herbs; Jesus suffered (we can expect suffering) Exod 12:8. Is 53:4-5; Phil 1:29</a:t>
            </a:r>
            <a:endParaRPr lang="en-US" sz="2400"/>
          </a:p>
          <a:p>
            <a:pPr marL="457200" indent="-457200">
              <a:buAutoNum type="arabicPeriod" startAt="16"/>
            </a:pPr>
            <a:endParaRPr lang="en-US" sz="2400"/>
          </a:p>
          <a:p>
            <a:pPr marL="457200" indent="-457200">
              <a:buAutoNum type="arabicPeriod" startAt="16"/>
            </a:pPr>
            <a:r>
              <a:rPr lang="en-US" sz="2400"/>
              <a:t>Eat with belt fastened, haste Exod 12:11; Our life here is temporary: staff in hand, watching and ready to go. 1 Cor 11:26; Rom 8:18-25?</a:t>
            </a:r>
            <a:endParaRPr lang="en-US" sz="2400"/>
          </a:p>
          <a:p>
            <a:pPr indent="0">
              <a:buNone/>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ap="flat" cmpd="thickThin">
            <a:solidFill>
              <a:schemeClr val="accent5">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bg1">
                  <a:lumMod val="75000"/>
                  <a:alpha val="72000"/>
                </a:schemeClr>
              </a:gs>
              <a:gs pos="85000">
                <a:schemeClr val="bg1">
                  <a:lumMod val="65000"/>
                  <a:alpha val="50000"/>
                </a:schemeClr>
              </a:gs>
              <a:gs pos="100000">
                <a:schemeClr val="tx1">
                  <a:lumMod val="75000"/>
                  <a:lumOff val="25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chemeClr val="tx1">
                    <a:lumMod val="95000"/>
                    <a:lumOff val="5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rPr>
              <a:t>The Hebrew Calendar</a:t>
            </a:r>
            <a:endParaRPr lang="en-US" sz="8000" b="1">
              <a:ln w="0">
                <a:solidFill>
                  <a:schemeClr val="bg1">
                    <a:alpha val="47000"/>
                  </a:schemeClr>
                </a:solidFill>
              </a:ln>
              <a:solidFill>
                <a:schemeClr val="tx1">
                  <a:lumMod val="95000"/>
                  <a:lumOff val="5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b="1">
                <a:ln w="0">
                  <a:solidFill>
                    <a:schemeClr val="bg1">
                      <a:alpha val="47000"/>
                    </a:schemeClr>
                  </a:solidFill>
                </a:ln>
                <a:solidFill>
                  <a:schemeClr val="tx1">
                    <a:lumMod val="95000"/>
                    <a:lumOff val="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Genesis 1:1, 14</a:t>
            </a:r>
            <a:endParaRPr lang="en-US" b="1">
              <a:ln w="0">
                <a:solidFill>
                  <a:schemeClr val="bg1">
                    <a:alpha val="47000"/>
                  </a:schemeClr>
                </a:solidFill>
              </a:ln>
              <a:solidFill>
                <a:schemeClr val="tx1">
                  <a:lumMod val="95000"/>
                  <a:lumOff val="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13030" y="731520"/>
            <a:ext cx="1000887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10566400">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a:t>
              </a:r>
              <a:r>
                <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754370"/>
          </a:xfrm>
          <a:prstGeom prst="rect">
            <a:avLst/>
          </a:prstGeom>
          <a:noFill/>
        </p:spPr>
        <p:txBody>
          <a:bodyPr wrap="square" rtlCol="0" anchor="t">
            <a:spAutoFit/>
          </a:bodyPr>
          <a:p>
            <a:r>
              <a:rPr lang="en-US" sz="3200" b="1"/>
              <a:t>25 Ways the Passover Points to Christ  (6/6)</a:t>
            </a:r>
            <a:br>
              <a:rPr lang="en-US" sz="2400" b="1"/>
            </a:br>
            <a:endParaRPr lang="en-US" sz="2400"/>
          </a:p>
          <a:p>
            <a:pPr marL="457200" indent="-457200">
              <a:buFont typeface="+mj-lt"/>
              <a:buAutoNum type="arabicPeriod" startAt="21"/>
            </a:pPr>
            <a:r>
              <a:rPr lang="en-US" sz="2400"/>
              <a:t>No remains in morning Exod 12:10; Jesus taken down before morning: John 19:31</a:t>
            </a:r>
            <a:endParaRPr lang="en-US" sz="2400"/>
          </a:p>
          <a:p>
            <a:pPr marL="457200" indent="-457200">
              <a:buAutoNum type="arabicPeriod" startAt="21"/>
            </a:pPr>
            <a:endParaRPr lang="en-US" sz="2400"/>
          </a:p>
          <a:p>
            <a:pPr marL="457200" indent="-457200">
              <a:buAutoNum type="arabicPeriod" startAt="21"/>
            </a:pPr>
            <a:r>
              <a:rPr lang="en-US" sz="2400"/>
              <a:t>Tenth Plague -&gt; release of Israelites from Egypt. Jesus' death redeems His people from death and slavery to sin Jn 8:31-36</a:t>
            </a:r>
            <a:endParaRPr lang="en-US" sz="2400"/>
          </a:p>
          <a:p>
            <a:pPr marL="457200" indent="-457200">
              <a:buAutoNum type="arabicPeriod" startAt="21"/>
            </a:pPr>
            <a:endParaRPr lang="en-US" sz="2400"/>
          </a:p>
          <a:p>
            <a:pPr marL="457200" indent="-457200">
              <a:buAutoNum type="arabicPeriod" startAt="21"/>
            </a:pPr>
            <a:r>
              <a:rPr lang="en-US" sz="2400"/>
              <a:t>Only one lamb. 2 Chron 30:15-17; 2 Chron 35:11; Ez 6:19-21 -&gt; Jesus is THE Lamb (one Lamb). Rev 5:12 THE Lamb</a:t>
            </a:r>
            <a:endParaRPr lang="en-US" sz="2400"/>
          </a:p>
          <a:p>
            <a:pPr marL="457200" indent="-457200">
              <a:buAutoNum type="arabicPeriod" startAt="21"/>
            </a:pPr>
            <a:endParaRPr lang="en-US" sz="2400"/>
          </a:p>
          <a:p>
            <a:pPr marL="457200" indent="-457200">
              <a:buAutoNum type="arabicPeriod" startAt="21"/>
            </a:pPr>
            <a:r>
              <a:rPr lang="en-US" sz="2400"/>
              <a:t>Victory over Egyptian idols Exod 12:12; Judgment on world and spiritual rulers Col 2:15; Heb 2:14</a:t>
            </a:r>
            <a:endParaRPr lang="en-US" sz="2400"/>
          </a:p>
          <a:p>
            <a:pPr marL="457200" indent="-457200">
              <a:buAutoNum type="arabicPeriod" startAt="21"/>
            </a:pPr>
            <a:endParaRPr lang="en-US" sz="2400"/>
          </a:p>
          <a:p>
            <a:pPr marL="457200" indent="-457200">
              <a:buAutoNum type="arabicPeriod" startAt="21"/>
            </a:pPr>
            <a:r>
              <a:rPr lang="en-US" sz="2400"/>
              <a:t>Necessity of Passover: non-participants will be cut off and will bear his own sin. Num 9:13; Jesus bears our sin 1 Peter 2:24. Jesus is not optional.</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This Day in History</a:t>
              </a: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23:3</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822960"/>
            <a:ext cx="11357610" cy="944880"/>
            <a:chOff x="432" y="2646"/>
            <a:chExt cx="17886" cy="1488"/>
          </a:xfrm>
        </p:grpSpPr>
        <p:grpSp>
          <p:nvGrpSpPr>
            <p:cNvPr id="13" name="Group 12"/>
            <p:cNvGrpSpPr/>
            <p:nvPr/>
          </p:nvGrpSpPr>
          <p:grpSpPr>
            <a:xfrm>
              <a:off x="432" y="3328"/>
              <a:ext cx="17886" cy="806"/>
              <a:chOff x="514" y="2160"/>
              <a:chExt cx="17886" cy="57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6"/>
              <a:ext cx="17713" cy="822"/>
            </a:xfrm>
            <a:prstGeom prst="rect">
              <a:avLst/>
            </a:prstGeom>
            <a:noFill/>
          </p:spPr>
          <p:txBody>
            <a:bodyPr wrap="square" rtlCol="0">
              <a:spAutoFit/>
            </a:bodyPr>
            <a:p>
              <a:pPr defTabSz="914400">
                <a:tabLst>
                  <a:tab pos="10972800" algn="r"/>
                </a:tabLst>
              </a:pPr>
              <a:r>
                <a:rPr lang="en-US" sz="2800" b="1"/>
                <a:t>Passover: 1446 BC</a:t>
              </a:r>
              <a:r>
                <a:rPr lang="en-US" sz="2400" b="1"/>
                <a:t>	</a:t>
              </a:r>
              <a:r>
                <a:rPr lang="en-US" sz="2400"/>
                <a:t>Exod 12; (Exod 12:40-42)</a:t>
              </a:r>
              <a:endParaRPr lang="en-US" sz="2400"/>
            </a:p>
          </p:txBody>
        </p:sp>
      </p:grpSp>
      <p:sp>
        <p:nvSpPr>
          <p:cNvPr id="23" name="PDLamb1"/>
          <p:cNvSpPr/>
          <p:nvPr/>
        </p:nvSpPr>
        <p:spPr>
          <a:xfrm>
            <a:off x="2018030" y="1533525"/>
            <a:ext cx="1330325"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Get lamb</a:t>
            </a:r>
            <a:endParaRPr lang="en-US" b="1">
              <a:solidFill>
                <a:schemeClr val="tx1"/>
              </a:solidFill>
            </a:endParaRPr>
          </a:p>
        </p:txBody>
      </p:sp>
      <p:sp>
        <p:nvSpPr>
          <p:cNvPr id="24" name="PDLamb2"/>
          <p:cNvSpPr/>
          <p:nvPr/>
        </p:nvSpPr>
        <p:spPr>
          <a:xfrm>
            <a:off x="3840480" y="1533525"/>
            <a:ext cx="4122420"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Watch lamb for imperfections</a:t>
            </a:r>
            <a:endParaRPr lang="en-US" b="1">
              <a:solidFill>
                <a:schemeClr val="tx1"/>
              </a:solidFill>
            </a:endParaRPr>
          </a:p>
        </p:txBody>
      </p:sp>
      <p:sp>
        <p:nvSpPr>
          <p:cNvPr id="25" name="PDLamb3"/>
          <p:cNvSpPr/>
          <p:nvPr/>
        </p:nvSpPr>
        <p:spPr>
          <a:xfrm>
            <a:off x="8529955" y="1533525"/>
            <a:ext cx="1377315" cy="632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a:t>
            </a:r>
            <a:endParaRPr lang="en-US" b="1">
              <a:solidFill>
                <a:schemeClr val="tx1"/>
              </a:solidFill>
            </a:endParaRPr>
          </a:p>
          <a:p>
            <a:pPr algn="l"/>
            <a:r>
              <a:rPr lang="en-US" b="1">
                <a:solidFill>
                  <a:schemeClr val="tx1"/>
                </a:solidFill>
              </a:rPr>
              <a:t>Exit Egypt</a:t>
            </a:r>
            <a:endParaRPr lang="en-US" b="1">
              <a:solidFill>
                <a:schemeClr val="tx1"/>
              </a:solidFill>
            </a:endParaRPr>
          </a:p>
        </p:txBody>
      </p:sp>
      <p:sp>
        <p:nvSpPr>
          <p:cNvPr id="54" name="VersesESV"/>
          <p:cNvSpPr txBox="1"/>
          <p:nvPr/>
        </p:nvSpPr>
        <p:spPr>
          <a:xfrm>
            <a:off x="1463040" y="2194560"/>
            <a:ext cx="8789670" cy="3870325"/>
          </a:xfrm>
          <a:prstGeom prst="rect">
            <a:avLst/>
          </a:prstGeom>
          <a:gradFill>
            <a:gsLst>
              <a:gs pos="0">
                <a:schemeClr val="accent4">
                  <a:lumMod val="20000"/>
                  <a:lumOff val="80000"/>
                </a:schemeClr>
              </a:gs>
              <a:gs pos="100000">
                <a:schemeClr val="accent4">
                  <a:lumMod val="60000"/>
                  <a:lumOff val="40000"/>
                </a:schemeClr>
              </a:gs>
            </a:gsLst>
            <a:lin ang="5400000" scaled="0"/>
          </a:gradFill>
          <a:ln>
            <a:solidFill>
              <a:schemeClr val="bg2">
                <a:lumMod val="25000"/>
              </a:schemeClr>
            </a:solidFill>
          </a:ln>
          <a:effectLst>
            <a:outerShdw blurRad="50800" dist="38100" dir="2700000" algn="tl" rotWithShape="0">
              <a:prstClr val="black">
                <a:alpha val="40000"/>
              </a:prstClr>
            </a:outerShdw>
          </a:effectLst>
        </p:spPr>
        <p:txBody>
          <a:bodyPr wrap="square" lIns="182880" tIns="182880" rIns="182880" bIns="182880" rtlCol="0">
            <a:noAutofit/>
          </a:bodyPr>
          <a:p>
            <a:pPr defTabSz="914400">
              <a:tabLst>
                <a:tab pos="8229600" algn="r"/>
              </a:tabLst>
            </a:pPr>
            <a:r>
              <a:rPr lang="en-US" sz="2800"/>
              <a:t>[+] The time that the people of Israel lived in Egypt was 430 years. At the end of 430 years, on that very day, all the hosts of the LORD went out from the land of Egypt. It was a night of watching by the LORD, to bring them out of the land of Egypt; so this same night is a night of watching kept to the LORD by all the people of Israel throughout their generations. 	(Exod 12:40-42 ESV)</a:t>
            </a:r>
            <a:endParaRPr lang="en-US" sz="2800"/>
          </a:p>
        </p:txBody>
      </p:sp>
      <p:sp>
        <p:nvSpPr>
          <p:cNvPr id="70" name="Problem"/>
          <p:cNvSpPr/>
          <p:nvPr/>
        </p:nvSpPr>
        <p:spPr>
          <a:xfrm>
            <a:off x="272415" y="943610"/>
            <a:ext cx="7953375" cy="1127125"/>
          </a:xfrm>
          <a:prstGeom prst="roundRect">
            <a:avLst>
              <a:gd name="adj" fmla="val 24676"/>
            </a:avLst>
          </a:prstGeom>
          <a:gradFill>
            <a:gsLst>
              <a:gs pos="0">
                <a:srgbClr val="007BD3">
                  <a:alpha val="38000"/>
                </a:srgbClr>
              </a:gs>
              <a:gs pos="100000">
                <a:srgbClr val="034373"/>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200">
                <a:latin typeface="Palatino Linotype" panose="02040502050505030304" charset="0"/>
                <a:cs typeface="Palatino Linotype" panose="02040502050505030304" charset="0"/>
                <a:sym typeface="+mn-ea"/>
              </a:rPr>
              <a:t>PROBLEM</a:t>
            </a:r>
            <a:endParaRPr lang="en-US" sz="2200">
              <a:latin typeface="Palatino Linotype" panose="02040502050505030304" charset="0"/>
              <a:cs typeface="Palatino Linotype" panose="02040502050505030304" charset="0"/>
              <a:sym typeface="+mn-ea"/>
            </a:endParaRPr>
          </a:p>
        </p:txBody>
      </p:sp>
      <p:sp>
        <p:nvSpPr>
          <p:cNvPr id="71" name="Peace"/>
          <p:cNvSpPr/>
          <p:nvPr/>
        </p:nvSpPr>
        <p:spPr>
          <a:xfrm>
            <a:off x="10078720" y="943610"/>
            <a:ext cx="1939290" cy="1127125"/>
          </a:xfrm>
          <a:prstGeom prst="roundRect">
            <a:avLst>
              <a:gd name="adj" fmla="val 24676"/>
            </a:avLst>
          </a:prstGeom>
          <a:gradFill>
            <a:gsLst>
              <a:gs pos="0">
                <a:srgbClr val="007BD3">
                  <a:alpha val="38000"/>
                </a:srgbClr>
              </a:gs>
              <a:gs pos="100000">
                <a:srgbClr val="034373"/>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200">
                <a:latin typeface="Palatino Linotype" panose="02040502050505030304" charset="0"/>
                <a:cs typeface="Palatino Linotype" panose="02040502050505030304" charset="0"/>
                <a:sym typeface="+mn-ea"/>
              </a:rPr>
              <a:t>PEACE</a:t>
            </a:r>
            <a:endParaRPr lang="en-US" sz="2200">
              <a:latin typeface="Palatino Linotype" panose="02040502050505030304" charset="0"/>
              <a:cs typeface="Palatino Linotype" panose="02040502050505030304" charset="0"/>
              <a:sym typeface="+mn-ea"/>
            </a:endParaRPr>
          </a:p>
        </p:txBody>
      </p:sp>
      <p:sp>
        <p:nvSpPr>
          <p:cNvPr id="5" name="Passover"/>
          <p:cNvSpPr/>
          <p:nvPr/>
        </p:nvSpPr>
        <p:spPr>
          <a:xfrm>
            <a:off x="8226425" y="943610"/>
            <a:ext cx="1851660" cy="1127125"/>
          </a:xfrm>
          <a:prstGeom prst="roundRect">
            <a:avLst>
              <a:gd name="adj" fmla="val 24676"/>
            </a:avLst>
          </a:prstGeom>
          <a:gradFill>
            <a:gsLst>
              <a:gs pos="0">
                <a:srgbClr val="007BD3">
                  <a:alpha val="38000"/>
                </a:srgbClr>
              </a:gs>
              <a:gs pos="100000">
                <a:srgbClr val="034373"/>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200">
                <a:latin typeface="Palatino Linotype" panose="02040502050505030304" charset="0"/>
                <a:cs typeface="Palatino Linotype" panose="02040502050505030304" charset="0"/>
                <a:sym typeface="+mn-ea"/>
              </a:rPr>
              <a:t>PASSOVER</a:t>
            </a:r>
            <a:endParaRPr lang="en-US" sz="2200">
              <a:latin typeface="Palatino Linotype" panose="02040502050505030304" charset="0"/>
              <a:cs typeface="Palatino Linotype" panose="0204050205050503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70"/>
                                        </p:tgtEl>
                                      </p:cBhvr>
                                    </p:animEffect>
                                    <p:set>
                                      <p:cBhvr>
                                        <p:cTn id="35" dur="1" fill="hold">
                                          <p:stCondLst>
                                            <p:cond delay="499"/>
                                          </p:stCondLst>
                                        </p:cTn>
                                        <p:tgtEl>
                                          <p:spTgt spid="70"/>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71"/>
                                        </p:tgtEl>
                                      </p:cBhvr>
                                    </p:animEffect>
                                    <p:set>
                                      <p:cBhvr>
                                        <p:cTn id="41" dur="1" fill="hold">
                                          <p:stCondLst>
                                            <p:cond delay="499"/>
                                          </p:stCondLst>
                                        </p:cTn>
                                        <p:tgtEl>
                                          <p:spTgt spid="71"/>
                                        </p:tgtEl>
                                        <p:attrNameLst>
                                          <p:attrName>style.visibility</p:attrName>
                                        </p:attrNameLst>
                                      </p:cBhvr>
                                      <p:to>
                                        <p:strVal val="hidden"/>
                                      </p:to>
                                    </p:set>
                                  </p:childTnLst>
                                </p:cTn>
                              </p:par>
                            </p:childTnLst>
                          </p:cTn>
                        </p:par>
                        <p:par>
                          <p:cTn id="42" fill="hold">
                            <p:stCondLst>
                              <p:cond delay="500"/>
                            </p:stCondLst>
                            <p:childTnLst>
                              <p:par>
                                <p:cTn id="43" presetID="12" presetClass="entr" presetSubtype="4"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p:tgtEl>
                                          <p:spTgt spid="54"/>
                                        </p:tgtEl>
                                        <p:attrNameLst>
                                          <p:attrName>ppt_y</p:attrName>
                                        </p:attrNameLst>
                                      </p:cBhvr>
                                      <p:tavLst>
                                        <p:tav tm="0">
                                          <p:val>
                                            <p:strVal val="#ppt_y+#ppt_h*1.125000"/>
                                          </p:val>
                                        </p:tav>
                                        <p:tav tm="100000">
                                          <p:val>
                                            <p:strVal val="#ppt_y"/>
                                          </p:val>
                                        </p:tav>
                                      </p:tavLst>
                                    </p:anim>
                                    <p:animEffect transition="in" filter="wipe(up)">
                                      <p:cBhvr>
                                        <p:cTn id="4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54" grpId="0" bldLvl="0" animBg="1"/>
      <p:bldP spid="70" grpId="0" bldLvl="0" animBg="1"/>
      <p:bldP spid="71" grpId="0" bldLvl="0" animBg="1"/>
      <p:bldP spid="70" grpId="1" bldLvl="0" animBg="1"/>
      <p:bldP spid="71" grpId="1" bldLvl="0" animBg="1"/>
      <p:bldP spid="5" grpId="0" bldLvl="0" animBg="1"/>
      <p:bldP spid="5" grpId="1"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This Day in History</a:t>
              </a: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23:3 (2)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822960"/>
            <a:ext cx="11357610" cy="944880"/>
            <a:chOff x="432" y="2646"/>
            <a:chExt cx="17886" cy="1488"/>
          </a:xfrm>
        </p:grpSpPr>
        <p:grpSp>
          <p:nvGrpSpPr>
            <p:cNvPr id="13" name="Group 12"/>
            <p:cNvGrpSpPr/>
            <p:nvPr/>
          </p:nvGrpSpPr>
          <p:grpSpPr>
            <a:xfrm>
              <a:off x="432" y="3328"/>
              <a:ext cx="17886" cy="806"/>
              <a:chOff x="514" y="2160"/>
              <a:chExt cx="17886" cy="57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6"/>
              <a:ext cx="17713" cy="822"/>
            </a:xfrm>
            <a:prstGeom prst="rect">
              <a:avLst/>
            </a:prstGeom>
            <a:noFill/>
          </p:spPr>
          <p:txBody>
            <a:bodyPr wrap="square" rtlCol="0">
              <a:spAutoFit/>
            </a:bodyPr>
            <a:p>
              <a:pPr defTabSz="914400">
                <a:tabLst>
                  <a:tab pos="10972800" algn="r"/>
                </a:tabLst>
              </a:pPr>
              <a:r>
                <a:rPr lang="en-US" sz="2800" b="1"/>
                <a:t>Passover: 1446 BC</a:t>
              </a:r>
              <a:r>
                <a:rPr lang="en-US" sz="2400" b="1"/>
                <a:t>	</a:t>
              </a:r>
              <a:r>
                <a:rPr lang="en-US" sz="2400"/>
                <a:t>Exod 12; (Exod 12:40-42)</a:t>
              </a:r>
              <a:endParaRPr lang="en-US" sz="2400"/>
            </a:p>
          </p:txBody>
        </p:sp>
      </p:grpSp>
      <p:sp>
        <p:nvSpPr>
          <p:cNvPr id="23" name="PDLamb1"/>
          <p:cNvSpPr/>
          <p:nvPr/>
        </p:nvSpPr>
        <p:spPr>
          <a:xfrm>
            <a:off x="2018030" y="1533525"/>
            <a:ext cx="1330325"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Get lamb</a:t>
            </a:r>
            <a:endParaRPr lang="en-US" b="1">
              <a:solidFill>
                <a:schemeClr val="tx1"/>
              </a:solidFill>
            </a:endParaRPr>
          </a:p>
        </p:txBody>
      </p:sp>
      <p:sp>
        <p:nvSpPr>
          <p:cNvPr id="24" name="PDLamb2"/>
          <p:cNvSpPr/>
          <p:nvPr/>
        </p:nvSpPr>
        <p:spPr>
          <a:xfrm>
            <a:off x="3840480" y="1533525"/>
            <a:ext cx="4122420"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Watch lamb for imperfections</a:t>
            </a:r>
            <a:endParaRPr lang="en-US" b="1">
              <a:solidFill>
                <a:schemeClr val="tx1"/>
              </a:solidFill>
            </a:endParaRPr>
          </a:p>
        </p:txBody>
      </p:sp>
      <p:sp>
        <p:nvSpPr>
          <p:cNvPr id="25" name="PDLamb3"/>
          <p:cNvSpPr/>
          <p:nvPr/>
        </p:nvSpPr>
        <p:spPr>
          <a:xfrm>
            <a:off x="8529955" y="1533525"/>
            <a:ext cx="1377315" cy="632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a:t>
            </a:r>
            <a:endParaRPr lang="en-US" b="1">
              <a:solidFill>
                <a:schemeClr val="tx1"/>
              </a:solidFill>
            </a:endParaRPr>
          </a:p>
          <a:p>
            <a:pPr algn="l"/>
            <a:r>
              <a:rPr lang="en-US" b="1">
                <a:solidFill>
                  <a:schemeClr val="tx1"/>
                </a:solidFill>
              </a:rPr>
              <a:t>Exit Egypt</a:t>
            </a:r>
            <a:endParaRPr lang="en-US" b="1">
              <a:solidFill>
                <a:schemeClr val="tx1"/>
              </a:solidFill>
            </a:endParaRPr>
          </a:p>
        </p:txBody>
      </p:sp>
      <p:grpSp>
        <p:nvGrpSpPr>
          <p:cNvPr id="49" name="Abraham"/>
          <p:cNvGrpSpPr/>
          <p:nvPr/>
        </p:nvGrpSpPr>
        <p:grpSpPr>
          <a:xfrm>
            <a:off x="271780" y="2377440"/>
            <a:ext cx="11357610" cy="983615"/>
            <a:chOff x="428" y="4774"/>
            <a:chExt cx="17886" cy="1549"/>
          </a:xfrm>
          <a:gradFill>
            <a:gsLst>
              <a:gs pos="0">
                <a:schemeClr val="accent6">
                  <a:lumMod val="20000"/>
                  <a:lumOff val="80000"/>
                </a:schemeClr>
              </a:gs>
              <a:gs pos="100000">
                <a:schemeClr val="accent6">
                  <a:lumMod val="60000"/>
                  <a:lumOff val="40000"/>
                </a:schemeClr>
              </a:gs>
            </a:gsLst>
            <a:lin ang="5400000" scaled="0"/>
          </a:gradFill>
        </p:grpSpPr>
        <p:grpSp>
          <p:nvGrpSpPr>
            <p:cNvPr id="26" name="Abraham"/>
            <p:cNvGrpSpPr/>
            <p:nvPr/>
          </p:nvGrpSpPr>
          <p:grpSpPr>
            <a:xfrm>
              <a:off x="428" y="5517"/>
              <a:ext cx="17886" cy="806"/>
              <a:chOff x="514" y="2160"/>
              <a:chExt cx="17886" cy="576"/>
            </a:xfrm>
            <a:grpFill/>
          </p:grpSpPr>
          <p:sp>
            <p:nvSpPr>
              <p:cNvPr id="27" name="Rectangles 26"/>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28" name="Rectangles 27"/>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9" name="Rectangles 28"/>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0" name="Rectangles 29"/>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31" name="Rectangles 30"/>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32" name="Rectangles 31"/>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33" name="Rectangles 32"/>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34" name="Text Box 33"/>
            <p:cNvSpPr txBox="1"/>
            <p:nvPr/>
          </p:nvSpPr>
          <p:spPr>
            <a:xfrm>
              <a:off x="428" y="4774"/>
              <a:ext cx="17717" cy="822"/>
            </a:xfrm>
            <a:prstGeom prst="rect">
              <a:avLst/>
            </a:prstGeom>
            <a:noFill/>
          </p:spPr>
          <p:txBody>
            <a:bodyPr wrap="square" rtlCol="0">
              <a:spAutoFit/>
            </a:bodyPr>
            <a:p>
              <a:pPr defTabSz="914400">
                <a:tabLst>
                  <a:tab pos="10972800" algn="r"/>
                </a:tabLst>
              </a:pPr>
              <a:r>
                <a:rPr lang="en-US" sz="2800" b="1"/>
                <a:t>Abraham: 1876 BC</a:t>
              </a:r>
              <a:r>
                <a:rPr lang="en-US" sz="2400" b="1">
                  <a:sym typeface="+mn-ea"/>
                </a:rPr>
                <a:t>	</a:t>
              </a:r>
              <a:r>
                <a:rPr lang="en-US" sz="2400">
                  <a:sym typeface="+mn-ea"/>
                </a:rPr>
                <a:t>Gen 15; (Gen 46:1-7) cf Exod 12:40-42; Gal 3:16-17</a:t>
              </a:r>
              <a:endParaRPr lang="en-US" sz="2400">
                <a:sym typeface="+mn-ea"/>
              </a:endParaRPr>
            </a:p>
          </p:txBody>
        </p:sp>
      </p:grpSp>
      <p:sp>
        <p:nvSpPr>
          <p:cNvPr id="37" name="AbeLamb3"/>
          <p:cNvSpPr/>
          <p:nvPr/>
        </p:nvSpPr>
        <p:spPr>
          <a:xfrm>
            <a:off x="8529955" y="315658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Sacrifice</a:t>
            </a:r>
            <a:endParaRPr lang="en-US" b="1">
              <a:solidFill>
                <a:schemeClr val="tx1"/>
              </a:solidFill>
            </a:endParaRPr>
          </a:p>
          <a:p>
            <a:pPr algn="l"/>
            <a:r>
              <a:rPr lang="en-US" b="1">
                <a:solidFill>
                  <a:schemeClr val="tx1"/>
                </a:solidFill>
              </a:rPr>
              <a:t>Declared R</a:t>
            </a:r>
            <a:endParaRPr lang="en-US" b="1">
              <a:solidFill>
                <a:schemeClr val="tx1"/>
              </a:solidFill>
            </a:endParaRPr>
          </a:p>
        </p:txBody>
      </p:sp>
      <p:grpSp>
        <p:nvGrpSpPr>
          <p:cNvPr id="50" name="Joshua"/>
          <p:cNvGrpSpPr/>
          <p:nvPr/>
        </p:nvGrpSpPr>
        <p:grpSpPr>
          <a:xfrm>
            <a:off x="271780" y="3931920"/>
            <a:ext cx="11357610" cy="965835"/>
            <a:chOff x="428" y="6662"/>
            <a:chExt cx="17886" cy="1521"/>
          </a:xfrm>
          <a:gradFill>
            <a:gsLst>
              <a:gs pos="0">
                <a:schemeClr val="accent6">
                  <a:lumMod val="20000"/>
                  <a:lumOff val="80000"/>
                </a:schemeClr>
              </a:gs>
              <a:gs pos="100000">
                <a:schemeClr val="accent6">
                  <a:lumMod val="60000"/>
                  <a:lumOff val="40000"/>
                </a:schemeClr>
              </a:gs>
            </a:gsLst>
            <a:lin ang="5400000" scaled="0"/>
          </a:gradFill>
        </p:grpSpPr>
        <p:grpSp>
          <p:nvGrpSpPr>
            <p:cNvPr id="39" name="Group 38"/>
            <p:cNvGrpSpPr/>
            <p:nvPr/>
          </p:nvGrpSpPr>
          <p:grpSpPr>
            <a:xfrm>
              <a:off x="428" y="7377"/>
              <a:ext cx="17886" cy="806"/>
              <a:chOff x="514" y="2160"/>
              <a:chExt cx="17886" cy="576"/>
            </a:xfrm>
            <a:grpFill/>
          </p:grpSpPr>
          <p:sp>
            <p:nvSpPr>
              <p:cNvPr id="40" name="Rectangles 39"/>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41" name="Rectangles 40"/>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42" name="Rectangles 41"/>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 name="Rectangles 2"/>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44" name="Rectangles 43"/>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45" name="Rectangles 44"/>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46" name="Rectangles 45"/>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47" name="Text Box 46"/>
            <p:cNvSpPr txBox="1"/>
            <p:nvPr/>
          </p:nvSpPr>
          <p:spPr>
            <a:xfrm>
              <a:off x="428" y="6662"/>
              <a:ext cx="17717" cy="822"/>
            </a:xfrm>
            <a:prstGeom prst="rect">
              <a:avLst/>
            </a:prstGeom>
            <a:noFill/>
            <a:ln>
              <a:noFill/>
            </a:ln>
          </p:spPr>
          <p:txBody>
            <a:bodyPr wrap="square" rtlCol="0">
              <a:spAutoFit/>
            </a:bodyPr>
            <a:p>
              <a:pPr defTabSz="914400">
                <a:tabLst>
                  <a:tab pos="10972800" algn="r"/>
                </a:tabLst>
              </a:pPr>
              <a:r>
                <a:rPr lang="en-US" sz="2800" b="1"/>
                <a:t>Joshua &amp; Jordan: 1406 BC</a:t>
              </a:r>
              <a:r>
                <a:rPr lang="en-US" sz="2400" b="1"/>
                <a:t>	</a:t>
              </a:r>
              <a:r>
                <a:rPr lang="en-US" sz="2400"/>
                <a:t>Josh 4:15-24; Josh 5:2-11</a:t>
              </a:r>
              <a:r>
                <a:rPr lang="en-US" sz="2400" b="1"/>
                <a:t> </a:t>
              </a:r>
              <a:endParaRPr lang="en-US" sz="2400" b="1"/>
            </a:p>
          </p:txBody>
        </p:sp>
      </p:grpSp>
      <p:sp>
        <p:nvSpPr>
          <p:cNvPr id="48" name="JoshuaLamb3"/>
          <p:cNvSpPr/>
          <p:nvPr/>
        </p:nvSpPr>
        <p:spPr>
          <a:xfrm>
            <a:off x="8529955" y="469328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a:t>
            </a:r>
            <a:endParaRPr lang="en-US" b="1">
              <a:solidFill>
                <a:schemeClr val="tx1"/>
              </a:solidFill>
            </a:endParaRPr>
          </a:p>
        </p:txBody>
      </p:sp>
      <p:sp>
        <p:nvSpPr>
          <p:cNvPr id="51" name="JoshuaLamb1"/>
          <p:cNvSpPr/>
          <p:nvPr/>
        </p:nvSpPr>
        <p:spPr>
          <a:xfrm>
            <a:off x="2018030" y="4693285"/>
            <a:ext cx="132969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Cross River</a:t>
            </a:r>
            <a:endParaRPr lang="en-US" b="1">
              <a:solidFill>
                <a:schemeClr val="tx1"/>
              </a:solidFill>
            </a:endParaRPr>
          </a:p>
        </p:txBody>
      </p:sp>
      <p:sp>
        <p:nvSpPr>
          <p:cNvPr id="52" name="JoshuaLamb2"/>
          <p:cNvSpPr/>
          <p:nvPr/>
        </p:nvSpPr>
        <p:spPr>
          <a:xfrm>
            <a:off x="3837305" y="4693285"/>
            <a:ext cx="412242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Imperfections in the camp</a:t>
            </a:r>
            <a:endParaRPr lang="en-US" b="1">
              <a:solidFill>
                <a:schemeClr val="tx1"/>
              </a:solidFill>
            </a:endParaRPr>
          </a:p>
        </p:txBody>
      </p:sp>
      <p:sp>
        <p:nvSpPr>
          <p:cNvPr id="53" name="JoshuaLamb4"/>
          <p:cNvSpPr/>
          <p:nvPr/>
        </p:nvSpPr>
        <p:spPr>
          <a:xfrm>
            <a:off x="10166350" y="4693285"/>
            <a:ext cx="1376680" cy="399415"/>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Ate of land</a:t>
            </a:r>
            <a:endParaRPr lang="en-US" b="1">
              <a:solidFill>
                <a:schemeClr val="tx1"/>
              </a:solidFill>
            </a:endParaRPr>
          </a:p>
        </p:txBody>
      </p:sp>
      <p:sp>
        <p:nvSpPr>
          <p:cNvPr id="55" name="VersesLLX"/>
          <p:cNvSpPr txBox="1"/>
          <p:nvPr/>
        </p:nvSpPr>
        <p:spPr>
          <a:xfrm>
            <a:off x="1463040" y="2194560"/>
            <a:ext cx="8789670" cy="3870325"/>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bg2">
                <a:lumMod val="25000"/>
              </a:schemeClr>
            </a:solidFill>
          </a:ln>
          <a:effectLst>
            <a:outerShdw blurRad="50800" dist="38100" dir="2700000" algn="tl" rotWithShape="0">
              <a:prstClr val="black">
                <a:alpha val="40000"/>
              </a:prstClr>
            </a:outerShdw>
          </a:effectLst>
        </p:spPr>
        <p:txBody>
          <a:bodyPr wrap="square" lIns="182880" tIns="182880" rIns="182880" bIns="182880" rtlCol="0">
            <a:noAutofit/>
          </a:bodyPr>
          <a:p>
            <a:pPr defTabSz="914400">
              <a:tabLst>
                <a:tab pos="8229600" algn="r"/>
              </a:tabLst>
            </a:pPr>
            <a:r>
              <a:rPr lang="en-US" sz="2800"/>
              <a:t>[+] And the sojourning of the children of Israel, while they sojourned in </a:t>
            </a:r>
            <a:r>
              <a:rPr lang="en-US" sz="2800" u="sng"/>
              <a:t>the land of Egypt and the land of Chanaan</a:t>
            </a:r>
            <a:r>
              <a:rPr lang="en-US" sz="2800"/>
              <a:t>, was four hundred and thirty years. And it came to pass after the four hundred and thirty years, all the forces of the Lord came forth out of the land of Egypt by night.  	(Exod 12:40-42 LXXe)</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1" nodeType="clickEffect">
                                  <p:stCondLst>
                                    <p:cond delay="0"/>
                                  </p:stCondLst>
                                  <p:childTnLst>
                                    <p:anim calcmode="lin" valueType="num">
                                      <p:cBhvr additive="base">
                                        <p:cTn id="11" dur="500"/>
                                        <p:tgtEl>
                                          <p:spTgt spid="55"/>
                                        </p:tgtEl>
                                        <p:attrNameLst>
                                          <p:attrName>ppt_y</p:attrName>
                                        </p:attrNameLst>
                                      </p:cBhvr>
                                      <p:tavLst>
                                        <p:tav tm="0">
                                          <p:val>
                                            <p:strVal val="#ppt_y"/>
                                          </p:val>
                                        </p:tav>
                                        <p:tav tm="100000">
                                          <p:val>
                                            <p:strVal val="#ppt_y+#ppt_h*1.125000"/>
                                          </p:val>
                                        </p:tav>
                                      </p:tavLst>
                                    </p:anim>
                                    <p:animEffect transition="out" filter="wipe(down)">
                                      <p:cBhvr>
                                        <p:cTn id="12" dur="500"/>
                                        <p:tgtEl>
                                          <p:spTgt spid="55"/>
                                        </p:tgtEl>
                                      </p:cBhvr>
                                    </p:animEffect>
                                    <p:set>
                                      <p:cBhvr>
                                        <p:cTn id="13" dur="1" fill="hold">
                                          <p:stCondLst>
                                            <p:cond delay="499"/>
                                          </p:stCondLst>
                                        </p:cTn>
                                        <p:tgtEl>
                                          <p:spTgt spid="55"/>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51" grpId="0" bldLvl="0" animBg="1"/>
      <p:bldP spid="52" grpId="0" bldLvl="0" animBg="1"/>
      <p:bldP spid="48" grpId="0" bldLvl="0" animBg="1"/>
      <p:bldP spid="53" grpId="0" bldLvl="0" animBg="1"/>
      <p:bldP spid="55" grpId="0" bldLvl="0" animBg="1"/>
      <p:bldP spid="55" grpId="1"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7442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This Day in History</a:t>
              </a: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23:3 (3)</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822960"/>
            <a:ext cx="11357610" cy="944880"/>
            <a:chOff x="432" y="2646"/>
            <a:chExt cx="17886" cy="1488"/>
          </a:xfrm>
        </p:grpSpPr>
        <p:grpSp>
          <p:nvGrpSpPr>
            <p:cNvPr id="13" name="Group 12"/>
            <p:cNvGrpSpPr/>
            <p:nvPr/>
          </p:nvGrpSpPr>
          <p:grpSpPr>
            <a:xfrm>
              <a:off x="432" y="3328"/>
              <a:ext cx="17886" cy="806"/>
              <a:chOff x="514" y="2160"/>
              <a:chExt cx="17886" cy="57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6"/>
              <a:ext cx="17713" cy="822"/>
            </a:xfrm>
            <a:prstGeom prst="rect">
              <a:avLst/>
            </a:prstGeom>
            <a:noFill/>
          </p:spPr>
          <p:txBody>
            <a:bodyPr wrap="square" rtlCol="0">
              <a:spAutoFit/>
            </a:bodyPr>
            <a:p>
              <a:pPr defTabSz="914400">
                <a:tabLst>
                  <a:tab pos="10972800" algn="r"/>
                </a:tabLst>
              </a:pPr>
              <a:r>
                <a:rPr lang="en-US" sz="2800" b="1"/>
                <a:t>Passover: 1446 BC</a:t>
              </a:r>
              <a:r>
                <a:rPr lang="en-US" sz="2400" b="1"/>
                <a:t>	</a:t>
              </a:r>
              <a:r>
                <a:rPr lang="en-US" sz="2400"/>
                <a:t>Exod 12; (Exod 12:40-42)</a:t>
              </a:r>
              <a:endParaRPr lang="en-US" sz="2400"/>
            </a:p>
          </p:txBody>
        </p:sp>
      </p:grpSp>
      <p:sp>
        <p:nvSpPr>
          <p:cNvPr id="23" name="PDLamb1"/>
          <p:cNvSpPr/>
          <p:nvPr/>
        </p:nvSpPr>
        <p:spPr>
          <a:xfrm>
            <a:off x="2018030" y="1533525"/>
            <a:ext cx="1330325"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Get lamb</a:t>
            </a:r>
            <a:endParaRPr lang="en-US" b="1">
              <a:solidFill>
                <a:schemeClr val="tx1"/>
              </a:solidFill>
            </a:endParaRPr>
          </a:p>
        </p:txBody>
      </p:sp>
      <p:sp>
        <p:nvSpPr>
          <p:cNvPr id="24" name="PDLamb2"/>
          <p:cNvSpPr/>
          <p:nvPr/>
        </p:nvSpPr>
        <p:spPr>
          <a:xfrm>
            <a:off x="3840480" y="1533525"/>
            <a:ext cx="4122420" cy="40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Watch lamb for imperfections</a:t>
            </a:r>
            <a:endParaRPr lang="en-US" b="1">
              <a:solidFill>
                <a:schemeClr val="tx1"/>
              </a:solidFill>
            </a:endParaRPr>
          </a:p>
        </p:txBody>
      </p:sp>
      <p:sp>
        <p:nvSpPr>
          <p:cNvPr id="25" name="PDLamb3"/>
          <p:cNvSpPr/>
          <p:nvPr/>
        </p:nvSpPr>
        <p:spPr>
          <a:xfrm>
            <a:off x="8529955" y="1533525"/>
            <a:ext cx="1377315" cy="632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a:t>
            </a:r>
            <a:endParaRPr lang="en-US" b="1">
              <a:solidFill>
                <a:schemeClr val="tx1"/>
              </a:solidFill>
            </a:endParaRPr>
          </a:p>
          <a:p>
            <a:pPr algn="l"/>
            <a:r>
              <a:rPr lang="en-US" b="1">
                <a:solidFill>
                  <a:schemeClr val="tx1"/>
                </a:solidFill>
              </a:rPr>
              <a:t>Exit Egypt</a:t>
            </a:r>
            <a:endParaRPr lang="en-US" b="1">
              <a:solidFill>
                <a:schemeClr val="tx1"/>
              </a:solidFill>
            </a:endParaRPr>
          </a:p>
        </p:txBody>
      </p:sp>
      <p:grpSp>
        <p:nvGrpSpPr>
          <p:cNvPr id="49" name="Abraham"/>
          <p:cNvGrpSpPr/>
          <p:nvPr/>
        </p:nvGrpSpPr>
        <p:grpSpPr>
          <a:xfrm>
            <a:off x="271780" y="2377440"/>
            <a:ext cx="11357610" cy="983615"/>
            <a:chOff x="428" y="4774"/>
            <a:chExt cx="17886" cy="1549"/>
          </a:xfrm>
          <a:gradFill>
            <a:gsLst>
              <a:gs pos="0">
                <a:schemeClr val="accent6">
                  <a:lumMod val="20000"/>
                  <a:lumOff val="80000"/>
                </a:schemeClr>
              </a:gs>
              <a:gs pos="100000">
                <a:schemeClr val="accent6">
                  <a:lumMod val="60000"/>
                  <a:lumOff val="40000"/>
                </a:schemeClr>
              </a:gs>
            </a:gsLst>
            <a:lin ang="5400000" scaled="0"/>
          </a:gradFill>
        </p:grpSpPr>
        <p:grpSp>
          <p:nvGrpSpPr>
            <p:cNvPr id="26" name="Abraham"/>
            <p:cNvGrpSpPr/>
            <p:nvPr/>
          </p:nvGrpSpPr>
          <p:grpSpPr>
            <a:xfrm>
              <a:off x="428" y="5517"/>
              <a:ext cx="17886" cy="806"/>
              <a:chOff x="514" y="2160"/>
              <a:chExt cx="17886" cy="576"/>
            </a:xfrm>
            <a:grpFill/>
          </p:grpSpPr>
          <p:sp>
            <p:nvSpPr>
              <p:cNvPr id="27" name="Rectangles 26"/>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28" name="Rectangles 27"/>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9" name="Rectangles 28"/>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0" name="Rectangles 29"/>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31" name="Rectangles 30"/>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32" name="Rectangles 31"/>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33" name="Rectangles 32"/>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34" name="Text Box 33"/>
            <p:cNvSpPr txBox="1"/>
            <p:nvPr/>
          </p:nvSpPr>
          <p:spPr>
            <a:xfrm>
              <a:off x="428" y="4774"/>
              <a:ext cx="17717" cy="822"/>
            </a:xfrm>
            <a:prstGeom prst="rect">
              <a:avLst/>
            </a:prstGeom>
            <a:noFill/>
          </p:spPr>
          <p:txBody>
            <a:bodyPr wrap="square" rtlCol="0">
              <a:spAutoFit/>
            </a:bodyPr>
            <a:p>
              <a:pPr defTabSz="914400">
                <a:tabLst>
                  <a:tab pos="10972800" algn="r"/>
                </a:tabLst>
              </a:pPr>
              <a:r>
                <a:rPr lang="en-US" sz="2800" b="1"/>
                <a:t>Abraham: 1876 BC</a:t>
              </a:r>
              <a:r>
                <a:rPr lang="en-US" sz="2400" b="1">
                  <a:sym typeface="+mn-ea"/>
                </a:rPr>
                <a:t>	</a:t>
              </a:r>
              <a:r>
                <a:rPr lang="en-US" sz="2400">
                  <a:sym typeface="+mn-ea"/>
                </a:rPr>
                <a:t>Gen 15; (Gen 46:1-7) cf Exod 12:40-42; Gal 3:16-17</a:t>
              </a:r>
              <a:endParaRPr lang="en-US" sz="2400">
                <a:sym typeface="+mn-ea"/>
              </a:endParaRPr>
            </a:p>
          </p:txBody>
        </p:sp>
      </p:grpSp>
      <p:sp>
        <p:nvSpPr>
          <p:cNvPr id="37" name="AbeLamb3"/>
          <p:cNvSpPr/>
          <p:nvPr/>
        </p:nvSpPr>
        <p:spPr>
          <a:xfrm>
            <a:off x="8529955" y="315658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Sacrifice</a:t>
            </a:r>
            <a:endParaRPr lang="en-US" b="1">
              <a:solidFill>
                <a:schemeClr val="tx1"/>
              </a:solidFill>
            </a:endParaRPr>
          </a:p>
          <a:p>
            <a:pPr algn="l"/>
            <a:r>
              <a:rPr lang="en-US" b="1">
                <a:solidFill>
                  <a:schemeClr val="tx1"/>
                </a:solidFill>
              </a:rPr>
              <a:t>Declared R</a:t>
            </a:r>
            <a:endParaRPr lang="en-US" b="1">
              <a:solidFill>
                <a:schemeClr val="tx1"/>
              </a:solidFill>
            </a:endParaRPr>
          </a:p>
        </p:txBody>
      </p:sp>
      <p:grpSp>
        <p:nvGrpSpPr>
          <p:cNvPr id="50" name="Joshua"/>
          <p:cNvGrpSpPr/>
          <p:nvPr/>
        </p:nvGrpSpPr>
        <p:grpSpPr>
          <a:xfrm>
            <a:off x="271780" y="3931920"/>
            <a:ext cx="11357610" cy="965835"/>
            <a:chOff x="428" y="6662"/>
            <a:chExt cx="17886" cy="1521"/>
          </a:xfrm>
          <a:gradFill>
            <a:gsLst>
              <a:gs pos="0">
                <a:schemeClr val="accent6">
                  <a:lumMod val="20000"/>
                  <a:lumOff val="80000"/>
                </a:schemeClr>
              </a:gs>
              <a:gs pos="100000">
                <a:schemeClr val="accent6">
                  <a:lumMod val="60000"/>
                  <a:lumOff val="40000"/>
                </a:schemeClr>
              </a:gs>
            </a:gsLst>
            <a:lin ang="5400000" scaled="0"/>
          </a:gradFill>
        </p:grpSpPr>
        <p:grpSp>
          <p:nvGrpSpPr>
            <p:cNvPr id="39" name="Group 38"/>
            <p:cNvGrpSpPr/>
            <p:nvPr/>
          </p:nvGrpSpPr>
          <p:grpSpPr>
            <a:xfrm>
              <a:off x="428" y="7377"/>
              <a:ext cx="17886" cy="806"/>
              <a:chOff x="514" y="2160"/>
              <a:chExt cx="17886" cy="576"/>
            </a:xfrm>
            <a:grpFill/>
          </p:grpSpPr>
          <p:sp>
            <p:nvSpPr>
              <p:cNvPr id="40" name="Rectangles 39"/>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41" name="Rectangles 40"/>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42" name="Rectangles 41"/>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 name="Rectangles 2"/>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44" name="Rectangles 43"/>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45" name="Rectangles 44"/>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46" name="Rectangles 45"/>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47" name="Text Box 46"/>
            <p:cNvSpPr txBox="1"/>
            <p:nvPr/>
          </p:nvSpPr>
          <p:spPr>
            <a:xfrm>
              <a:off x="428" y="6662"/>
              <a:ext cx="17717" cy="822"/>
            </a:xfrm>
            <a:prstGeom prst="rect">
              <a:avLst/>
            </a:prstGeom>
            <a:noFill/>
            <a:ln>
              <a:noFill/>
            </a:ln>
          </p:spPr>
          <p:txBody>
            <a:bodyPr wrap="square" rtlCol="0">
              <a:spAutoFit/>
            </a:bodyPr>
            <a:p>
              <a:pPr defTabSz="914400">
                <a:tabLst>
                  <a:tab pos="10972800" algn="r"/>
                </a:tabLst>
              </a:pPr>
              <a:r>
                <a:rPr lang="en-US" sz="2800" b="1"/>
                <a:t>Joshua &amp; Jordan: 1406 BC</a:t>
              </a:r>
              <a:r>
                <a:rPr lang="en-US" sz="2400" b="1"/>
                <a:t>	</a:t>
              </a:r>
              <a:r>
                <a:rPr lang="en-US" sz="2400"/>
                <a:t>Josh 4:15-24; Josh 5:2-11</a:t>
              </a:r>
              <a:r>
                <a:rPr lang="en-US" sz="2400" b="1"/>
                <a:t> </a:t>
              </a:r>
              <a:endParaRPr lang="en-US" sz="2400" b="1"/>
            </a:p>
          </p:txBody>
        </p:sp>
      </p:grpSp>
      <p:sp>
        <p:nvSpPr>
          <p:cNvPr id="48" name="JoshuaLamb3"/>
          <p:cNvSpPr/>
          <p:nvPr/>
        </p:nvSpPr>
        <p:spPr>
          <a:xfrm>
            <a:off x="8529955" y="469328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a:t>
            </a:r>
            <a:endParaRPr lang="en-US" b="1">
              <a:solidFill>
                <a:schemeClr val="tx1"/>
              </a:solidFill>
            </a:endParaRPr>
          </a:p>
        </p:txBody>
      </p:sp>
      <p:sp>
        <p:nvSpPr>
          <p:cNvPr id="51" name="JoshuaLamb1"/>
          <p:cNvSpPr/>
          <p:nvPr/>
        </p:nvSpPr>
        <p:spPr>
          <a:xfrm>
            <a:off x="2018030" y="4693285"/>
            <a:ext cx="132969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Cross River</a:t>
            </a:r>
            <a:endParaRPr lang="en-US" b="1">
              <a:solidFill>
                <a:schemeClr val="tx1"/>
              </a:solidFill>
            </a:endParaRPr>
          </a:p>
        </p:txBody>
      </p:sp>
      <p:sp>
        <p:nvSpPr>
          <p:cNvPr id="52" name="JoshuaLamb2"/>
          <p:cNvSpPr/>
          <p:nvPr/>
        </p:nvSpPr>
        <p:spPr>
          <a:xfrm>
            <a:off x="3837305" y="4693285"/>
            <a:ext cx="412242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Imperfections in the camp</a:t>
            </a:r>
            <a:endParaRPr lang="en-US" b="1">
              <a:solidFill>
                <a:schemeClr val="tx1"/>
              </a:solidFill>
            </a:endParaRPr>
          </a:p>
        </p:txBody>
      </p:sp>
      <p:sp>
        <p:nvSpPr>
          <p:cNvPr id="53" name="JoshuaLamb4"/>
          <p:cNvSpPr/>
          <p:nvPr/>
        </p:nvSpPr>
        <p:spPr>
          <a:xfrm>
            <a:off x="10166350" y="4693285"/>
            <a:ext cx="1376680" cy="399415"/>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Ate of land</a:t>
            </a:r>
            <a:endParaRPr lang="en-US" b="1">
              <a:solidFill>
                <a:schemeClr val="tx1"/>
              </a:solidFill>
            </a:endParaRPr>
          </a:p>
        </p:txBody>
      </p:sp>
      <p:grpSp>
        <p:nvGrpSpPr>
          <p:cNvPr id="57" name="Ruth"/>
          <p:cNvGrpSpPr/>
          <p:nvPr/>
        </p:nvGrpSpPr>
        <p:grpSpPr>
          <a:xfrm>
            <a:off x="323850" y="5394960"/>
            <a:ext cx="11357610" cy="944245"/>
            <a:chOff x="428" y="6696"/>
            <a:chExt cx="17886" cy="1487"/>
          </a:xfrm>
          <a:gradFill>
            <a:gsLst>
              <a:gs pos="0">
                <a:schemeClr val="accent6">
                  <a:lumMod val="20000"/>
                  <a:lumOff val="80000"/>
                </a:schemeClr>
              </a:gs>
              <a:gs pos="100000">
                <a:schemeClr val="accent6">
                  <a:lumMod val="60000"/>
                  <a:lumOff val="40000"/>
                </a:schemeClr>
              </a:gs>
            </a:gsLst>
            <a:lin ang="5400000" scaled="0"/>
          </a:gradFill>
        </p:grpSpPr>
        <p:grpSp>
          <p:nvGrpSpPr>
            <p:cNvPr id="58" name="Group 57"/>
            <p:cNvGrpSpPr/>
            <p:nvPr/>
          </p:nvGrpSpPr>
          <p:grpSpPr>
            <a:xfrm>
              <a:off x="428" y="7377"/>
              <a:ext cx="17886" cy="806"/>
              <a:chOff x="514" y="2160"/>
              <a:chExt cx="17886" cy="576"/>
            </a:xfrm>
            <a:grpFill/>
          </p:grpSpPr>
          <p:sp>
            <p:nvSpPr>
              <p:cNvPr id="59" name="Rectangles 58"/>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60" name="Rectangles 59"/>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61" name="Rectangles 60"/>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62" name="Rectangles 61"/>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63" name="Rectangles 62"/>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64" name="Rectangles 63"/>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65" name="Rectangles 64"/>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66" name="Text Box 65"/>
            <p:cNvSpPr txBox="1"/>
            <p:nvPr/>
          </p:nvSpPr>
          <p:spPr>
            <a:xfrm>
              <a:off x="428" y="6696"/>
              <a:ext cx="17717" cy="822"/>
            </a:xfrm>
            <a:prstGeom prst="rect">
              <a:avLst/>
            </a:prstGeom>
            <a:noFill/>
            <a:ln>
              <a:noFill/>
            </a:ln>
          </p:spPr>
          <p:txBody>
            <a:bodyPr wrap="square" rtlCol="0">
              <a:spAutoFit/>
            </a:bodyPr>
            <a:p>
              <a:pPr defTabSz="914400">
                <a:tabLst>
                  <a:tab pos="10972800" algn="r"/>
                </a:tabLst>
              </a:pPr>
              <a:r>
                <a:rPr lang="en-US" sz="2800" b="1"/>
                <a:t>Ruth: c. 1346 BC</a:t>
              </a:r>
              <a:r>
                <a:rPr lang="en-US" sz="2400" b="1"/>
                <a:t>	</a:t>
              </a:r>
              <a:r>
                <a:rPr lang="en-US" sz="2400"/>
                <a:t>Ruth 1:22; Ruth 1:15-18</a:t>
              </a:r>
              <a:endParaRPr lang="en-US" sz="2400" b="1"/>
            </a:p>
          </p:txBody>
        </p:sp>
      </p:grpSp>
      <p:sp>
        <p:nvSpPr>
          <p:cNvPr id="68" name="Ruth2"/>
          <p:cNvSpPr/>
          <p:nvPr/>
        </p:nvSpPr>
        <p:spPr>
          <a:xfrm>
            <a:off x="323215" y="6171565"/>
            <a:ext cx="7688580" cy="4000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Famine &amp; Living In Moab for ten years</a:t>
            </a:r>
            <a:endParaRPr lang="en-US" b="1">
              <a:solidFill>
                <a:schemeClr val="tx1"/>
              </a:solidFill>
            </a:endParaRPr>
          </a:p>
        </p:txBody>
      </p:sp>
      <p:sp>
        <p:nvSpPr>
          <p:cNvPr id="72" name="Ruth3"/>
          <p:cNvSpPr/>
          <p:nvPr/>
        </p:nvSpPr>
        <p:spPr>
          <a:xfrm>
            <a:off x="8529955" y="6171565"/>
            <a:ext cx="1376680" cy="60325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Proselyte / Bethlehem</a:t>
            </a:r>
            <a:endParaRPr lang="en-US" b="1">
              <a:solidFill>
                <a:schemeClr val="tx1"/>
              </a:solidFill>
            </a:endParaRPr>
          </a:p>
        </p:txBody>
      </p:sp>
      <p:sp>
        <p:nvSpPr>
          <p:cNvPr id="69" name="Ruth4"/>
          <p:cNvSpPr/>
          <p:nvPr/>
        </p:nvSpPr>
        <p:spPr>
          <a:xfrm>
            <a:off x="10218420" y="6171565"/>
            <a:ext cx="1376680" cy="399415"/>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Harvest</a:t>
            </a: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69" grpId="0" bldLvl="0" animBg="1"/>
      <p:bldP spid="7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This Day in History</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ibeoniteDays"/>
          <p:cNvGrpSpPr/>
          <p:nvPr/>
        </p:nvGrpSpPr>
        <p:grpSpPr>
          <a:xfrm>
            <a:off x="274320" y="803275"/>
            <a:ext cx="11357610" cy="944245"/>
            <a:chOff x="432" y="2647"/>
            <a:chExt cx="17886" cy="1487"/>
          </a:xfrm>
          <a:gradFill>
            <a:gsLst>
              <a:gs pos="0">
                <a:schemeClr val="accent4">
                  <a:lumMod val="40000"/>
                  <a:lumOff val="60000"/>
                </a:schemeClr>
              </a:gs>
              <a:gs pos="100000">
                <a:schemeClr val="accent4">
                  <a:lumMod val="75000"/>
                </a:schemeClr>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17" name="Rectangles 16"/>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8" name="Rectangles 17"/>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9" name="Rectangles 18"/>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20" name="Rectangles 19"/>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1" name="Rectangles 20"/>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David &amp; Gibeonites: 1000 BC</a:t>
              </a:r>
              <a:r>
                <a:rPr lang="en-US" sz="2400" b="1"/>
                <a:t>	</a:t>
              </a:r>
              <a:r>
                <a:rPr lang="en-US" sz="2400"/>
                <a:t>2 Sam 2</a:t>
              </a:r>
              <a:r>
                <a:rPr lang="en-US" sz="2400"/>
                <a:t>1:1-14; (v9); Josh 9:15</a:t>
              </a:r>
              <a:endParaRPr lang="en-US" sz="2400"/>
            </a:p>
          </p:txBody>
        </p:sp>
      </p:grpSp>
      <p:sp>
        <p:nvSpPr>
          <p:cNvPr id="23" name="Gibeonite2"/>
          <p:cNvSpPr/>
          <p:nvPr/>
        </p:nvSpPr>
        <p:spPr>
          <a:xfrm>
            <a:off x="466090" y="1513205"/>
            <a:ext cx="7824470" cy="4000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Land Contaminated / Land Purified</a:t>
            </a:r>
            <a:endParaRPr lang="en-US" b="1">
              <a:solidFill>
                <a:schemeClr val="tx1"/>
              </a:solidFill>
            </a:endParaRPr>
          </a:p>
        </p:txBody>
      </p:sp>
      <p:sp>
        <p:nvSpPr>
          <p:cNvPr id="25" name="Gibeonite3"/>
          <p:cNvSpPr/>
          <p:nvPr/>
        </p:nvSpPr>
        <p:spPr>
          <a:xfrm>
            <a:off x="8532495" y="1513205"/>
            <a:ext cx="1377315" cy="632460"/>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Atonement</a:t>
            </a:r>
            <a:endParaRPr lang="en-US" b="1">
              <a:solidFill>
                <a:schemeClr val="tx1"/>
              </a:solidFill>
            </a:endParaRPr>
          </a:p>
          <a:p>
            <a:pPr algn="l"/>
            <a:endParaRPr lang="en-US" b="1">
              <a:solidFill>
                <a:schemeClr val="tx1"/>
              </a:solidFill>
            </a:endParaRPr>
          </a:p>
        </p:txBody>
      </p:sp>
      <p:sp>
        <p:nvSpPr>
          <p:cNvPr id="24" name="Gibeonite4"/>
          <p:cNvSpPr/>
          <p:nvPr/>
        </p:nvSpPr>
        <p:spPr>
          <a:xfrm>
            <a:off x="10112375" y="1513205"/>
            <a:ext cx="1468755" cy="399415"/>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Land Blessed</a:t>
            </a:r>
            <a:endParaRPr lang="en-US" b="1">
              <a:solidFill>
                <a:schemeClr val="tx1"/>
              </a:solidFill>
            </a:endParaRPr>
          </a:p>
        </p:txBody>
      </p:sp>
      <p:grpSp>
        <p:nvGrpSpPr>
          <p:cNvPr id="49" name="Hezekiah"/>
          <p:cNvGrpSpPr/>
          <p:nvPr/>
        </p:nvGrpSpPr>
        <p:grpSpPr>
          <a:xfrm>
            <a:off x="271780" y="2321560"/>
            <a:ext cx="11357610" cy="944245"/>
            <a:chOff x="428" y="4836"/>
            <a:chExt cx="17886" cy="1487"/>
          </a:xfrm>
          <a:gradFill>
            <a:gsLst>
              <a:gs pos="0">
                <a:schemeClr val="accent4">
                  <a:lumMod val="40000"/>
                  <a:lumOff val="60000"/>
                </a:schemeClr>
              </a:gs>
              <a:gs pos="100000">
                <a:schemeClr val="accent4">
                  <a:lumMod val="75000"/>
                </a:schemeClr>
              </a:gs>
            </a:gsLst>
            <a:lin ang="5400000" scaled="0"/>
          </a:gradFill>
        </p:grpSpPr>
        <p:grpSp>
          <p:nvGrpSpPr>
            <p:cNvPr id="26" name="Abraham"/>
            <p:cNvGrpSpPr/>
            <p:nvPr/>
          </p:nvGrpSpPr>
          <p:grpSpPr>
            <a:xfrm>
              <a:off x="428" y="5517"/>
              <a:ext cx="17886" cy="806"/>
              <a:chOff x="514" y="2160"/>
              <a:chExt cx="17886" cy="576"/>
            </a:xfrm>
            <a:grpFill/>
          </p:grpSpPr>
          <p:sp>
            <p:nvSpPr>
              <p:cNvPr id="27" name="Rectangles 26"/>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28" name="Rectangles 27"/>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9" name="Rectangles 28"/>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0" name="Rectangles 29"/>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31" name="Rectangles 30"/>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32" name="Rectangles 31"/>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33" name="Rectangles 32"/>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34" name="Text Box 33"/>
            <p:cNvSpPr txBox="1"/>
            <p:nvPr/>
          </p:nvSpPr>
          <p:spPr>
            <a:xfrm>
              <a:off x="428" y="4836"/>
              <a:ext cx="17717" cy="822"/>
            </a:xfrm>
            <a:prstGeom prst="rect">
              <a:avLst/>
            </a:prstGeom>
            <a:noFill/>
          </p:spPr>
          <p:txBody>
            <a:bodyPr wrap="square" rtlCol="0">
              <a:spAutoFit/>
            </a:bodyPr>
            <a:p>
              <a:pPr defTabSz="914400">
                <a:tabLst>
                  <a:tab pos="10972800" algn="r"/>
                </a:tabLst>
              </a:pPr>
              <a:r>
                <a:rPr lang="en-US" sz="2800" b="1"/>
                <a:t>Hezekiah’s Reforms: 715 BC  (* Not on Passover)</a:t>
              </a:r>
              <a:r>
                <a:rPr lang="en-US" sz="2400" b="1">
                  <a:sym typeface="+mn-ea"/>
                </a:rPr>
                <a:t>	</a:t>
              </a:r>
              <a:r>
                <a:rPr lang="en-US" sz="2400">
                  <a:sym typeface="+mn-ea"/>
                </a:rPr>
                <a:t>2 Chron 30:1-20</a:t>
              </a:r>
              <a:endParaRPr lang="en-US" sz="2400">
                <a:sym typeface="+mn-ea"/>
              </a:endParaRPr>
            </a:p>
          </p:txBody>
        </p:sp>
      </p:grpSp>
      <p:sp>
        <p:nvSpPr>
          <p:cNvPr id="35" name="Hezekiah2"/>
          <p:cNvSpPr/>
          <p:nvPr/>
        </p:nvSpPr>
        <p:spPr>
          <a:xfrm>
            <a:off x="466725" y="3061335"/>
            <a:ext cx="7823200" cy="4000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Temple Contaminated / Temple Purified (second month)</a:t>
            </a:r>
            <a:endParaRPr lang="en-US" b="1">
              <a:solidFill>
                <a:schemeClr val="tx1"/>
              </a:solidFill>
            </a:endParaRPr>
          </a:p>
        </p:txBody>
      </p:sp>
      <p:sp>
        <p:nvSpPr>
          <p:cNvPr id="37" name="Hezekiah3"/>
          <p:cNvSpPr/>
          <p:nvPr/>
        </p:nvSpPr>
        <p:spPr>
          <a:xfrm>
            <a:off x="8532495" y="3061335"/>
            <a:ext cx="1376680" cy="603250"/>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a:t>
            </a:r>
            <a:endParaRPr lang="en-US" b="1">
              <a:solidFill>
                <a:schemeClr val="tx1"/>
              </a:solidFill>
            </a:endParaRPr>
          </a:p>
          <a:p>
            <a:pPr algn="l"/>
            <a:endParaRPr lang="en-US" b="1">
              <a:solidFill>
                <a:schemeClr val="tx1"/>
              </a:solidFill>
            </a:endParaRPr>
          </a:p>
        </p:txBody>
      </p:sp>
      <p:grpSp>
        <p:nvGrpSpPr>
          <p:cNvPr id="50" name="Josiah"/>
          <p:cNvGrpSpPr/>
          <p:nvPr/>
        </p:nvGrpSpPr>
        <p:grpSpPr>
          <a:xfrm>
            <a:off x="271780" y="3930650"/>
            <a:ext cx="11357610" cy="944245"/>
            <a:chOff x="428" y="6696"/>
            <a:chExt cx="17886" cy="1487"/>
          </a:xfrm>
          <a:gradFill>
            <a:gsLst>
              <a:gs pos="0">
                <a:schemeClr val="accent4">
                  <a:lumMod val="40000"/>
                  <a:lumOff val="60000"/>
                </a:schemeClr>
              </a:gs>
              <a:gs pos="100000">
                <a:schemeClr val="accent4">
                  <a:lumMod val="75000"/>
                </a:schemeClr>
              </a:gs>
            </a:gsLst>
            <a:lin ang="5400000" scaled="0"/>
          </a:gradFill>
        </p:grpSpPr>
        <p:grpSp>
          <p:nvGrpSpPr>
            <p:cNvPr id="39" name="Group 38"/>
            <p:cNvGrpSpPr/>
            <p:nvPr/>
          </p:nvGrpSpPr>
          <p:grpSpPr>
            <a:xfrm>
              <a:off x="428" y="7377"/>
              <a:ext cx="17886" cy="806"/>
              <a:chOff x="514" y="2160"/>
              <a:chExt cx="17886" cy="576"/>
            </a:xfrm>
            <a:grpFill/>
          </p:grpSpPr>
          <p:sp>
            <p:nvSpPr>
              <p:cNvPr id="40" name="Rectangles 39"/>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41" name="Rectangles 40"/>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42" name="Rectangles 41"/>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36" name="Rectangles 35"/>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44" name="Rectangles 43"/>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45" name="Rectangles 44"/>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46" name="Rectangles 45"/>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47" name="Text Box 46"/>
            <p:cNvSpPr txBox="1"/>
            <p:nvPr/>
          </p:nvSpPr>
          <p:spPr>
            <a:xfrm>
              <a:off x="428" y="6696"/>
              <a:ext cx="17717" cy="822"/>
            </a:xfrm>
            <a:prstGeom prst="rect">
              <a:avLst/>
            </a:prstGeom>
            <a:noFill/>
            <a:ln>
              <a:noFill/>
            </a:ln>
          </p:spPr>
          <p:txBody>
            <a:bodyPr wrap="square" rtlCol="0">
              <a:spAutoFit/>
            </a:bodyPr>
            <a:p>
              <a:pPr defTabSz="914400">
                <a:tabLst>
                  <a:tab pos="10972800" algn="r"/>
                </a:tabLst>
              </a:pPr>
              <a:r>
                <a:rPr lang="en-US" sz="2800" b="1"/>
                <a:t>Josiah’s Reforms: 620 BC</a:t>
              </a:r>
              <a:r>
                <a:rPr lang="en-US" sz="2400" b="1"/>
                <a:t>	</a:t>
              </a:r>
              <a:r>
                <a:rPr lang="en-US" sz="2400"/>
                <a:t>2 Chron 34:29 - 35:1</a:t>
              </a:r>
              <a:endParaRPr lang="en-US" sz="2400"/>
            </a:p>
          </p:txBody>
        </p:sp>
      </p:grpSp>
      <p:sp>
        <p:nvSpPr>
          <p:cNvPr id="52" name="Josiah2"/>
          <p:cNvSpPr/>
          <p:nvPr/>
        </p:nvSpPr>
        <p:spPr>
          <a:xfrm>
            <a:off x="466090" y="4670425"/>
            <a:ext cx="7824470" cy="4000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Land and Temple Contaminated / Land and Temple Purified</a:t>
            </a:r>
            <a:endParaRPr lang="en-US" b="1">
              <a:solidFill>
                <a:schemeClr val="tx1"/>
              </a:solidFill>
            </a:endParaRPr>
          </a:p>
        </p:txBody>
      </p:sp>
      <p:sp>
        <p:nvSpPr>
          <p:cNvPr id="48" name="Josiah3"/>
          <p:cNvSpPr/>
          <p:nvPr/>
        </p:nvSpPr>
        <p:spPr>
          <a:xfrm>
            <a:off x="8532495" y="4670425"/>
            <a:ext cx="1376680" cy="6032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a:t>
            </a:r>
            <a:endParaRPr lang="en-US" b="1">
              <a:solidFill>
                <a:schemeClr val="tx1"/>
              </a:solidFill>
            </a:endParaRPr>
          </a:p>
        </p:txBody>
      </p:sp>
      <p:grpSp>
        <p:nvGrpSpPr>
          <p:cNvPr id="51" name="Ezra"/>
          <p:cNvGrpSpPr/>
          <p:nvPr/>
        </p:nvGrpSpPr>
        <p:grpSpPr>
          <a:xfrm>
            <a:off x="274320" y="5435600"/>
            <a:ext cx="11357610" cy="944245"/>
            <a:chOff x="428" y="6696"/>
            <a:chExt cx="17886" cy="1487"/>
          </a:xfrm>
          <a:gradFill>
            <a:gsLst>
              <a:gs pos="0">
                <a:schemeClr val="accent4">
                  <a:lumMod val="40000"/>
                  <a:lumOff val="60000"/>
                </a:schemeClr>
              </a:gs>
              <a:gs pos="100000">
                <a:schemeClr val="accent4">
                  <a:lumMod val="75000"/>
                </a:schemeClr>
              </a:gs>
            </a:gsLst>
            <a:lin ang="5400000" scaled="0"/>
          </a:gradFill>
        </p:grpSpPr>
        <p:grpSp>
          <p:nvGrpSpPr>
            <p:cNvPr id="53" name="Group 52"/>
            <p:cNvGrpSpPr/>
            <p:nvPr/>
          </p:nvGrpSpPr>
          <p:grpSpPr>
            <a:xfrm>
              <a:off x="428" y="7377"/>
              <a:ext cx="17886" cy="806"/>
              <a:chOff x="514" y="2160"/>
              <a:chExt cx="17886" cy="576"/>
            </a:xfrm>
            <a:grpFill/>
          </p:grpSpPr>
          <p:sp>
            <p:nvSpPr>
              <p:cNvPr id="54" name="Rectangles 53"/>
              <p:cNvSpPr/>
              <p:nvPr/>
            </p:nvSpPr>
            <p:spPr>
              <a:xfrm>
                <a:off x="514"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55" name="Rectangles 54"/>
              <p:cNvSpPr/>
              <p:nvPr/>
            </p:nvSpPr>
            <p:spPr>
              <a:xfrm>
                <a:off x="3087"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56" name="Rectangles 55"/>
              <p:cNvSpPr/>
              <p:nvPr/>
            </p:nvSpPr>
            <p:spPr>
              <a:xfrm>
                <a:off x="5660"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57" name="Rectangles 56"/>
              <p:cNvSpPr/>
              <p:nvPr/>
            </p:nvSpPr>
            <p:spPr>
              <a:xfrm>
                <a:off x="8233"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58" name="Rectangles 57"/>
              <p:cNvSpPr/>
              <p:nvPr/>
            </p:nvSpPr>
            <p:spPr>
              <a:xfrm>
                <a:off x="10806"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59" name="Rectangles 58"/>
              <p:cNvSpPr/>
              <p:nvPr/>
            </p:nvSpPr>
            <p:spPr>
              <a:xfrm>
                <a:off x="13379"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60" name="Rectangles 59"/>
              <p:cNvSpPr/>
              <p:nvPr/>
            </p:nvSpPr>
            <p:spPr>
              <a:xfrm>
                <a:off x="15952" y="2160"/>
                <a:ext cx="2448" cy="576"/>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61" name="Text Box 60"/>
            <p:cNvSpPr txBox="1"/>
            <p:nvPr/>
          </p:nvSpPr>
          <p:spPr>
            <a:xfrm>
              <a:off x="428" y="6696"/>
              <a:ext cx="17717" cy="822"/>
            </a:xfrm>
            <a:prstGeom prst="rect">
              <a:avLst/>
            </a:prstGeom>
            <a:noFill/>
            <a:ln>
              <a:noFill/>
            </a:ln>
          </p:spPr>
          <p:txBody>
            <a:bodyPr wrap="square" rtlCol="0">
              <a:spAutoFit/>
            </a:bodyPr>
            <a:p>
              <a:pPr defTabSz="914400">
                <a:tabLst>
                  <a:tab pos="10972800" algn="r"/>
                </a:tabLst>
              </a:pPr>
              <a:r>
                <a:rPr lang="en-US" sz="2800" b="1"/>
                <a:t>Ezra’s Temple: 516 BC</a:t>
              </a:r>
              <a:r>
                <a:rPr lang="en-US" sz="2400" b="1"/>
                <a:t>	</a:t>
              </a:r>
              <a:r>
                <a:rPr lang="en-US" sz="2400"/>
                <a:t>Ezra 6:19-22</a:t>
              </a:r>
              <a:endParaRPr lang="en-US" sz="2400"/>
            </a:p>
          </p:txBody>
        </p:sp>
      </p:grpSp>
      <p:sp>
        <p:nvSpPr>
          <p:cNvPr id="62" name="Ezra2"/>
          <p:cNvSpPr/>
          <p:nvPr/>
        </p:nvSpPr>
        <p:spPr>
          <a:xfrm>
            <a:off x="468630" y="6175375"/>
            <a:ext cx="7824470" cy="4000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Temple Destroyed / Temple Rebuilt</a:t>
            </a:r>
            <a:endParaRPr lang="en-US" b="1">
              <a:solidFill>
                <a:schemeClr val="tx1"/>
              </a:solidFill>
            </a:endParaRPr>
          </a:p>
        </p:txBody>
      </p:sp>
      <p:sp>
        <p:nvSpPr>
          <p:cNvPr id="63" name="Ezra3"/>
          <p:cNvSpPr/>
          <p:nvPr/>
        </p:nvSpPr>
        <p:spPr>
          <a:xfrm>
            <a:off x="8535035" y="6175375"/>
            <a:ext cx="1376680" cy="60325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a:t>
            </a:r>
            <a:endParaRPr lang="en-US" b="1">
              <a:solidFill>
                <a:schemeClr val="tx1"/>
              </a:solidFill>
            </a:endParaRPr>
          </a:p>
        </p:txBody>
      </p:sp>
      <p:sp>
        <p:nvSpPr>
          <p:cNvPr id="64" name="Ezra4"/>
          <p:cNvSpPr/>
          <p:nvPr/>
        </p:nvSpPr>
        <p:spPr>
          <a:xfrm>
            <a:off x="10119995" y="6175375"/>
            <a:ext cx="1468755" cy="399415"/>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Unleavened</a:t>
            </a: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37" grpId="0" bldLvl="0" animBg="1"/>
      <p:bldP spid="52" grpId="0" bldLvl="0" animBg="1"/>
      <p:bldP spid="48" grpId="0" bldLvl="0" animBg="1"/>
      <p:bldP spid="24" grpId="0" bldLvl="0" animBg="1"/>
      <p:bldP spid="35" grpId="0" bldLvl="0" animBg="1"/>
      <p:bldP spid="23" grpId="0" bldLvl="0" animBg="1"/>
      <p:bldP spid="62" grpId="0" bldLvl="0" animBg="1"/>
      <p:bldP spid="63" grpId="0" bldLvl="0" animBg="1"/>
      <p:bldP spid="64"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in the Final Week of the Messiah</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1299845"/>
            <a:ext cx="11357610" cy="944245"/>
            <a:chOff x="432" y="2647"/>
            <a:chExt cx="17886" cy="1487"/>
          </a:xfrm>
          <a:gradFill>
            <a:gsLst>
              <a:gs pos="0">
                <a:srgbClr val="FBFB11"/>
              </a:gs>
              <a:gs pos="100000">
                <a:srgbClr val="838309"/>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Jesus: 30 AD</a:t>
              </a:r>
              <a:r>
                <a:rPr lang="en-US" sz="2400" b="1"/>
                <a:t>	</a:t>
              </a:r>
              <a:r>
                <a:rPr lang="en-US" sz="2400"/>
                <a:t>Matt 21-27</a:t>
              </a:r>
              <a:endParaRPr lang="en-US" sz="2400"/>
            </a:p>
          </p:txBody>
        </p:sp>
      </p:grpSp>
      <p:sp>
        <p:nvSpPr>
          <p:cNvPr id="23" name="PDLamb1"/>
          <p:cNvSpPr/>
          <p:nvPr/>
        </p:nvSpPr>
        <p:spPr>
          <a:xfrm>
            <a:off x="2018030" y="2009775"/>
            <a:ext cx="133032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Get lamb</a:t>
            </a:r>
            <a:endParaRPr lang="en-US" b="1">
              <a:solidFill>
                <a:schemeClr val="tx1"/>
              </a:solidFill>
            </a:endParaRPr>
          </a:p>
        </p:txBody>
      </p:sp>
      <p:sp>
        <p:nvSpPr>
          <p:cNvPr id="24" name="PDLamb2"/>
          <p:cNvSpPr/>
          <p:nvPr/>
        </p:nvSpPr>
        <p:spPr>
          <a:xfrm>
            <a:off x="3697605" y="2009775"/>
            <a:ext cx="483044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Watch lamb</a:t>
            </a:r>
            <a:endParaRPr lang="en-US" b="1">
              <a:solidFill>
                <a:schemeClr val="tx1"/>
              </a:solidFill>
            </a:endParaRPr>
          </a:p>
        </p:txBody>
      </p:sp>
      <p:sp>
        <p:nvSpPr>
          <p:cNvPr id="3" name="PDLamb1"/>
          <p:cNvSpPr/>
          <p:nvPr/>
        </p:nvSpPr>
        <p:spPr>
          <a:xfrm>
            <a:off x="2014220" y="2832735"/>
            <a:ext cx="133032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Triumphal</a:t>
            </a:r>
            <a:br>
              <a:rPr lang="en-US" b="1">
                <a:solidFill>
                  <a:schemeClr val="tx1"/>
                </a:solidFill>
              </a:rPr>
            </a:br>
            <a:r>
              <a:rPr lang="en-US" b="1">
                <a:solidFill>
                  <a:schemeClr val="tx1"/>
                </a:solidFill>
              </a:rPr>
              <a:t>Entry</a:t>
            </a:r>
            <a:endParaRPr lang="en-US" b="1">
              <a:solidFill>
                <a:schemeClr val="tx1"/>
              </a:solidFill>
            </a:endParaRPr>
          </a:p>
          <a:p>
            <a:pPr algn="l"/>
            <a:endParaRPr lang="en-US" b="1">
              <a:solidFill>
                <a:schemeClr val="tx1"/>
              </a:solidFill>
            </a:endParaRPr>
          </a:p>
          <a:p>
            <a:pPr algn="l"/>
            <a:endParaRPr lang="en-US" b="1">
              <a:solidFill>
                <a:schemeClr val="tx1"/>
              </a:solidFill>
            </a:endParaRPr>
          </a:p>
        </p:txBody>
      </p:sp>
      <p:sp>
        <p:nvSpPr>
          <p:cNvPr id="5" name="PDLamb2"/>
          <p:cNvSpPr/>
          <p:nvPr/>
        </p:nvSpPr>
        <p:spPr>
          <a:xfrm>
            <a:off x="2014855" y="2832735"/>
            <a:ext cx="7894955" cy="3797935"/>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JESUS: Cleans temple of merchants and money changers: 21:12-17</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JESUS: Curses fig tree: 21:18-22</a:t>
            </a:r>
            <a:endParaRPr lang="en-US" b="1">
              <a:solidFill>
                <a:schemeClr val="tx1"/>
              </a:solidFill>
            </a:endParaRPr>
          </a:p>
          <a:p>
            <a:pPr algn="l"/>
            <a:br>
              <a:rPr lang="en-US" b="1">
                <a:solidFill>
                  <a:schemeClr val="tx1"/>
                </a:solidFill>
                <a:sym typeface="Wingdings" panose="05000000000000000000" charset="0"/>
              </a:rPr>
            </a:br>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Chief priests and elders: Question Jesus’ </a:t>
            </a:r>
            <a:r>
              <a:rPr lang="en-US" b="1" i="1">
                <a:solidFill>
                  <a:schemeClr val="tx1"/>
                </a:solidFill>
              </a:rPr>
              <a:t>Authority </a:t>
            </a:r>
            <a:r>
              <a:rPr lang="en-US" b="1">
                <a:solidFill>
                  <a:schemeClr val="tx1"/>
                </a:solidFill>
              </a:rPr>
              <a:t>21:23-27</a:t>
            </a:r>
            <a:endParaRPr lang="en-US" b="1">
              <a:solidFill>
                <a:schemeClr val="tx1"/>
              </a:solidFill>
            </a:endParaRPr>
          </a:p>
          <a:p>
            <a:pPr algn="l"/>
            <a:br>
              <a:rPr lang="en-US" b="1">
                <a:solidFill>
                  <a:schemeClr val="tx1"/>
                </a:solidFill>
                <a:sym typeface="+mn-ea"/>
              </a:rPr>
            </a:b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3" grpId="0" bldLvl="0" animBg="1"/>
      <p:bldP spid="5"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in the Final Week of the Messiah</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1299845"/>
            <a:ext cx="11357610" cy="944245"/>
            <a:chOff x="432" y="2647"/>
            <a:chExt cx="17886" cy="1487"/>
          </a:xfrm>
          <a:gradFill>
            <a:gsLst>
              <a:gs pos="0">
                <a:srgbClr val="FBFB11"/>
              </a:gs>
              <a:gs pos="100000">
                <a:srgbClr val="838309"/>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Jesus: 30 AD</a:t>
              </a:r>
              <a:r>
                <a:rPr lang="en-US" sz="2400" b="1"/>
                <a:t>	</a:t>
              </a:r>
              <a:r>
                <a:rPr lang="en-US" sz="2400"/>
                <a:t>Matt 21-27</a:t>
              </a:r>
              <a:endParaRPr lang="en-US" sz="2400"/>
            </a:p>
          </p:txBody>
        </p:sp>
      </p:grpSp>
      <p:sp>
        <p:nvSpPr>
          <p:cNvPr id="23" name="PDLamb1"/>
          <p:cNvSpPr/>
          <p:nvPr/>
        </p:nvSpPr>
        <p:spPr>
          <a:xfrm>
            <a:off x="2018030" y="2009775"/>
            <a:ext cx="133032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Get lamb</a:t>
            </a:r>
            <a:endParaRPr lang="en-US" b="1">
              <a:solidFill>
                <a:schemeClr val="tx1"/>
              </a:solidFill>
            </a:endParaRPr>
          </a:p>
        </p:txBody>
      </p:sp>
      <p:sp>
        <p:nvSpPr>
          <p:cNvPr id="24" name="PDLamb2"/>
          <p:cNvSpPr/>
          <p:nvPr/>
        </p:nvSpPr>
        <p:spPr>
          <a:xfrm>
            <a:off x="3697605" y="2009775"/>
            <a:ext cx="483044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Watch lamb</a:t>
            </a:r>
            <a:endParaRPr lang="en-US" b="1">
              <a:solidFill>
                <a:schemeClr val="tx1"/>
              </a:solidFill>
            </a:endParaRPr>
          </a:p>
        </p:txBody>
      </p:sp>
      <p:sp>
        <p:nvSpPr>
          <p:cNvPr id="3" name="PDLamb1"/>
          <p:cNvSpPr/>
          <p:nvPr/>
        </p:nvSpPr>
        <p:spPr>
          <a:xfrm>
            <a:off x="2014220" y="2832735"/>
            <a:ext cx="133032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Triumphal</a:t>
            </a:r>
            <a:br>
              <a:rPr lang="en-US" b="1">
                <a:solidFill>
                  <a:schemeClr val="tx1"/>
                </a:solidFill>
              </a:rPr>
            </a:br>
            <a:r>
              <a:rPr lang="en-US" b="1">
                <a:solidFill>
                  <a:schemeClr val="tx1"/>
                </a:solidFill>
              </a:rPr>
              <a:t>Entry</a:t>
            </a:r>
            <a:endParaRPr lang="en-US" b="1">
              <a:solidFill>
                <a:schemeClr val="tx1"/>
              </a:solidFill>
            </a:endParaRPr>
          </a:p>
          <a:p>
            <a:pPr algn="l"/>
            <a:endParaRPr lang="en-US" b="1">
              <a:solidFill>
                <a:schemeClr val="tx1"/>
              </a:solidFill>
            </a:endParaRPr>
          </a:p>
          <a:p>
            <a:pPr algn="l"/>
            <a:endParaRPr lang="en-US" b="1">
              <a:solidFill>
                <a:schemeClr val="tx1"/>
              </a:solidFill>
            </a:endParaRPr>
          </a:p>
        </p:txBody>
      </p:sp>
      <p:sp>
        <p:nvSpPr>
          <p:cNvPr id="5" name="PDLamb2"/>
          <p:cNvSpPr/>
          <p:nvPr/>
        </p:nvSpPr>
        <p:spPr>
          <a:xfrm>
            <a:off x="2014855" y="2832735"/>
            <a:ext cx="7894955" cy="3797935"/>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JESUS: Cleans temple of merchants and money changers: 21:12-17</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JESUS: Curses fig tree: 21:18-22</a:t>
            </a:r>
            <a:endParaRPr lang="en-US" b="1">
              <a:solidFill>
                <a:schemeClr val="tx1"/>
              </a:solidFill>
            </a:endParaRPr>
          </a:p>
          <a:p>
            <a:pPr algn="l"/>
            <a:br>
              <a:rPr lang="en-US" b="1">
                <a:solidFill>
                  <a:schemeClr val="tx1"/>
                </a:solidFill>
                <a:sym typeface="Wingdings" panose="05000000000000000000" charset="0"/>
              </a:rPr>
            </a:br>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Chief priests and elders: Question Jesus’ </a:t>
            </a:r>
            <a:r>
              <a:rPr lang="en-US" b="1" i="1">
                <a:solidFill>
                  <a:schemeClr val="tx1"/>
                </a:solidFill>
              </a:rPr>
              <a:t>Authority </a:t>
            </a:r>
            <a:r>
              <a:rPr lang="en-US" b="1">
                <a:solidFill>
                  <a:schemeClr val="tx1"/>
                </a:solidFill>
              </a:rPr>
              <a:t>21:23-27</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Pharisees: </a:t>
            </a:r>
            <a:r>
              <a:rPr lang="en-US" b="1">
                <a:solidFill>
                  <a:schemeClr val="tx1"/>
                </a:solidFill>
                <a:sym typeface="+mn-ea"/>
              </a:rPr>
              <a:t>Question Jesus’ </a:t>
            </a:r>
            <a:r>
              <a:rPr lang="en-US" b="1" i="1">
                <a:solidFill>
                  <a:schemeClr val="tx1"/>
                </a:solidFill>
                <a:sym typeface="+mn-ea"/>
              </a:rPr>
              <a:t>Loyalty </a:t>
            </a:r>
            <a:r>
              <a:rPr lang="en-US" b="1">
                <a:solidFill>
                  <a:schemeClr val="tx1"/>
                </a:solidFill>
                <a:sym typeface="+mn-ea"/>
              </a:rPr>
              <a:t>(</a:t>
            </a:r>
            <a:r>
              <a:rPr lang="en-US" b="1">
                <a:solidFill>
                  <a:schemeClr val="tx1"/>
                </a:solidFill>
                <a:sym typeface="+mn-ea"/>
              </a:rPr>
              <a:t>Taxes to Caesar)</a:t>
            </a:r>
            <a:r>
              <a:rPr lang="en-US" b="1">
                <a:solidFill>
                  <a:schemeClr val="tx1"/>
                </a:solidFill>
                <a:sym typeface="+mn-ea"/>
              </a:rPr>
              <a:t> </a:t>
            </a:r>
            <a:r>
              <a:rPr lang="en-US" b="1">
                <a:solidFill>
                  <a:schemeClr val="tx1"/>
                </a:solidFill>
              </a:rPr>
              <a:t>22:15-22</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Sadducees: </a:t>
            </a:r>
            <a:r>
              <a:rPr lang="en-US" b="1">
                <a:solidFill>
                  <a:schemeClr val="tx1"/>
                </a:solidFill>
                <a:sym typeface="+mn-ea"/>
              </a:rPr>
              <a:t>Question Jesus’ </a:t>
            </a:r>
            <a:r>
              <a:rPr lang="en-US" b="1" i="1">
                <a:solidFill>
                  <a:schemeClr val="tx1"/>
                </a:solidFill>
                <a:sym typeface="+mn-ea"/>
              </a:rPr>
              <a:t>Hope </a:t>
            </a:r>
            <a:r>
              <a:rPr lang="en-US" b="1">
                <a:solidFill>
                  <a:schemeClr val="tx1"/>
                </a:solidFill>
                <a:sym typeface="+mn-ea"/>
              </a:rPr>
              <a:t>(</a:t>
            </a:r>
            <a:r>
              <a:rPr lang="en-US" b="1">
                <a:solidFill>
                  <a:schemeClr val="tx1"/>
                </a:solidFill>
                <a:sym typeface="+mn-ea"/>
              </a:rPr>
              <a:t>Resurrection)</a:t>
            </a:r>
            <a:r>
              <a:rPr lang="en-US" b="1">
                <a:solidFill>
                  <a:schemeClr val="tx1"/>
                </a:solidFill>
                <a:sym typeface="+mn-ea"/>
              </a:rPr>
              <a:t> </a:t>
            </a:r>
            <a:r>
              <a:rPr lang="en-US" b="1">
                <a:solidFill>
                  <a:schemeClr val="tx1"/>
                </a:solidFill>
              </a:rPr>
              <a:t>22:23-33</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Scribes: </a:t>
            </a:r>
            <a:r>
              <a:rPr lang="en-US" b="1">
                <a:solidFill>
                  <a:schemeClr val="tx1"/>
                </a:solidFill>
                <a:sym typeface="+mn-ea"/>
              </a:rPr>
              <a:t>Question Jesus’ </a:t>
            </a:r>
            <a:r>
              <a:rPr lang="en-US" b="1" i="1">
                <a:solidFill>
                  <a:schemeClr val="tx1"/>
                </a:solidFill>
                <a:sym typeface="+mn-ea"/>
              </a:rPr>
              <a:t>Righteousness </a:t>
            </a:r>
            <a:r>
              <a:rPr lang="en-US" b="1">
                <a:solidFill>
                  <a:schemeClr val="tx1"/>
                </a:solidFill>
                <a:sym typeface="+mn-ea"/>
              </a:rPr>
              <a:t>(</a:t>
            </a:r>
            <a:r>
              <a:rPr lang="en-US" b="1">
                <a:solidFill>
                  <a:schemeClr val="tx1"/>
                </a:solidFill>
                <a:sym typeface="+mn-ea"/>
              </a:rPr>
              <a:t>Greatest law)</a:t>
            </a:r>
            <a:r>
              <a:rPr lang="en-US" b="1">
                <a:solidFill>
                  <a:schemeClr val="tx1"/>
                </a:solidFill>
                <a:sym typeface="+mn-ea"/>
              </a:rPr>
              <a:t> </a:t>
            </a:r>
            <a:r>
              <a:rPr lang="en-US" b="1">
                <a:solidFill>
                  <a:schemeClr val="tx1"/>
                </a:solidFill>
              </a:rPr>
              <a:t>22:34-40</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JESUS: Jesus questions their </a:t>
            </a:r>
            <a:r>
              <a:rPr lang="en-US" b="1" i="1">
                <a:solidFill>
                  <a:schemeClr val="tx1"/>
                </a:solidFill>
              </a:rPr>
              <a:t>Faith </a:t>
            </a:r>
            <a:r>
              <a:rPr lang="en-US" b="1">
                <a:solidFill>
                  <a:schemeClr val="tx1"/>
                </a:solidFill>
              </a:rPr>
              <a:t>(</a:t>
            </a:r>
            <a:r>
              <a:rPr lang="en-US" b="1">
                <a:solidFill>
                  <a:schemeClr val="tx1"/>
                </a:solidFill>
                <a:sym typeface="+mn-ea"/>
              </a:rPr>
              <a:t>Son of David)</a:t>
            </a:r>
            <a:r>
              <a:rPr lang="en-US" b="1">
                <a:solidFill>
                  <a:schemeClr val="tx1"/>
                </a:solidFill>
              </a:rPr>
              <a:t> 22:41-46</a:t>
            </a:r>
            <a:endParaRPr lang="en-US" b="1">
              <a:solidFill>
                <a:schemeClr val="tx1"/>
              </a:solidFill>
            </a:endParaRPr>
          </a:p>
          <a:p>
            <a:pPr algn="l"/>
            <a:br>
              <a:rPr lang="en-US" b="1">
                <a:solidFill>
                  <a:schemeClr val="tx1"/>
                </a:solidFill>
                <a:sym typeface="+mn-ea"/>
              </a:rPr>
            </a:b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in the Final Week of the Messiah</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1299845"/>
            <a:ext cx="11357610" cy="944245"/>
            <a:chOff x="432" y="2647"/>
            <a:chExt cx="17886" cy="1487"/>
          </a:xfrm>
          <a:gradFill>
            <a:gsLst>
              <a:gs pos="0">
                <a:srgbClr val="FBFB11"/>
              </a:gs>
              <a:gs pos="100000">
                <a:srgbClr val="838309"/>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Jesus: 30 AD</a:t>
              </a:r>
              <a:r>
                <a:rPr lang="en-US" sz="2400" b="1"/>
                <a:t>	</a:t>
              </a:r>
              <a:r>
                <a:rPr lang="en-US" sz="2400"/>
                <a:t>Matt 21-27</a:t>
              </a:r>
              <a:endParaRPr lang="en-US" sz="2400"/>
            </a:p>
          </p:txBody>
        </p:sp>
      </p:grpSp>
      <p:sp>
        <p:nvSpPr>
          <p:cNvPr id="23" name="PDLamb1"/>
          <p:cNvSpPr/>
          <p:nvPr/>
        </p:nvSpPr>
        <p:spPr>
          <a:xfrm>
            <a:off x="2018030" y="2009775"/>
            <a:ext cx="133032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Get lamb</a:t>
            </a:r>
            <a:endParaRPr lang="en-US" b="1">
              <a:solidFill>
                <a:schemeClr val="tx1"/>
              </a:solidFill>
            </a:endParaRPr>
          </a:p>
        </p:txBody>
      </p:sp>
      <p:sp>
        <p:nvSpPr>
          <p:cNvPr id="24" name="PDLamb2"/>
          <p:cNvSpPr/>
          <p:nvPr/>
        </p:nvSpPr>
        <p:spPr>
          <a:xfrm>
            <a:off x="3697605" y="2009775"/>
            <a:ext cx="483044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Watch lamb</a:t>
            </a:r>
            <a:endParaRPr lang="en-US" b="1">
              <a:solidFill>
                <a:schemeClr val="tx1"/>
              </a:solidFill>
            </a:endParaRPr>
          </a:p>
        </p:txBody>
      </p:sp>
      <p:sp>
        <p:nvSpPr>
          <p:cNvPr id="3" name="PDLamb1"/>
          <p:cNvSpPr/>
          <p:nvPr/>
        </p:nvSpPr>
        <p:spPr>
          <a:xfrm>
            <a:off x="2014220" y="2832735"/>
            <a:ext cx="133032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Triumphal</a:t>
            </a:r>
            <a:br>
              <a:rPr lang="en-US" b="1">
                <a:solidFill>
                  <a:schemeClr val="tx1"/>
                </a:solidFill>
              </a:rPr>
            </a:br>
            <a:r>
              <a:rPr lang="en-US" b="1">
                <a:solidFill>
                  <a:schemeClr val="tx1"/>
                </a:solidFill>
              </a:rPr>
              <a:t>Entry</a:t>
            </a:r>
            <a:endParaRPr lang="en-US" b="1">
              <a:solidFill>
                <a:schemeClr val="tx1"/>
              </a:solidFill>
            </a:endParaRPr>
          </a:p>
          <a:p>
            <a:pPr algn="l"/>
            <a:endParaRPr lang="en-US" b="1">
              <a:solidFill>
                <a:schemeClr val="tx1"/>
              </a:solidFill>
            </a:endParaRPr>
          </a:p>
          <a:p>
            <a:pPr algn="l"/>
            <a:endParaRPr lang="en-US" b="1">
              <a:solidFill>
                <a:schemeClr val="tx1"/>
              </a:solidFill>
            </a:endParaRPr>
          </a:p>
        </p:txBody>
      </p:sp>
      <p:sp>
        <p:nvSpPr>
          <p:cNvPr id="5" name="PDLamb2"/>
          <p:cNvSpPr/>
          <p:nvPr/>
        </p:nvSpPr>
        <p:spPr>
          <a:xfrm>
            <a:off x="2014855" y="2832735"/>
            <a:ext cx="7894955" cy="3797935"/>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JESUS: Cleans temple of merchants and money changers: 21:12-17</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JESUS: Curses fig tree: 21:18-22</a:t>
            </a:r>
            <a:endParaRPr lang="en-US" b="1">
              <a:solidFill>
                <a:schemeClr val="tx1"/>
              </a:solidFill>
            </a:endParaRPr>
          </a:p>
          <a:p>
            <a:pPr algn="l"/>
            <a:br>
              <a:rPr lang="en-US" b="1">
                <a:solidFill>
                  <a:schemeClr val="tx1"/>
                </a:solidFill>
                <a:sym typeface="Wingdings" panose="05000000000000000000" charset="0"/>
              </a:rPr>
            </a:br>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Chief priests and elders: Question Jesus’ </a:t>
            </a:r>
            <a:r>
              <a:rPr lang="en-US" b="1" i="1">
                <a:solidFill>
                  <a:schemeClr val="tx1"/>
                </a:solidFill>
              </a:rPr>
              <a:t>Authority </a:t>
            </a:r>
            <a:r>
              <a:rPr lang="en-US" b="1">
                <a:solidFill>
                  <a:schemeClr val="tx1"/>
                </a:solidFill>
              </a:rPr>
              <a:t>21:23-27</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Pharisees: </a:t>
            </a:r>
            <a:r>
              <a:rPr lang="en-US" b="1">
                <a:solidFill>
                  <a:schemeClr val="tx1"/>
                </a:solidFill>
                <a:sym typeface="+mn-ea"/>
              </a:rPr>
              <a:t>Question Jesus’ </a:t>
            </a:r>
            <a:r>
              <a:rPr lang="en-US" b="1" i="1">
                <a:solidFill>
                  <a:schemeClr val="tx1"/>
                </a:solidFill>
                <a:sym typeface="+mn-ea"/>
              </a:rPr>
              <a:t>Loyalty </a:t>
            </a:r>
            <a:r>
              <a:rPr lang="en-US" b="1">
                <a:solidFill>
                  <a:schemeClr val="tx1"/>
                </a:solidFill>
                <a:sym typeface="+mn-ea"/>
              </a:rPr>
              <a:t>(</a:t>
            </a:r>
            <a:r>
              <a:rPr lang="en-US" b="1">
                <a:solidFill>
                  <a:schemeClr val="tx1"/>
                </a:solidFill>
                <a:sym typeface="+mn-ea"/>
              </a:rPr>
              <a:t>Taxes to Caesar)</a:t>
            </a:r>
            <a:r>
              <a:rPr lang="en-US" b="1">
                <a:solidFill>
                  <a:schemeClr val="tx1"/>
                </a:solidFill>
                <a:sym typeface="+mn-ea"/>
              </a:rPr>
              <a:t> </a:t>
            </a:r>
            <a:r>
              <a:rPr lang="en-US" b="1">
                <a:solidFill>
                  <a:schemeClr val="tx1"/>
                </a:solidFill>
              </a:rPr>
              <a:t>22:15-22</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Sadducees: </a:t>
            </a:r>
            <a:r>
              <a:rPr lang="en-US" b="1">
                <a:solidFill>
                  <a:schemeClr val="tx1"/>
                </a:solidFill>
                <a:sym typeface="+mn-ea"/>
              </a:rPr>
              <a:t>Question Jesus’ </a:t>
            </a:r>
            <a:r>
              <a:rPr lang="en-US" b="1" i="1">
                <a:solidFill>
                  <a:schemeClr val="tx1"/>
                </a:solidFill>
                <a:sym typeface="+mn-ea"/>
              </a:rPr>
              <a:t>Hope </a:t>
            </a:r>
            <a:r>
              <a:rPr lang="en-US" b="1">
                <a:solidFill>
                  <a:schemeClr val="tx1"/>
                </a:solidFill>
                <a:sym typeface="+mn-ea"/>
              </a:rPr>
              <a:t>(</a:t>
            </a:r>
            <a:r>
              <a:rPr lang="en-US" b="1">
                <a:solidFill>
                  <a:schemeClr val="tx1"/>
                </a:solidFill>
                <a:sym typeface="+mn-ea"/>
              </a:rPr>
              <a:t>Resurrection)</a:t>
            </a:r>
            <a:r>
              <a:rPr lang="en-US" b="1">
                <a:solidFill>
                  <a:schemeClr val="tx1"/>
                </a:solidFill>
                <a:sym typeface="+mn-ea"/>
              </a:rPr>
              <a:t> </a:t>
            </a:r>
            <a:r>
              <a:rPr lang="en-US" b="1">
                <a:solidFill>
                  <a:schemeClr val="tx1"/>
                </a:solidFill>
              </a:rPr>
              <a:t>22:23-33</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Scribes: </a:t>
            </a:r>
            <a:r>
              <a:rPr lang="en-US" b="1">
                <a:solidFill>
                  <a:schemeClr val="tx1"/>
                </a:solidFill>
                <a:sym typeface="+mn-ea"/>
              </a:rPr>
              <a:t>Question Jesus’ </a:t>
            </a:r>
            <a:r>
              <a:rPr lang="en-US" b="1" i="1">
                <a:solidFill>
                  <a:schemeClr val="tx1"/>
                </a:solidFill>
                <a:sym typeface="+mn-ea"/>
              </a:rPr>
              <a:t>Righteousness </a:t>
            </a:r>
            <a:r>
              <a:rPr lang="en-US" b="1">
                <a:solidFill>
                  <a:schemeClr val="tx1"/>
                </a:solidFill>
                <a:sym typeface="+mn-ea"/>
              </a:rPr>
              <a:t>(</a:t>
            </a:r>
            <a:r>
              <a:rPr lang="en-US" b="1">
                <a:solidFill>
                  <a:schemeClr val="tx1"/>
                </a:solidFill>
                <a:sym typeface="+mn-ea"/>
              </a:rPr>
              <a:t>Greatest law)</a:t>
            </a:r>
            <a:r>
              <a:rPr lang="en-US" b="1">
                <a:solidFill>
                  <a:schemeClr val="tx1"/>
                </a:solidFill>
                <a:sym typeface="+mn-ea"/>
              </a:rPr>
              <a:t> </a:t>
            </a:r>
            <a:r>
              <a:rPr lang="en-US" b="1">
                <a:solidFill>
                  <a:schemeClr val="tx1"/>
                </a:solidFill>
              </a:rPr>
              <a:t>22:34-40</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JESUS: Jesus questions their </a:t>
            </a:r>
            <a:r>
              <a:rPr lang="en-US" b="1" i="1">
                <a:solidFill>
                  <a:schemeClr val="tx1"/>
                </a:solidFill>
              </a:rPr>
              <a:t>Faith </a:t>
            </a:r>
            <a:r>
              <a:rPr lang="en-US" b="1">
                <a:solidFill>
                  <a:schemeClr val="tx1"/>
                </a:solidFill>
              </a:rPr>
              <a:t>(</a:t>
            </a:r>
            <a:r>
              <a:rPr lang="en-US" b="1">
                <a:solidFill>
                  <a:schemeClr val="tx1"/>
                </a:solidFill>
                <a:sym typeface="+mn-ea"/>
              </a:rPr>
              <a:t>Son of David)</a:t>
            </a:r>
            <a:r>
              <a:rPr lang="en-US" b="1">
                <a:solidFill>
                  <a:schemeClr val="tx1"/>
                </a:solidFill>
              </a:rPr>
              <a:t> 22:41-46</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JESUS: Woes to Pharisees: 23:13-39</a:t>
            </a:r>
            <a:endParaRPr lang="en-US" b="1">
              <a:solidFill>
                <a:schemeClr val="tx1"/>
              </a:solidFill>
            </a:endParaRPr>
          </a:p>
          <a:p>
            <a:pPr algn="l"/>
            <a:br>
              <a:rPr lang="en-US" b="1">
                <a:solidFill>
                  <a:schemeClr val="tx1"/>
                </a:solidFill>
                <a:sym typeface="+mn-ea"/>
              </a:rPr>
            </a:br>
            <a:endParaRPr lang="en-US" b="1">
              <a:solidFill>
                <a:schemeClr val="tx1"/>
              </a:solidFill>
            </a:endParaRPr>
          </a:p>
        </p:txBody>
      </p:sp>
      <p:sp>
        <p:nvSpPr>
          <p:cNvPr id="7" name="Seven Woes"/>
          <p:cNvSpPr/>
          <p:nvPr/>
        </p:nvSpPr>
        <p:spPr>
          <a:xfrm>
            <a:off x="635" y="914400"/>
            <a:ext cx="12192000" cy="5943600"/>
          </a:xfrm>
          <a:prstGeom prst="octagon">
            <a:avLst>
              <a:gd name="adj" fmla="val 0"/>
            </a:avLst>
          </a:prstGeom>
          <a:gradFill>
            <a:gsLst>
              <a:gs pos="0">
                <a:srgbClr val="FE4444">
                  <a:alpha val="100000"/>
                </a:srgbClr>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nchorCtr="0"/>
          <a:p>
            <a:pPr indent="0" algn="ctr">
              <a:buNone/>
            </a:pPr>
            <a:r>
              <a:rPr lang="en-US" sz="4000" b="1"/>
              <a:t>Seven Woes to the Scribes &amp; Pharisees</a:t>
            </a:r>
            <a:br>
              <a:rPr lang="en-US" sz="3600" b="1"/>
            </a:br>
            <a:endParaRPr lang="en-US"/>
          </a:p>
          <a:p>
            <a:pPr marL="457200" indent="-457200" algn="l">
              <a:buAutoNum type="arabicPeriod"/>
            </a:pPr>
            <a:r>
              <a:rPr lang="en-US" sz="3200"/>
              <a:t>Lock up the kingdom of heaven; Refuse to go in and Prevent people from entering</a:t>
            </a:r>
            <a:endParaRPr lang="en-US" sz="3200"/>
          </a:p>
          <a:p>
            <a:pPr marL="457200" indent="-457200" algn="l">
              <a:buAutoNum type="arabicPeriod"/>
            </a:pPr>
            <a:r>
              <a:rPr lang="en-US" sz="3200"/>
              <a:t>Travel over land and sea to make false proselytes twice as guilty</a:t>
            </a:r>
            <a:endParaRPr lang="en-US" sz="3200"/>
          </a:p>
          <a:p>
            <a:pPr marL="457200" indent="-457200" algn="l">
              <a:buAutoNum type="arabicPeriod"/>
            </a:pPr>
            <a:r>
              <a:rPr lang="en-US" sz="3200"/>
              <a:t>Perverse oaths that profane the temple</a:t>
            </a:r>
            <a:endParaRPr lang="en-US" sz="3200"/>
          </a:p>
          <a:p>
            <a:pPr marL="457200" indent="-457200" algn="l">
              <a:buAutoNum type="arabicPeriod"/>
            </a:pPr>
            <a:r>
              <a:rPr lang="en-US" sz="3200"/>
              <a:t>Tithe obscure minutiae but neglect weightier things of the Law (justice, mercy and faith)</a:t>
            </a:r>
            <a:endParaRPr lang="en-US" sz="3200"/>
          </a:p>
          <a:p>
            <a:pPr marL="457200" indent="-457200" algn="l">
              <a:buAutoNum type="arabicPeriod"/>
            </a:pPr>
            <a:r>
              <a:rPr lang="en-US" sz="3200"/>
              <a:t>Clean outside but inside is dirty with greed and self-indulgence</a:t>
            </a:r>
            <a:endParaRPr lang="en-US" sz="3200"/>
          </a:p>
          <a:p>
            <a:pPr marL="457200" indent="-457200" algn="l">
              <a:buAutoNum type="arabicPeriod"/>
            </a:pPr>
            <a:r>
              <a:rPr lang="en-US" sz="3200"/>
              <a:t>Beautiful tombs with stinking bones (hypocrisy and lawlessness)</a:t>
            </a:r>
            <a:endParaRPr lang="en-US" sz="3200"/>
          </a:p>
          <a:p>
            <a:pPr marL="457200" indent="-457200" algn="l">
              <a:buAutoNum type="arabicPeriod"/>
            </a:pPr>
            <a:r>
              <a:rPr lang="en-US" sz="3200"/>
              <a:t>Venerate martyrs but would execute the innocent</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fade">
                                      <p:cBhvr>
                                        <p:cTn id="46" dur="500"/>
                                        <p:tgtEl>
                                          <p:spTgt spid="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animEffect transition="in" filter="fade">
                                      <p:cBhvr>
                                        <p:cTn id="5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Passover in the Final Week of the Messiah</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PassoverDays"/>
          <p:cNvGrpSpPr/>
          <p:nvPr/>
        </p:nvGrpSpPr>
        <p:grpSpPr>
          <a:xfrm>
            <a:off x="274320" y="1299845"/>
            <a:ext cx="11357610" cy="944245"/>
            <a:chOff x="432" y="2647"/>
            <a:chExt cx="17886" cy="1487"/>
          </a:xfrm>
          <a:gradFill>
            <a:gsLst>
              <a:gs pos="0">
                <a:srgbClr val="FBFB11"/>
              </a:gs>
              <a:gs pos="100000">
                <a:srgbClr val="838309"/>
              </a:gs>
            </a:gsLst>
            <a:lin ang="5400000" scaled="0"/>
          </a:gradFill>
        </p:grpSpPr>
        <p:grpSp>
          <p:nvGrpSpPr>
            <p:cNvPr id="13" name="Group 12"/>
            <p:cNvGrpSpPr/>
            <p:nvPr/>
          </p:nvGrpSpPr>
          <p:grpSpPr>
            <a:xfrm>
              <a:off x="432" y="3328"/>
              <a:ext cx="17886" cy="806"/>
              <a:chOff x="514" y="2160"/>
              <a:chExt cx="17886" cy="576"/>
            </a:xfrm>
            <a:grpFill/>
          </p:grpSpPr>
          <p:sp>
            <p:nvSpPr>
              <p:cNvPr id="14" name="Rectangles 13"/>
              <p:cNvSpPr/>
              <p:nvPr/>
            </p:nvSpPr>
            <p:spPr>
              <a:xfrm>
                <a:off x="514"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9</a:t>
                </a:r>
                <a:endParaRPr lang="en-US" b="1">
                  <a:solidFill>
                    <a:schemeClr val="tx1"/>
                  </a:solidFill>
                </a:endParaRPr>
              </a:p>
            </p:txBody>
          </p:sp>
          <p:sp>
            <p:nvSpPr>
              <p:cNvPr id="15" name="Rectangles 14"/>
              <p:cNvSpPr/>
              <p:nvPr/>
            </p:nvSpPr>
            <p:spPr>
              <a:xfrm>
                <a:off x="3087"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10</a:t>
                </a:r>
                <a:endParaRPr lang="en-US" b="1">
                  <a:solidFill>
                    <a:schemeClr val="tx1"/>
                  </a:solidFill>
                </a:endParaRPr>
              </a:p>
            </p:txBody>
          </p:sp>
          <p:sp>
            <p:nvSpPr>
              <p:cNvPr id="2" name="Rectangles 1"/>
              <p:cNvSpPr/>
              <p:nvPr/>
            </p:nvSpPr>
            <p:spPr>
              <a:xfrm>
                <a:off x="5660"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11</a:t>
                </a:r>
                <a:endParaRPr lang="en-US" b="1">
                  <a:solidFill>
                    <a:schemeClr val="tx1"/>
                  </a:solidFill>
                </a:endParaRPr>
              </a:p>
            </p:txBody>
          </p:sp>
          <p:sp>
            <p:nvSpPr>
              <p:cNvPr id="17" name="Rectangles 16"/>
              <p:cNvSpPr/>
              <p:nvPr/>
            </p:nvSpPr>
            <p:spPr>
              <a:xfrm>
                <a:off x="8233"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12</a:t>
                </a:r>
                <a:endParaRPr lang="en-US" b="1">
                  <a:solidFill>
                    <a:schemeClr val="tx1"/>
                  </a:solidFill>
                </a:endParaRPr>
              </a:p>
            </p:txBody>
          </p:sp>
          <p:sp>
            <p:nvSpPr>
              <p:cNvPr id="18" name="Rectangles 17"/>
              <p:cNvSpPr/>
              <p:nvPr/>
            </p:nvSpPr>
            <p:spPr>
              <a:xfrm>
                <a:off x="10806"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13</a:t>
                </a:r>
                <a:endParaRPr lang="en-US" b="1">
                  <a:solidFill>
                    <a:schemeClr val="tx1"/>
                  </a:solidFill>
                </a:endParaRPr>
              </a:p>
            </p:txBody>
          </p:sp>
          <p:sp>
            <p:nvSpPr>
              <p:cNvPr id="19" name="Rectangles 18"/>
              <p:cNvSpPr/>
              <p:nvPr/>
            </p:nvSpPr>
            <p:spPr>
              <a:xfrm>
                <a:off x="13379"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14</a:t>
                </a:r>
                <a:endParaRPr lang="en-US" b="1">
                  <a:solidFill>
                    <a:schemeClr val="tx1"/>
                  </a:solidFill>
                </a:endParaRPr>
              </a:p>
            </p:txBody>
          </p:sp>
          <p:sp>
            <p:nvSpPr>
              <p:cNvPr id="20" name="Rectangles 19"/>
              <p:cNvSpPr/>
              <p:nvPr/>
            </p:nvSpPr>
            <p:spPr>
              <a:xfrm>
                <a:off x="15952" y="2160"/>
                <a:ext cx="2448" cy="5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15</a:t>
                </a:r>
                <a:endParaRPr lang="en-US" b="1">
                  <a:solidFill>
                    <a:schemeClr val="tx1"/>
                  </a:solidFill>
                </a:endParaRPr>
              </a:p>
            </p:txBody>
          </p:sp>
        </p:grpSp>
        <p:sp>
          <p:nvSpPr>
            <p:cNvPr id="22" name="Text Box 21"/>
            <p:cNvSpPr txBox="1"/>
            <p:nvPr/>
          </p:nvSpPr>
          <p:spPr>
            <a:xfrm>
              <a:off x="432" y="2647"/>
              <a:ext cx="17713" cy="822"/>
            </a:xfrm>
            <a:prstGeom prst="rect">
              <a:avLst/>
            </a:prstGeom>
            <a:noFill/>
          </p:spPr>
          <p:txBody>
            <a:bodyPr wrap="square" rtlCol="0">
              <a:spAutoFit/>
            </a:bodyPr>
            <a:p>
              <a:pPr defTabSz="914400">
                <a:tabLst>
                  <a:tab pos="10972800" algn="r"/>
                </a:tabLst>
              </a:pPr>
              <a:r>
                <a:rPr lang="en-US" sz="2800" b="1"/>
                <a:t>Jesus: 30 AD</a:t>
              </a:r>
              <a:r>
                <a:rPr lang="en-US" sz="2400" b="1"/>
                <a:t>	</a:t>
              </a:r>
              <a:r>
                <a:rPr lang="en-US" sz="2400"/>
                <a:t>Matt 21-27</a:t>
              </a:r>
              <a:endParaRPr lang="en-US" sz="2400"/>
            </a:p>
          </p:txBody>
        </p:sp>
      </p:grpSp>
      <p:sp>
        <p:nvSpPr>
          <p:cNvPr id="23" name="PDLamb1"/>
          <p:cNvSpPr/>
          <p:nvPr/>
        </p:nvSpPr>
        <p:spPr>
          <a:xfrm>
            <a:off x="2018030" y="2009775"/>
            <a:ext cx="133032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Get lamb</a:t>
            </a:r>
            <a:endParaRPr lang="en-US" b="1">
              <a:solidFill>
                <a:schemeClr val="tx1"/>
              </a:solidFill>
            </a:endParaRPr>
          </a:p>
        </p:txBody>
      </p:sp>
      <p:sp>
        <p:nvSpPr>
          <p:cNvPr id="24" name="PDLamb2"/>
          <p:cNvSpPr/>
          <p:nvPr/>
        </p:nvSpPr>
        <p:spPr>
          <a:xfrm>
            <a:off x="3697605" y="2009775"/>
            <a:ext cx="4830445" cy="40005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Watch lamb</a:t>
            </a:r>
            <a:endParaRPr lang="en-US" b="1">
              <a:solidFill>
                <a:schemeClr val="tx1"/>
              </a:solidFill>
            </a:endParaRPr>
          </a:p>
        </p:txBody>
      </p:sp>
      <p:sp>
        <p:nvSpPr>
          <p:cNvPr id="25" name="PDLamb3"/>
          <p:cNvSpPr/>
          <p:nvPr/>
        </p:nvSpPr>
        <p:spPr>
          <a:xfrm>
            <a:off x="8532495" y="2009775"/>
            <a:ext cx="1377315" cy="632460"/>
          </a:xfrm>
          <a:prstGeom prst="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a:t>
            </a:r>
            <a:endParaRPr lang="en-US" b="1">
              <a:solidFill>
                <a:schemeClr val="tx1"/>
              </a:solidFill>
            </a:endParaRPr>
          </a:p>
        </p:txBody>
      </p:sp>
      <p:sp>
        <p:nvSpPr>
          <p:cNvPr id="3" name="PDLamb1"/>
          <p:cNvSpPr/>
          <p:nvPr/>
        </p:nvSpPr>
        <p:spPr>
          <a:xfrm>
            <a:off x="2014220" y="2832735"/>
            <a:ext cx="133032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Triumphal</a:t>
            </a:r>
            <a:br>
              <a:rPr lang="en-US" b="1">
                <a:solidFill>
                  <a:schemeClr val="tx1"/>
                </a:solidFill>
              </a:rPr>
            </a:br>
            <a:r>
              <a:rPr lang="en-US" b="1">
                <a:solidFill>
                  <a:schemeClr val="tx1"/>
                </a:solidFill>
              </a:rPr>
              <a:t>Entry</a:t>
            </a:r>
            <a:endParaRPr lang="en-US" b="1">
              <a:solidFill>
                <a:schemeClr val="tx1"/>
              </a:solidFill>
            </a:endParaRPr>
          </a:p>
          <a:p>
            <a:pPr algn="l"/>
            <a:endParaRPr lang="en-US" b="1">
              <a:solidFill>
                <a:schemeClr val="tx1"/>
              </a:solidFill>
            </a:endParaRPr>
          </a:p>
          <a:p>
            <a:pPr algn="l"/>
            <a:endParaRPr lang="en-US" b="1">
              <a:solidFill>
                <a:schemeClr val="tx1"/>
              </a:solidFill>
            </a:endParaRPr>
          </a:p>
        </p:txBody>
      </p:sp>
      <p:sp>
        <p:nvSpPr>
          <p:cNvPr id="5" name="PDLamb2"/>
          <p:cNvSpPr/>
          <p:nvPr/>
        </p:nvSpPr>
        <p:spPr>
          <a:xfrm>
            <a:off x="2014855" y="2832735"/>
            <a:ext cx="7894955" cy="3797935"/>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JESUS: Cleans temple of merchants and money changers: 21:12-17</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JESUS: Curses fig tree: 21:18-22</a:t>
            </a:r>
            <a:endParaRPr lang="en-US" b="1">
              <a:solidFill>
                <a:schemeClr val="tx1"/>
              </a:solidFill>
            </a:endParaRPr>
          </a:p>
          <a:p>
            <a:pPr algn="l"/>
            <a:br>
              <a:rPr lang="en-US" b="1">
                <a:solidFill>
                  <a:schemeClr val="tx1"/>
                </a:solidFill>
                <a:sym typeface="Wingdings" panose="05000000000000000000" charset="0"/>
              </a:rPr>
            </a:br>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Chief priests and elders: Question Jesus’ </a:t>
            </a:r>
            <a:r>
              <a:rPr lang="en-US" b="1" i="1">
                <a:solidFill>
                  <a:schemeClr val="tx1"/>
                </a:solidFill>
              </a:rPr>
              <a:t>Authority </a:t>
            </a:r>
            <a:r>
              <a:rPr lang="en-US" b="1">
                <a:solidFill>
                  <a:schemeClr val="tx1"/>
                </a:solidFill>
              </a:rPr>
              <a:t>21:23-27</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Pharisees: </a:t>
            </a:r>
            <a:r>
              <a:rPr lang="en-US" b="1">
                <a:solidFill>
                  <a:schemeClr val="tx1"/>
                </a:solidFill>
                <a:sym typeface="+mn-ea"/>
              </a:rPr>
              <a:t>Question Jesus’ </a:t>
            </a:r>
            <a:r>
              <a:rPr lang="en-US" b="1" i="1">
                <a:solidFill>
                  <a:schemeClr val="tx1"/>
                </a:solidFill>
                <a:sym typeface="+mn-ea"/>
              </a:rPr>
              <a:t>Loyalty </a:t>
            </a:r>
            <a:r>
              <a:rPr lang="en-US" b="1">
                <a:solidFill>
                  <a:schemeClr val="tx1"/>
                </a:solidFill>
                <a:sym typeface="+mn-ea"/>
              </a:rPr>
              <a:t>(</a:t>
            </a:r>
            <a:r>
              <a:rPr lang="en-US" b="1">
                <a:solidFill>
                  <a:schemeClr val="tx1"/>
                </a:solidFill>
                <a:sym typeface="+mn-ea"/>
              </a:rPr>
              <a:t>Taxes to Caesar)</a:t>
            </a:r>
            <a:r>
              <a:rPr lang="en-US" b="1">
                <a:solidFill>
                  <a:schemeClr val="tx1"/>
                </a:solidFill>
                <a:sym typeface="+mn-ea"/>
              </a:rPr>
              <a:t> </a:t>
            </a:r>
            <a:r>
              <a:rPr lang="en-US" b="1">
                <a:solidFill>
                  <a:schemeClr val="tx1"/>
                </a:solidFill>
              </a:rPr>
              <a:t>22:15-22</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Sadducees: </a:t>
            </a:r>
            <a:r>
              <a:rPr lang="en-US" b="1">
                <a:solidFill>
                  <a:schemeClr val="tx1"/>
                </a:solidFill>
                <a:sym typeface="+mn-ea"/>
              </a:rPr>
              <a:t>Question Jesus’ </a:t>
            </a:r>
            <a:r>
              <a:rPr lang="en-US" b="1" i="1">
                <a:solidFill>
                  <a:schemeClr val="tx1"/>
                </a:solidFill>
                <a:sym typeface="+mn-ea"/>
              </a:rPr>
              <a:t>Hope </a:t>
            </a:r>
            <a:r>
              <a:rPr lang="en-US" b="1">
                <a:solidFill>
                  <a:schemeClr val="tx1"/>
                </a:solidFill>
                <a:sym typeface="+mn-ea"/>
              </a:rPr>
              <a:t>(</a:t>
            </a:r>
            <a:r>
              <a:rPr lang="en-US" b="1">
                <a:solidFill>
                  <a:schemeClr val="tx1"/>
                </a:solidFill>
                <a:sym typeface="+mn-ea"/>
              </a:rPr>
              <a:t>Resurrection)</a:t>
            </a:r>
            <a:r>
              <a:rPr lang="en-US" b="1">
                <a:solidFill>
                  <a:schemeClr val="tx1"/>
                </a:solidFill>
                <a:sym typeface="+mn-ea"/>
              </a:rPr>
              <a:t> </a:t>
            </a:r>
            <a:r>
              <a:rPr lang="en-US" b="1">
                <a:solidFill>
                  <a:schemeClr val="tx1"/>
                </a:solidFill>
              </a:rPr>
              <a:t>22:23-33</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Scribes: </a:t>
            </a:r>
            <a:r>
              <a:rPr lang="en-US" b="1">
                <a:solidFill>
                  <a:schemeClr val="tx1"/>
                </a:solidFill>
                <a:sym typeface="+mn-ea"/>
              </a:rPr>
              <a:t>Question Jesus’ </a:t>
            </a:r>
            <a:r>
              <a:rPr lang="en-US" b="1" i="1">
                <a:solidFill>
                  <a:schemeClr val="tx1"/>
                </a:solidFill>
                <a:sym typeface="+mn-ea"/>
              </a:rPr>
              <a:t>Righteousness </a:t>
            </a:r>
            <a:r>
              <a:rPr lang="en-US" b="1">
                <a:solidFill>
                  <a:schemeClr val="tx1"/>
                </a:solidFill>
                <a:sym typeface="+mn-ea"/>
              </a:rPr>
              <a:t>(</a:t>
            </a:r>
            <a:r>
              <a:rPr lang="en-US" b="1">
                <a:solidFill>
                  <a:schemeClr val="tx1"/>
                </a:solidFill>
                <a:sym typeface="+mn-ea"/>
              </a:rPr>
              <a:t>Greatest law)</a:t>
            </a:r>
            <a:r>
              <a:rPr lang="en-US" b="1">
                <a:solidFill>
                  <a:schemeClr val="tx1"/>
                </a:solidFill>
                <a:sym typeface="+mn-ea"/>
              </a:rPr>
              <a:t> </a:t>
            </a:r>
            <a:r>
              <a:rPr lang="en-US" b="1">
                <a:solidFill>
                  <a:schemeClr val="tx1"/>
                </a:solidFill>
              </a:rPr>
              <a:t>22:34-40</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JESUS: Jesus questions their </a:t>
            </a:r>
            <a:r>
              <a:rPr lang="en-US" b="1" i="1">
                <a:solidFill>
                  <a:schemeClr val="tx1"/>
                </a:solidFill>
              </a:rPr>
              <a:t>Faith </a:t>
            </a:r>
            <a:r>
              <a:rPr lang="en-US" b="1">
                <a:solidFill>
                  <a:schemeClr val="tx1"/>
                </a:solidFill>
              </a:rPr>
              <a:t>(</a:t>
            </a:r>
            <a:r>
              <a:rPr lang="en-US" b="1">
                <a:solidFill>
                  <a:schemeClr val="tx1"/>
                </a:solidFill>
                <a:sym typeface="+mn-ea"/>
              </a:rPr>
              <a:t>Son of David)</a:t>
            </a:r>
            <a:r>
              <a:rPr lang="en-US" b="1">
                <a:solidFill>
                  <a:schemeClr val="tx1"/>
                </a:solidFill>
              </a:rPr>
              <a:t> 22:41-46</a:t>
            </a:r>
            <a:endParaRPr lang="en-US" b="1">
              <a:solidFill>
                <a:schemeClr val="tx1"/>
              </a:solidFill>
            </a:endParaRPr>
          </a:p>
          <a:p>
            <a:pPr algn="l"/>
            <a:r>
              <a:rPr lang="en-US" b="1">
                <a:gradFill>
                  <a:gsLst>
                    <a:gs pos="0">
                      <a:srgbClr val="14CD68"/>
                    </a:gs>
                    <a:gs pos="100000">
                      <a:srgbClr val="0B6E38"/>
                    </a:gs>
                  </a:gsLst>
                  <a:lin scaled="0"/>
                </a:gradFill>
                <a:sym typeface="Wingdings" panose="05000000000000000000" charset="0"/>
              </a:rPr>
              <a:t></a:t>
            </a:r>
            <a:r>
              <a:rPr lang="en-US" b="1">
                <a:solidFill>
                  <a:schemeClr val="tx1"/>
                </a:solidFill>
                <a:sym typeface="Wingdings" panose="05000000000000000000" charset="0"/>
              </a:rPr>
              <a:t> </a:t>
            </a:r>
            <a:r>
              <a:rPr lang="en-US" b="1">
                <a:solidFill>
                  <a:schemeClr val="tx1"/>
                </a:solidFill>
              </a:rPr>
              <a:t>JESUS: Woes to Pharisees: 23:13-39</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rPr>
              <a:t>Chief priests and Sanhedrin: Blashphemy Trial: 26:57-68</a:t>
            </a:r>
            <a:endParaRPr lang="en-US" b="1">
              <a:solidFill>
                <a:schemeClr val="tx1"/>
              </a:solidFill>
            </a:endParaRPr>
          </a:p>
          <a:p>
            <a:pPr algn="l"/>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Pilate: Criminal Trial: Matt 27:1-26</a:t>
            </a:r>
            <a:endParaRPr lang="en-US" b="1">
              <a:solidFill>
                <a:schemeClr val="tx1"/>
              </a:solidFill>
            </a:endParaRPr>
          </a:p>
          <a:p>
            <a:pPr algn="l"/>
            <a:r>
              <a:rPr lang="en-US" b="1">
                <a:solidFill>
                  <a:srgbClr val="FF0000"/>
                </a:solidFill>
                <a:sym typeface="Wingdings" panose="05000000000000000000" charset="0"/>
              </a:rPr>
              <a:t></a:t>
            </a:r>
            <a:r>
              <a:rPr lang="en-US" b="1">
                <a:solidFill>
                  <a:schemeClr val="tx1"/>
                </a:solidFill>
                <a:sym typeface="Wingdings" panose="05000000000000000000" charset="0"/>
              </a:rPr>
              <a:t> </a:t>
            </a:r>
            <a:r>
              <a:rPr lang="en-US" b="1">
                <a:solidFill>
                  <a:schemeClr val="tx1"/>
                </a:solidFill>
                <a:sym typeface="+mn-ea"/>
              </a:rPr>
              <a:t>Herod: Criminal Trial: Luke 23:8-12</a:t>
            </a:r>
            <a:br>
              <a:rPr lang="en-US" b="1">
                <a:solidFill>
                  <a:schemeClr val="tx1"/>
                </a:solidFill>
                <a:sym typeface="+mn-ea"/>
              </a:rPr>
            </a:br>
            <a:endParaRPr lang="en-US" b="1">
              <a:solidFill>
                <a:schemeClr val="tx1"/>
              </a:solidFill>
            </a:endParaRPr>
          </a:p>
        </p:txBody>
      </p:sp>
      <p:sp>
        <p:nvSpPr>
          <p:cNvPr id="21" name="PDLamb3"/>
          <p:cNvSpPr/>
          <p:nvPr/>
        </p:nvSpPr>
        <p:spPr>
          <a:xfrm>
            <a:off x="8528685" y="2832735"/>
            <a:ext cx="137731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Kill lamb </a:t>
            </a:r>
            <a:br>
              <a:rPr lang="en-US" b="1">
                <a:solidFill>
                  <a:schemeClr val="tx1"/>
                </a:solidFill>
              </a:rPr>
            </a:br>
            <a:r>
              <a:rPr lang="en-US" b="1">
                <a:solidFill>
                  <a:schemeClr val="tx1"/>
                </a:solidFill>
              </a:rPr>
              <a:t>of God</a:t>
            </a:r>
            <a:endParaRPr lang="en-US" b="1">
              <a:solidFill>
                <a:schemeClr val="tx1"/>
              </a:solidFill>
            </a:endParaRPr>
          </a:p>
        </p:txBody>
      </p:sp>
      <p:sp>
        <p:nvSpPr>
          <p:cNvPr id="26" name="PDLamb4"/>
          <p:cNvSpPr/>
          <p:nvPr/>
        </p:nvSpPr>
        <p:spPr>
          <a:xfrm>
            <a:off x="10191115" y="2009775"/>
            <a:ext cx="1731010" cy="400685"/>
          </a:xfrm>
          <a:prstGeom prst="homePlat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Unleavened</a:t>
            </a:r>
            <a:endParaRPr lang="en-US" b="1">
              <a:solidFill>
                <a:schemeClr val="tx1"/>
              </a:solidFill>
            </a:endParaRPr>
          </a:p>
        </p:txBody>
      </p:sp>
      <p:sp>
        <p:nvSpPr>
          <p:cNvPr id="27" name="PDLamb2"/>
          <p:cNvSpPr/>
          <p:nvPr/>
        </p:nvSpPr>
        <p:spPr>
          <a:xfrm>
            <a:off x="3697605" y="2832735"/>
            <a:ext cx="4830445" cy="1701800"/>
          </a:xfrm>
          <a:prstGeom prst="rect">
            <a:avLst/>
          </a:prstGeom>
          <a:gradFill>
            <a:gsLst>
              <a:gs pos="0">
                <a:srgbClr val="FEFBA5"/>
              </a:gs>
              <a:gs pos="100000">
                <a:srgbClr val="C1BF0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sym typeface="+mn-ea"/>
              </a:rPr>
              <a:t>JESUS vs Rulers of this Age</a:t>
            </a:r>
            <a:endParaRPr lang="en-US" b="1">
              <a:solidFill>
                <a:schemeClr val="tx1"/>
              </a:solidFill>
            </a:endParaRPr>
          </a:p>
        </p:txBody>
      </p:sp>
      <p:sp>
        <p:nvSpPr>
          <p:cNvPr id="28" name="PDLamb4"/>
          <p:cNvSpPr/>
          <p:nvPr/>
        </p:nvSpPr>
        <p:spPr>
          <a:xfrm>
            <a:off x="10191115" y="2832735"/>
            <a:ext cx="1731010" cy="1701800"/>
          </a:xfrm>
          <a:prstGeom prst="homePlate">
            <a:avLst>
              <a:gd name="adj" fmla="val 13093"/>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b="1">
                <a:solidFill>
                  <a:schemeClr val="tx1"/>
                </a:solidFill>
              </a:rPr>
              <a:t>Untouched/</a:t>
            </a:r>
            <a:br>
              <a:rPr lang="en-US" b="1">
                <a:solidFill>
                  <a:schemeClr val="tx1"/>
                </a:solidFill>
              </a:rPr>
            </a:br>
            <a:r>
              <a:rPr lang="en-US" b="1">
                <a:solidFill>
                  <a:schemeClr val="tx1"/>
                </a:solidFill>
              </a:rPr>
              <a:t>Clean</a:t>
            </a:r>
            <a:endParaRPr 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8" end="8"/>
                                            </p:txEl>
                                          </p:spTgt>
                                        </p:tgtEl>
                                        <p:attrNameLst>
                                          <p:attrName>style.visibility</p:attrName>
                                        </p:attrNameLst>
                                      </p:cBhvr>
                                      <p:to>
                                        <p:strVal val="visible"/>
                                      </p:to>
                                    </p:set>
                                    <p:animEffect transition="in" filter="fade">
                                      <p:cBhvr>
                                        <p:cTn id="12" dur="500"/>
                                        <p:tgtEl>
                                          <p:spTgt spid="5">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animEffect transition="in" filter="fade">
                                      <p:cBhvr>
                                        <p:cTn id="17" dur="500"/>
                                        <p:tgtEl>
                                          <p:spTgt spid="5">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1" end="11"/>
                                            </p:txEl>
                                          </p:spTgt>
                                        </p:tgtEl>
                                        <p:attrNameLst>
                                          <p:attrName>style.visibility</p:attrName>
                                        </p:attrNameLst>
                                      </p:cBhvr>
                                      <p:to>
                                        <p:strVal val="visible"/>
                                      </p:to>
                                    </p:set>
                                    <p:animEffect transition="in" filter="fade">
                                      <p:cBhvr>
                                        <p:cTn id="22" dur="500"/>
                                        <p:tgtEl>
                                          <p:spTgt spid="5">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
                                            <p:txEl>
                                              <p:pRg st="0" end="0"/>
                                            </p:txEl>
                                          </p:spTgt>
                                        </p:tgtEl>
                                      </p:cBhvr>
                                    </p:animEffect>
                                    <p:set>
                                      <p:cBhvr>
                                        <p:cTn id="30" dur="1" fill="hold">
                                          <p:stCondLst>
                                            <p:cond delay="499"/>
                                          </p:stCondLst>
                                        </p:cTn>
                                        <p:tgtEl>
                                          <p:spTgt spid="5">
                                            <p:txEl>
                                              <p:pRg st="0" end="0"/>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
                                            <p:txEl>
                                              <p:pRg st="1" end="1"/>
                                            </p:txEl>
                                          </p:spTgt>
                                        </p:tgtEl>
                                      </p:cBhvr>
                                    </p:animEffect>
                                    <p:set>
                                      <p:cBhvr>
                                        <p:cTn id="33" dur="1" fill="hold">
                                          <p:stCondLst>
                                            <p:cond delay="499"/>
                                          </p:stCondLst>
                                        </p:cTn>
                                        <p:tgtEl>
                                          <p:spTgt spid="5">
                                            <p:txEl>
                                              <p:pRg st="1" end="1"/>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5">
                                            <p:txEl>
                                              <p:pRg st="2" end="2"/>
                                            </p:txEl>
                                          </p:spTgt>
                                        </p:tgtEl>
                                      </p:cBhvr>
                                    </p:animEffect>
                                    <p:set>
                                      <p:cBhvr>
                                        <p:cTn id="36" dur="1" fill="hold">
                                          <p:stCondLst>
                                            <p:cond delay="499"/>
                                          </p:stCondLst>
                                        </p:cTn>
                                        <p:tgtEl>
                                          <p:spTgt spid="5">
                                            <p:txEl>
                                              <p:pRg st="2" end="2"/>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xEl>
                                              <p:pRg st="3" end="3"/>
                                            </p:txEl>
                                          </p:spTgt>
                                        </p:tgtEl>
                                      </p:cBhvr>
                                    </p:animEffect>
                                    <p:set>
                                      <p:cBhvr>
                                        <p:cTn id="39" dur="1" fill="hold">
                                          <p:stCondLst>
                                            <p:cond delay="499"/>
                                          </p:stCondLst>
                                        </p:cTn>
                                        <p:tgtEl>
                                          <p:spTgt spid="5">
                                            <p:txEl>
                                              <p:pRg st="3" end="3"/>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xEl>
                                              <p:pRg st="4" end="4"/>
                                            </p:txEl>
                                          </p:spTgt>
                                        </p:tgtEl>
                                      </p:cBhvr>
                                    </p:animEffect>
                                    <p:set>
                                      <p:cBhvr>
                                        <p:cTn id="42" dur="1" fill="hold">
                                          <p:stCondLst>
                                            <p:cond delay="499"/>
                                          </p:stCondLst>
                                        </p:cTn>
                                        <p:tgtEl>
                                          <p:spTgt spid="5">
                                            <p:txEl>
                                              <p:pRg st="4" end="4"/>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5">
                                            <p:txEl>
                                              <p:pRg st="5" end="5"/>
                                            </p:txEl>
                                          </p:spTgt>
                                        </p:tgtEl>
                                      </p:cBhvr>
                                    </p:animEffect>
                                    <p:set>
                                      <p:cBhvr>
                                        <p:cTn id="45" dur="1" fill="hold">
                                          <p:stCondLst>
                                            <p:cond delay="499"/>
                                          </p:stCondLst>
                                        </p:cTn>
                                        <p:tgtEl>
                                          <p:spTgt spid="5">
                                            <p:txEl>
                                              <p:pRg st="5" end="5"/>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5">
                                            <p:txEl>
                                              <p:pRg st="6" end="6"/>
                                            </p:txEl>
                                          </p:spTgt>
                                        </p:tgtEl>
                                      </p:cBhvr>
                                    </p:animEffect>
                                    <p:set>
                                      <p:cBhvr>
                                        <p:cTn id="48" dur="1" fill="hold">
                                          <p:stCondLst>
                                            <p:cond delay="499"/>
                                          </p:stCondLst>
                                        </p:cTn>
                                        <p:tgtEl>
                                          <p:spTgt spid="5">
                                            <p:txEl>
                                              <p:pRg st="6" end="6"/>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5">
                                            <p:txEl>
                                              <p:pRg st="7" end="7"/>
                                            </p:txEl>
                                          </p:spTgt>
                                        </p:tgtEl>
                                      </p:cBhvr>
                                    </p:animEffect>
                                    <p:set>
                                      <p:cBhvr>
                                        <p:cTn id="51" dur="1" fill="hold">
                                          <p:stCondLst>
                                            <p:cond delay="499"/>
                                          </p:stCondLst>
                                        </p:cTn>
                                        <p:tgtEl>
                                          <p:spTgt spid="5">
                                            <p:txEl>
                                              <p:pRg st="7" end="7"/>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
                                            <p:txEl>
                                              <p:pRg st="8" end="8"/>
                                            </p:txEl>
                                          </p:spTgt>
                                        </p:tgtEl>
                                      </p:cBhvr>
                                    </p:animEffect>
                                    <p:set>
                                      <p:cBhvr>
                                        <p:cTn id="54" dur="1" fill="hold">
                                          <p:stCondLst>
                                            <p:cond delay="499"/>
                                          </p:stCondLst>
                                        </p:cTn>
                                        <p:tgtEl>
                                          <p:spTgt spid="5">
                                            <p:txEl>
                                              <p:pRg st="8" end="8"/>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
                                            <p:txEl>
                                              <p:pRg st="10" end="10"/>
                                            </p:txEl>
                                          </p:spTgt>
                                        </p:tgtEl>
                                      </p:cBhvr>
                                    </p:animEffect>
                                    <p:set>
                                      <p:cBhvr>
                                        <p:cTn id="57" dur="1" fill="hold">
                                          <p:stCondLst>
                                            <p:cond delay="499"/>
                                          </p:stCondLst>
                                        </p:cTn>
                                        <p:tgtEl>
                                          <p:spTgt spid="5">
                                            <p:txEl>
                                              <p:pRg st="10" end="10"/>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
                                            <p:txEl>
                                              <p:pRg st="11" end="11"/>
                                            </p:txEl>
                                          </p:spTgt>
                                        </p:tgtEl>
                                      </p:cBhvr>
                                    </p:animEffect>
                                    <p:set>
                                      <p:cBhvr>
                                        <p:cTn id="60" dur="1" fill="hold">
                                          <p:stCondLst>
                                            <p:cond delay="499"/>
                                          </p:stCondLst>
                                        </p:cTn>
                                        <p:tgtEl>
                                          <p:spTgt spid="5">
                                            <p:txEl>
                                              <p:pRg st="11" end="11"/>
                                            </p:txEl>
                                          </p:spTgt>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100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par>
                          <p:cTn id="70" fill="hold">
                            <p:stCondLst>
                              <p:cond delay="500"/>
                            </p:stCondLst>
                            <p:childTnLst>
                              <p:par>
                                <p:cTn id="71" presetID="10" presetClass="entr" presetSubtype="0" fill="hold" grpId="0" nodeType="afterEffect">
                                  <p:stCondLst>
                                    <p:cond delay="100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1" grpId="0" bldLvl="0" animBg="1"/>
      <p:bldP spid="26" grpId="0" bldLvl="0" animBg="1"/>
      <p:bldP spid="27" grpId="0" bldLvl="0" animBg="1"/>
      <p:bldP spid="5" grpId="1" bldLvl="0" animBg="1"/>
      <p:bldP spid="28"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Unity in the Messiah</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Comparisons"/>
          <p:cNvSpPr/>
          <p:nvPr/>
        </p:nvSpPr>
        <p:spPr>
          <a:xfrm>
            <a:off x="6878320" y="977900"/>
            <a:ext cx="5313680" cy="551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marL="457200" indent="-457200" algn="l" fontAlgn="auto">
              <a:lnSpc>
                <a:spcPct val="100000"/>
              </a:lnSpc>
              <a:spcAft>
                <a:spcPts val="1200"/>
              </a:spcAft>
              <a:buFont typeface="Arial" panose="020B0604020202020204" pitchFamily="34" charset="0"/>
              <a:buChar char="•"/>
            </a:pPr>
            <a:r>
              <a:rPr lang="en-US" sz="2800">
                <a:solidFill>
                  <a:schemeClr val="tx1"/>
                </a:solidFill>
              </a:rPr>
              <a:t>7 OT events fall on Passover</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7 feasts in Lev 23</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Relationship of 1st and 2nd events</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sym typeface="+mn-ea"/>
              </a:rPr>
              <a:t>Spring/Fall Feasts and </a:t>
            </a:r>
            <a:br>
              <a:rPr lang="en-US" sz="2800">
                <a:solidFill>
                  <a:schemeClr val="tx1"/>
                </a:solidFill>
                <a:sym typeface="+mn-ea"/>
              </a:rPr>
            </a:br>
            <a:r>
              <a:rPr lang="en-US" sz="2800">
                <a:solidFill>
                  <a:schemeClr val="tx1"/>
                </a:solidFill>
                <a:sym typeface="+mn-ea"/>
              </a:rPr>
              <a:t>People/King/Priest events</a:t>
            </a:r>
            <a:endParaRPr lang="en-US" sz="2800">
              <a:solidFill>
                <a:schemeClr val="tx1"/>
              </a:solidFill>
            </a:endParaRPr>
          </a:p>
          <a:p>
            <a:pPr indent="0" algn="l" fontAlgn="auto">
              <a:lnSpc>
                <a:spcPct val="100000"/>
              </a:lnSpc>
              <a:spcAft>
                <a:spcPts val="1200"/>
              </a:spcAft>
              <a:buFont typeface="Arial" panose="020B0604020202020204" pitchFamily="34" charset="0"/>
              <a:buNone/>
            </a:pP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endParaRPr lang="en-US" sz="2800">
              <a:solidFill>
                <a:schemeClr val="tx1"/>
              </a:solidFill>
            </a:endParaRPr>
          </a:p>
        </p:txBody>
      </p:sp>
      <p:grpSp>
        <p:nvGrpSpPr>
          <p:cNvPr id="65" name="Feasts"/>
          <p:cNvGrpSpPr/>
          <p:nvPr/>
        </p:nvGrpSpPr>
        <p:grpSpPr>
          <a:xfrm>
            <a:off x="3791585" y="1016000"/>
            <a:ext cx="2743200" cy="5350510"/>
            <a:chOff x="7111" y="1600"/>
            <a:chExt cx="4418" cy="8426"/>
          </a:xfrm>
        </p:grpSpPr>
        <p:sp>
          <p:nvSpPr>
            <p:cNvPr id="14" name="Rectangles 13"/>
            <p:cNvSpPr/>
            <p:nvPr/>
          </p:nvSpPr>
          <p:spPr>
            <a:xfrm>
              <a:off x="7111" y="6820"/>
              <a:ext cx="4419"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Trumpets</a:t>
              </a:r>
              <a:endParaRPr lang="en-US" sz="2400" b="1">
                <a:solidFill>
                  <a:schemeClr val="tx1"/>
                </a:solidFill>
                <a:sym typeface="+mn-ea"/>
              </a:endParaRPr>
            </a:p>
          </p:txBody>
        </p:sp>
        <p:sp>
          <p:nvSpPr>
            <p:cNvPr id="27" name="Rectangles 26"/>
            <p:cNvSpPr/>
            <p:nvPr/>
          </p:nvSpPr>
          <p:spPr>
            <a:xfrm>
              <a:off x="7111" y="8020"/>
              <a:ext cx="4419"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Day of Atonement</a:t>
              </a:r>
              <a:endParaRPr lang="en-US" sz="2400" b="1">
                <a:solidFill>
                  <a:schemeClr val="tx1"/>
                </a:solidFill>
                <a:sym typeface="+mn-ea"/>
              </a:endParaRPr>
            </a:p>
          </p:txBody>
        </p:sp>
        <p:sp>
          <p:nvSpPr>
            <p:cNvPr id="40" name="Rectangles 39"/>
            <p:cNvSpPr/>
            <p:nvPr/>
          </p:nvSpPr>
          <p:spPr>
            <a:xfrm>
              <a:off x="7111" y="92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Tabernacles</a:t>
              </a:r>
              <a:endParaRPr lang="en-US" sz="2400" b="1">
                <a:solidFill>
                  <a:schemeClr val="tx1"/>
                </a:solidFill>
                <a:sym typeface="+mn-ea"/>
              </a:endParaRPr>
            </a:p>
          </p:txBody>
        </p:sp>
        <p:sp>
          <p:nvSpPr>
            <p:cNvPr id="23" name="Rectangles 22"/>
            <p:cNvSpPr/>
            <p:nvPr/>
          </p:nvSpPr>
          <p:spPr>
            <a:xfrm>
              <a:off x="7111" y="1600"/>
              <a:ext cx="4419" cy="8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Passover</a:t>
              </a:r>
              <a:endParaRPr lang="en-US" sz="2400" b="1">
                <a:solidFill>
                  <a:schemeClr val="tx1"/>
                </a:solidFill>
                <a:sym typeface="+mn-ea"/>
              </a:endParaRPr>
            </a:p>
          </p:txBody>
        </p:sp>
        <p:sp>
          <p:nvSpPr>
            <p:cNvPr id="24" name="Rectangles 23"/>
            <p:cNvSpPr/>
            <p:nvPr/>
          </p:nvSpPr>
          <p:spPr>
            <a:xfrm>
              <a:off x="7111" y="28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Unleavened Bread</a:t>
              </a:r>
              <a:endParaRPr lang="en-US" sz="2400" b="1">
                <a:solidFill>
                  <a:schemeClr val="tx1"/>
                </a:solidFill>
                <a:sym typeface="+mn-ea"/>
              </a:endParaRPr>
            </a:p>
          </p:txBody>
        </p:sp>
        <p:sp>
          <p:nvSpPr>
            <p:cNvPr id="35" name="Rectangles 34"/>
            <p:cNvSpPr/>
            <p:nvPr/>
          </p:nvSpPr>
          <p:spPr>
            <a:xfrm>
              <a:off x="7111" y="40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First Fruits</a:t>
              </a:r>
              <a:endParaRPr lang="en-US" sz="2400" b="1">
                <a:solidFill>
                  <a:schemeClr val="tx1"/>
                </a:solidFill>
                <a:sym typeface="+mn-ea"/>
              </a:endParaRPr>
            </a:p>
          </p:txBody>
        </p:sp>
        <p:sp>
          <p:nvSpPr>
            <p:cNvPr id="59" name="Rectangles 58"/>
            <p:cNvSpPr/>
            <p:nvPr/>
          </p:nvSpPr>
          <p:spPr>
            <a:xfrm>
              <a:off x="7111" y="52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Weeks</a:t>
              </a:r>
              <a:endParaRPr lang="en-US" sz="2400" b="1">
                <a:solidFill>
                  <a:schemeClr val="tx1"/>
                </a:solidFill>
                <a:sym typeface="+mn-ea"/>
              </a:endParaRPr>
            </a:p>
          </p:txBody>
        </p:sp>
      </p:grpSp>
      <p:grpSp>
        <p:nvGrpSpPr>
          <p:cNvPr id="66" name="PassoverEvents"/>
          <p:cNvGrpSpPr/>
          <p:nvPr/>
        </p:nvGrpSpPr>
        <p:grpSpPr>
          <a:xfrm>
            <a:off x="457200" y="1016000"/>
            <a:ext cx="2743200" cy="5350510"/>
            <a:chOff x="720" y="1600"/>
            <a:chExt cx="5760" cy="8426"/>
          </a:xfrm>
        </p:grpSpPr>
        <p:sp>
          <p:nvSpPr>
            <p:cNvPr id="36" name="Rectangles 35"/>
            <p:cNvSpPr/>
            <p:nvPr/>
          </p:nvSpPr>
          <p:spPr>
            <a:xfrm>
              <a:off x="720" y="6820"/>
              <a:ext cx="5760"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David &amp; Gibeonites</a:t>
              </a:r>
              <a:endParaRPr lang="en-US" sz="2400" b="1">
                <a:solidFill>
                  <a:schemeClr val="tx1"/>
                </a:solidFill>
                <a:sym typeface="+mn-ea"/>
              </a:endParaRPr>
            </a:p>
          </p:txBody>
        </p:sp>
        <p:sp>
          <p:nvSpPr>
            <p:cNvPr id="51" name="Rectangles 50"/>
            <p:cNvSpPr/>
            <p:nvPr/>
          </p:nvSpPr>
          <p:spPr>
            <a:xfrm>
              <a:off x="720" y="8020"/>
              <a:ext cx="5760"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Josiah’s Reforms</a:t>
              </a:r>
              <a:endParaRPr lang="en-US" sz="2400" b="1">
                <a:solidFill>
                  <a:schemeClr val="tx1"/>
                </a:solidFill>
                <a:sym typeface="+mn-ea"/>
              </a:endParaRPr>
            </a:p>
          </p:txBody>
        </p:sp>
        <p:sp>
          <p:nvSpPr>
            <p:cNvPr id="56" name="Rectangles 55"/>
            <p:cNvSpPr/>
            <p:nvPr/>
          </p:nvSpPr>
          <p:spPr>
            <a:xfrm>
              <a:off x="720" y="9220"/>
              <a:ext cx="5760"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Ezra’s Temple</a:t>
              </a:r>
              <a:endParaRPr lang="en-US" sz="2400" b="1">
                <a:solidFill>
                  <a:schemeClr val="tx1"/>
                </a:solidFill>
                <a:sym typeface="+mn-ea"/>
              </a:endParaRPr>
            </a:p>
          </p:txBody>
        </p:sp>
        <p:sp>
          <p:nvSpPr>
            <p:cNvPr id="57" name="Rectangles 56"/>
            <p:cNvSpPr/>
            <p:nvPr/>
          </p:nvSpPr>
          <p:spPr>
            <a:xfrm>
              <a:off x="720" y="1600"/>
              <a:ext cx="5760" cy="8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Moses Exodus</a:t>
              </a:r>
              <a:endParaRPr lang="en-US" sz="2400" b="1">
                <a:solidFill>
                  <a:schemeClr val="tx1"/>
                </a:solidFill>
                <a:sym typeface="+mn-ea"/>
              </a:endParaRPr>
            </a:p>
          </p:txBody>
        </p:sp>
        <p:sp>
          <p:nvSpPr>
            <p:cNvPr id="58" name="Rectangles 57"/>
            <p:cNvSpPr/>
            <p:nvPr/>
          </p:nvSpPr>
          <p:spPr>
            <a:xfrm>
              <a:off x="720" y="28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Abraham Covenant</a:t>
              </a:r>
              <a:endParaRPr lang="en-US" sz="2400" b="1">
                <a:solidFill>
                  <a:schemeClr val="tx1"/>
                </a:solidFill>
                <a:sym typeface="+mn-ea"/>
              </a:endParaRPr>
            </a:p>
          </p:txBody>
        </p:sp>
        <p:sp>
          <p:nvSpPr>
            <p:cNvPr id="60" name="Rectangles 59"/>
            <p:cNvSpPr/>
            <p:nvPr/>
          </p:nvSpPr>
          <p:spPr>
            <a:xfrm>
              <a:off x="720" y="40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Joshua &amp; Jordan</a:t>
              </a:r>
              <a:endParaRPr lang="en-US" sz="2400" b="1">
                <a:solidFill>
                  <a:schemeClr val="tx1"/>
                </a:solidFill>
                <a:sym typeface="+mn-ea"/>
              </a:endParaRPr>
            </a:p>
          </p:txBody>
        </p:sp>
        <p:sp>
          <p:nvSpPr>
            <p:cNvPr id="61" name="Rectangles 60"/>
            <p:cNvSpPr/>
            <p:nvPr/>
          </p:nvSpPr>
          <p:spPr>
            <a:xfrm>
              <a:off x="720" y="52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Ruth’s Return</a:t>
              </a:r>
              <a:endParaRPr lang="en-US" sz="2400" b="1">
                <a:solidFill>
                  <a:schemeClr val="tx1"/>
                </a:solidFill>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xEl>
                                              <p:pRg st="0" end="0"/>
                                            </p:txEl>
                                          </p:spTgt>
                                        </p:tgtEl>
                                        <p:attrNameLst>
                                          <p:attrName>style.visibility</p:attrName>
                                        </p:attrNameLst>
                                      </p:cBhvr>
                                      <p:to>
                                        <p:strVal val="visible"/>
                                      </p:to>
                                    </p:set>
                                    <p:animEffect transition="in" filter="fade">
                                      <p:cBhvr>
                                        <p:cTn id="11" dur="500"/>
                                        <p:tgtEl>
                                          <p:spTgt spid="6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
                                            <p:txEl>
                                              <p:pRg st="1" end="1"/>
                                            </p:txEl>
                                          </p:spTgt>
                                        </p:tgtEl>
                                        <p:attrNameLst>
                                          <p:attrName>style.visibility</p:attrName>
                                        </p:attrNameLst>
                                      </p:cBhvr>
                                      <p:to>
                                        <p:strVal val="visible"/>
                                      </p:to>
                                    </p:set>
                                    <p:animEffect transition="in" filter="fade">
                                      <p:cBhvr>
                                        <p:cTn id="16" dur="500"/>
                                        <p:tgtEl>
                                          <p:spTgt spid="6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2">
                                            <p:txEl>
                                              <p:pRg st="2" end="2"/>
                                            </p:txEl>
                                          </p:spTgt>
                                        </p:tgtEl>
                                        <p:attrNameLst>
                                          <p:attrName>style.visibility</p:attrName>
                                        </p:attrNameLst>
                                      </p:cBhvr>
                                      <p:to>
                                        <p:strVal val="visible"/>
                                      </p:to>
                                    </p:set>
                                    <p:animEffect transition="in" filter="fade">
                                      <p:cBhvr>
                                        <p:cTn id="24" dur="500"/>
                                        <p:tgtEl>
                                          <p:spTgt spid="6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2">
                                            <p:txEl>
                                              <p:pRg st="3" end="3"/>
                                            </p:txEl>
                                          </p:spTgt>
                                        </p:tgtEl>
                                        <p:attrNameLst>
                                          <p:attrName>style.visibility</p:attrName>
                                        </p:attrNameLst>
                                      </p:cBhvr>
                                      <p:to>
                                        <p:strVal val="visible"/>
                                      </p:to>
                                    </p:set>
                                    <p:animEffect transition="in" filter="fade">
                                      <p:cBhvr>
                                        <p:cTn id="29" dur="500"/>
                                        <p:tgtEl>
                                          <p:spTgt spid="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tx1">
                <a:lumMod val="50000"/>
                <a:lumOff val="50000"/>
              </a:schemeClr>
            </a:gs>
          </a:gsLst>
          <a:lin ang="6360000" scaled="0"/>
        </a:gradFill>
        <a:effectLst/>
      </p:bgPr>
    </p:bg>
    <p:spTree>
      <p:nvGrpSpPr>
        <p:cNvPr id="1" name=""/>
        <p:cNvGrpSpPr/>
        <p:nvPr/>
      </p:nvGrpSpPr>
      <p:grpSpPr/>
      <p:grpSp>
        <p:nvGrpSpPr>
          <p:cNvPr id="12" name="TitleBkg"/>
          <p:cNvGrpSpPr/>
          <p:nvPr/>
        </p:nvGrpSpPr>
        <p:grpSpPr>
          <a:xfrm>
            <a:off x="0" y="0"/>
            <a:ext cx="1219200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14300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Seasons, Lights, Planets &amp; Time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 1:1, 14</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304800" y="1139825"/>
            <a:ext cx="11620500" cy="5568950"/>
          </a:xfrm>
          <a:prstGeom prst="rect">
            <a:avLst/>
          </a:prstGeom>
          <a:noFill/>
        </p:spPr>
        <p:txBody>
          <a:bodyPr wrap="square" rtlCol="0">
            <a:noAutofit/>
          </a:bodyPr>
          <a:p>
            <a:pPr indent="0" algn="l">
              <a:buFont typeface="Arial" panose="020B0604020202020204" pitchFamily="34" charset="0"/>
              <a:buNone/>
            </a:pPr>
            <a:r>
              <a:rPr lang="en-US" sz="3200"/>
              <a:t>[+] And God said, “Let there be lights in the expanse of the heavens to separate the day from the night. And let them be for signs and for </a:t>
            </a:r>
            <a:r>
              <a:rPr lang="en-US" sz="3200" i="1">
                <a:sym typeface="+mn-ea"/>
              </a:rPr>
              <a:t>appointed times (mow`ed)</a:t>
            </a:r>
            <a:r>
              <a:rPr lang="en-US" sz="3200"/>
              <a:t>, and for days and years, and let them be lights in the expanse of the heavens to give light upon the earth.” And it was so.</a:t>
            </a:r>
            <a:endParaRPr lang="en-US" sz="3200"/>
          </a:p>
          <a:p>
            <a:pPr indent="0" algn="r">
              <a:buFont typeface="Arial" panose="020B0604020202020204" pitchFamily="34" charset="0"/>
              <a:buNone/>
            </a:pPr>
            <a:r>
              <a:rPr lang="en-US" sz="3200"/>
              <a:t>Genesis 1:14-15</a:t>
            </a:r>
            <a:endParaRPr lang="en-US" sz="3200"/>
          </a:p>
          <a:p>
            <a:pPr indent="0" algn="l">
              <a:buFont typeface="Arial" panose="020B0604020202020204" pitchFamily="34" charset="0"/>
              <a:buNone/>
            </a:pPr>
            <a:br>
              <a:rPr lang="en-US" sz="3200"/>
            </a:br>
            <a:r>
              <a:rPr lang="en-US" sz="3200"/>
              <a:t>[+] The LORD spoke to Moses: “Speak to the Israelites and tell them: These are My </a:t>
            </a:r>
            <a:r>
              <a:rPr lang="en-US" sz="3200" i="1"/>
              <a:t>festivals</a:t>
            </a:r>
            <a:r>
              <a:rPr lang="en-US" sz="3200" i="1"/>
              <a:t> (mow`ed)</a:t>
            </a:r>
            <a:r>
              <a:rPr lang="en-US" sz="3200"/>
              <a:t>, the times of the LORD that you will proclaim as sacred assemblies. </a:t>
            </a:r>
            <a:endParaRPr lang="en-US" sz="3200"/>
          </a:p>
          <a:p>
            <a:pPr indent="0" algn="r">
              <a:buFont typeface="Arial" panose="020B0604020202020204" pitchFamily="34" charset="0"/>
              <a:buNone/>
            </a:pPr>
            <a:r>
              <a:rPr lang="en-US" sz="3200"/>
              <a:t>Leviticus 23:1-2</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Unity in the Messiah</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Comparisons"/>
          <p:cNvSpPr/>
          <p:nvPr/>
        </p:nvSpPr>
        <p:spPr>
          <a:xfrm>
            <a:off x="6878320" y="977900"/>
            <a:ext cx="5313680" cy="551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marL="457200" indent="-457200" algn="l" fontAlgn="auto">
              <a:lnSpc>
                <a:spcPct val="100000"/>
              </a:lnSpc>
              <a:spcAft>
                <a:spcPts val="1200"/>
              </a:spcAft>
              <a:buFont typeface="Arial" panose="020B0604020202020204" pitchFamily="34" charset="0"/>
              <a:buChar char="•"/>
            </a:pPr>
            <a:r>
              <a:rPr lang="en-US" sz="2800">
                <a:solidFill>
                  <a:schemeClr val="tx1"/>
                </a:solidFill>
              </a:rPr>
              <a:t>7 OT events fall on Passover</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7 feasts in Lev 23</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Relationship of 1st and 2nd events</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sym typeface="+mn-ea"/>
              </a:rPr>
              <a:t>Spring/Fall Feasts and </a:t>
            </a:r>
            <a:br>
              <a:rPr lang="en-US" sz="2800">
                <a:solidFill>
                  <a:schemeClr val="tx1"/>
                </a:solidFill>
                <a:sym typeface="+mn-ea"/>
              </a:rPr>
            </a:br>
            <a:r>
              <a:rPr lang="en-US" sz="2800">
                <a:solidFill>
                  <a:schemeClr val="tx1"/>
                </a:solidFill>
                <a:sym typeface="+mn-ea"/>
              </a:rPr>
              <a:t>People/King/Priest events</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Pilgrimage (Exod 23:14-17; Deut 16:16; 2 Chron 8:13)</a:t>
            </a: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r>
              <a:rPr lang="en-US" sz="2800">
                <a:solidFill>
                  <a:schemeClr val="tx1"/>
                </a:solidFill>
              </a:rPr>
              <a:t>Unity in Christ (Eph 4:1-6)</a:t>
            </a:r>
            <a:endParaRPr lang="en-US" sz="2800">
              <a:solidFill>
                <a:schemeClr val="tx1"/>
              </a:solidFill>
            </a:endParaRPr>
          </a:p>
          <a:p>
            <a:pPr indent="0" algn="l" fontAlgn="auto">
              <a:lnSpc>
                <a:spcPct val="100000"/>
              </a:lnSpc>
              <a:spcAft>
                <a:spcPts val="1200"/>
              </a:spcAft>
              <a:buFont typeface="Arial" panose="020B0604020202020204" pitchFamily="34" charset="0"/>
              <a:buNone/>
            </a:pPr>
            <a:endParaRPr lang="en-US" sz="2800">
              <a:solidFill>
                <a:schemeClr val="tx1"/>
              </a:solidFill>
            </a:endParaRPr>
          </a:p>
          <a:p>
            <a:pPr marL="457200" indent="-457200" algn="l" fontAlgn="auto">
              <a:lnSpc>
                <a:spcPct val="100000"/>
              </a:lnSpc>
              <a:spcAft>
                <a:spcPts val="1200"/>
              </a:spcAft>
              <a:buFont typeface="Arial" panose="020B0604020202020204" pitchFamily="34" charset="0"/>
              <a:buChar char="•"/>
            </a:pPr>
            <a:endParaRPr lang="en-US" sz="2800">
              <a:solidFill>
                <a:schemeClr val="tx1"/>
              </a:solidFill>
            </a:endParaRPr>
          </a:p>
        </p:txBody>
      </p:sp>
      <p:grpSp>
        <p:nvGrpSpPr>
          <p:cNvPr id="65" name="Feasts"/>
          <p:cNvGrpSpPr/>
          <p:nvPr/>
        </p:nvGrpSpPr>
        <p:grpSpPr>
          <a:xfrm>
            <a:off x="3791585" y="1016000"/>
            <a:ext cx="2743200" cy="5350510"/>
            <a:chOff x="7111" y="1600"/>
            <a:chExt cx="4418" cy="8426"/>
          </a:xfrm>
        </p:grpSpPr>
        <p:sp>
          <p:nvSpPr>
            <p:cNvPr id="14" name="Rectangles 13"/>
            <p:cNvSpPr/>
            <p:nvPr/>
          </p:nvSpPr>
          <p:spPr>
            <a:xfrm>
              <a:off x="7111" y="6820"/>
              <a:ext cx="4419"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Trumpets</a:t>
              </a:r>
              <a:endParaRPr lang="en-US" sz="2400" b="1">
                <a:solidFill>
                  <a:schemeClr val="tx1"/>
                </a:solidFill>
                <a:sym typeface="+mn-ea"/>
              </a:endParaRPr>
            </a:p>
          </p:txBody>
        </p:sp>
        <p:sp>
          <p:nvSpPr>
            <p:cNvPr id="27" name="Rectangles 26"/>
            <p:cNvSpPr/>
            <p:nvPr/>
          </p:nvSpPr>
          <p:spPr>
            <a:xfrm>
              <a:off x="7111" y="8020"/>
              <a:ext cx="4419"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Day of Atonement</a:t>
              </a:r>
              <a:endParaRPr lang="en-US" sz="2400" b="1">
                <a:solidFill>
                  <a:schemeClr val="tx1"/>
                </a:solidFill>
                <a:sym typeface="+mn-ea"/>
              </a:endParaRPr>
            </a:p>
          </p:txBody>
        </p:sp>
        <p:sp>
          <p:nvSpPr>
            <p:cNvPr id="40" name="Rectangles 39"/>
            <p:cNvSpPr/>
            <p:nvPr/>
          </p:nvSpPr>
          <p:spPr>
            <a:xfrm>
              <a:off x="7111" y="92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Tabernacles</a:t>
              </a:r>
              <a:endParaRPr lang="en-US" sz="2400" b="1">
                <a:solidFill>
                  <a:schemeClr val="tx1"/>
                </a:solidFill>
                <a:sym typeface="+mn-ea"/>
              </a:endParaRPr>
            </a:p>
          </p:txBody>
        </p:sp>
        <p:sp>
          <p:nvSpPr>
            <p:cNvPr id="23" name="Rectangles 22"/>
            <p:cNvSpPr/>
            <p:nvPr/>
          </p:nvSpPr>
          <p:spPr>
            <a:xfrm>
              <a:off x="7111" y="1600"/>
              <a:ext cx="4419" cy="8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Passover</a:t>
              </a:r>
              <a:endParaRPr lang="en-US" sz="2400" b="1">
                <a:solidFill>
                  <a:schemeClr val="tx1"/>
                </a:solidFill>
                <a:sym typeface="+mn-ea"/>
              </a:endParaRPr>
            </a:p>
          </p:txBody>
        </p:sp>
        <p:sp>
          <p:nvSpPr>
            <p:cNvPr id="24" name="Rectangles 23"/>
            <p:cNvSpPr/>
            <p:nvPr/>
          </p:nvSpPr>
          <p:spPr>
            <a:xfrm>
              <a:off x="7111" y="28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Unleavened Bread</a:t>
              </a:r>
              <a:endParaRPr lang="en-US" sz="2400" b="1">
                <a:solidFill>
                  <a:schemeClr val="tx1"/>
                </a:solidFill>
                <a:sym typeface="+mn-ea"/>
              </a:endParaRPr>
            </a:p>
          </p:txBody>
        </p:sp>
        <p:sp>
          <p:nvSpPr>
            <p:cNvPr id="35" name="Rectangles 34"/>
            <p:cNvSpPr/>
            <p:nvPr/>
          </p:nvSpPr>
          <p:spPr>
            <a:xfrm>
              <a:off x="7111" y="40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First Fruits</a:t>
              </a:r>
              <a:endParaRPr lang="en-US" sz="2400" b="1">
                <a:solidFill>
                  <a:schemeClr val="tx1"/>
                </a:solidFill>
                <a:sym typeface="+mn-ea"/>
              </a:endParaRPr>
            </a:p>
          </p:txBody>
        </p:sp>
        <p:sp>
          <p:nvSpPr>
            <p:cNvPr id="59" name="Rectangles 58"/>
            <p:cNvSpPr/>
            <p:nvPr/>
          </p:nvSpPr>
          <p:spPr>
            <a:xfrm>
              <a:off x="7111" y="52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Weeks</a:t>
              </a:r>
              <a:endParaRPr lang="en-US" sz="2400" b="1">
                <a:solidFill>
                  <a:schemeClr val="tx1"/>
                </a:solidFill>
                <a:sym typeface="+mn-ea"/>
              </a:endParaRPr>
            </a:p>
          </p:txBody>
        </p:sp>
      </p:grpSp>
      <p:grpSp>
        <p:nvGrpSpPr>
          <p:cNvPr id="66" name="PassoverEvents"/>
          <p:cNvGrpSpPr/>
          <p:nvPr/>
        </p:nvGrpSpPr>
        <p:grpSpPr>
          <a:xfrm>
            <a:off x="457200" y="1016000"/>
            <a:ext cx="2743200" cy="5350510"/>
            <a:chOff x="720" y="1600"/>
            <a:chExt cx="5760" cy="8426"/>
          </a:xfrm>
        </p:grpSpPr>
        <p:sp>
          <p:nvSpPr>
            <p:cNvPr id="36" name="Rectangles 35"/>
            <p:cNvSpPr/>
            <p:nvPr/>
          </p:nvSpPr>
          <p:spPr>
            <a:xfrm>
              <a:off x="720" y="6820"/>
              <a:ext cx="5760"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David &amp; Gibeonites</a:t>
              </a:r>
              <a:endParaRPr lang="en-US" sz="2400" b="1">
                <a:solidFill>
                  <a:schemeClr val="tx1"/>
                </a:solidFill>
                <a:sym typeface="+mn-ea"/>
              </a:endParaRPr>
            </a:p>
          </p:txBody>
        </p:sp>
        <p:sp>
          <p:nvSpPr>
            <p:cNvPr id="51" name="Rectangles 50"/>
            <p:cNvSpPr/>
            <p:nvPr/>
          </p:nvSpPr>
          <p:spPr>
            <a:xfrm>
              <a:off x="720" y="8020"/>
              <a:ext cx="5760" cy="806"/>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Josiah’s Reforms</a:t>
              </a:r>
              <a:endParaRPr lang="en-US" sz="2400" b="1">
                <a:solidFill>
                  <a:schemeClr val="tx1"/>
                </a:solidFill>
                <a:sym typeface="+mn-ea"/>
              </a:endParaRPr>
            </a:p>
          </p:txBody>
        </p:sp>
        <p:sp>
          <p:nvSpPr>
            <p:cNvPr id="56" name="Rectangles 55"/>
            <p:cNvSpPr/>
            <p:nvPr/>
          </p:nvSpPr>
          <p:spPr>
            <a:xfrm>
              <a:off x="720" y="9220"/>
              <a:ext cx="5760"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Ezra’s Temple</a:t>
              </a:r>
              <a:endParaRPr lang="en-US" sz="2400" b="1">
                <a:solidFill>
                  <a:schemeClr val="tx1"/>
                </a:solidFill>
                <a:sym typeface="+mn-ea"/>
              </a:endParaRPr>
            </a:p>
          </p:txBody>
        </p:sp>
        <p:sp>
          <p:nvSpPr>
            <p:cNvPr id="57" name="Rectangles 56"/>
            <p:cNvSpPr/>
            <p:nvPr/>
          </p:nvSpPr>
          <p:spPr>
            <a:xfrm>
              <a:off x="720" y="1600"/>
              <a:ext cx="5760" cy="8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Moses Exodus</a:t>
              </a:r>
              <a:endParaRPr lang="en-US" sz="2400" b="1">
                <a:solidFill>
                  <a:schemeClr val="tx1"/>
                </a:solidFill>
                <a:sym typeface="+mn-ea"/>
              </a:endParaRPr>
            </a:p>
          </p:txBody>
        </p:sp>
        <p:sp>
          <p:nvSpPr>
            <p:cNvPr id="58" name="Rectangles 57"/>
            <p:cNvSpPr/>
            <p:nvPr/>
          </p:nvSpPr>
          <p:spPr>
            <a:xfrm>
              <a:off x="720" y="28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Abraham Covenant</a:t>
              </a:r>
              <a:endParaRPr lang="en-US" sz="2400" b="1">
                <a:solidFill>
                  <a:schemeClr val="tx1"/>
                </a:solidFill>
                <a:sym typeface="+mn-ea"/>
              </a:endParaRPr>
            </a:p>
          </p:txBody>
        </p:sp>
        <p:sp>
          <p:nvSpPr>
            <p:cNvPr id="60" name="Rectangles 59"/>
            <p:cNvSpPr/>
            <p:nvPr/>
          </p:nvSpPr>
          <p:spPr>
            <a:xfrm>
              <a:off x="720" y="40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Joshua &amp; Jordan</a:t>
              </a:r>
              <a:endParaRPr lang="en-US" sz="2400" b="1">
                <a:solidFill>
                  <a:schemeClr val="tx1"/>
                </a:solidFill>
                <a:sym typeface="+mn-ea"/>
              </a:endParaRPr>
            </a:p>
          </p:txBody>
        </p:sp>
        <p:sp>
          <p:nvSpPr>
            <p:cNvPr id="61" name="Rectangles 60"/>
            <p:cNvSpPr/>
            <p:nvPr/>
          </p:nvSpPr>
          <p:spPr>
            <a:xfrm>
              <a:off x="720" y="5200"/>
              <a:ext cx="5760"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Ruth’s Return</a:t>
              </a:r>
              <a:endParaRPr lang="en-US" sz="2400" b="1">
                <a:solidFill>
                  <a:schemeClr val="tx1"/>
                </a:solidFill>
                <a:sym typeface="+mn-ea"/>
              </a:endParaRPr>
            </a:p>
          </p:txBody>
        </p:sp>
      </p:grpSp>
      <p:sp>
        <p:nvSpPr>
          <p:cNvPr id="5" name="OGod"/>
          <p:cNvSpPr/>
          <p:nvPr/>
        </p:nvSpPr>
        <p:spPr>
          <a:xfrm>
            <a:off x="7611745" y="5854700"/>
            <a:ext cx="2743821" cy="511810"/>
          </a:xfrm>
          <a:prstGeom prst="rect">
            <a:avLst/>
          </a:prstGeom>
          <a:gradFill>
            <a:gsLst>
              <a:gs pos="0">
                <a:schemeClr val="accent4">
                  <a:lumMod val="40000"/>
                  <a:lumOff val="60000"/>
                </a:schemeClr>
              </a:gs>
              <a:gs pos="100000">
                <a:schemeClr val="accent4">
                  <a:lumMod val="7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God and Father</a:t>
            </a:r>
            <a:endParaRPr lang="en-US" sz="2400" b="1">
              <a:solidFill>
                <a:schemeClr val="tx1"/>
              </a:solidFill>
              <a:sym typeface="+mn-ea"/>
            </a:endParaRPr>
          </a:p>
        </p:txBody>
      </p:sp>
      <p:sp>
        <p:nvSpPr>
          <p:cNvPr id="3" name="OBaptism"/>
          <p:cNvSpPr/>
          <p:nvPr/>
        </p:nvSpPr>
        <p:spPr>
          <a:xfrm>
            <a:off x="7611745" y="5092700"/>
            <a:ext cx="2743821" cy="511810"/>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Baptism</a:t>
            </a:r>
            <a:endParaRPr lang="en-US" sz="2400" b="1">
              <a:solidFill>
                <a:schemeClr val="tx1"/>
              </a:solidFill>
              <a:sym typeface="+mn-ea"/>
            </a:endParaRPr>
          </a:p>
        </p:txBody>
      </p:sp>
      <p:sp>
        <p:nvSpPr>
          <p:cNvPr id="2" name="OFaith"/>
          <p:cNvSpPr/>
          <p:nvPr/>
        </p:nvSpPr>
        <p:spPr>
          <a:xfrm>
            <a:off x="7611745" y="4330700"/>
            <a:ext cx="2743821" cy="511810"/>
          </a:xfrm>
          <a:prstGeom prst="rect">
            <a:avLst/>
          </a:prstGeom>
          <a:gradFill>
            <a:gsLst>
              <a:gs pos="0">
                <a:schemeClr val="accent4">
                  <a:lumMod val="40000"/>
                  <a:lumOff val="60000"/>
                </a:schemeClr>
              </a:gs>
              <a:gs pos="10000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Faith</a:t>
            </a:r>
            <a:endParaRPr lang="en-US" sz="2400" b="1">
              <a:solidFill>
                <a:schemeClr val="tx1"/>
              </a:solidFill>
              <a:sym typeface="+mn-ea"/>
            </a:endParaRPr>
          </a:p>
        </p:txBody>
      </p:sp>
      <p:sp>
        <p:nvSpPr>
          <p:cNvPr id="10" name="OLord"/>
          <p:cNvSpPr/>
          <p:nvPr/>
        </p:nvSpPr>
        <p:spPr>
          <a:xfrm>
            <a:off x="7611745" y="3302000"/>
            <a:ext cx="2743821" cy="51181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Lord</a:t>
            </a:r>
            <a:endParaRPr lang="en-US" sz="2400" b="1">
              <a:solidFill>
                <a:schemeClr val="tx1"/>
              </a:solidFill>
              <a:sym typeface="+mn-ea"/>
            </a:endParaRPr>
          </a:p>
        </p:txBody>
      </p:sp>
      <p:sp>
        <p:nvSpPr>
          <p:cNvPr id="9" name="OHope"/>
          <p:cNvSpPr/>
          <p:nvPr/>
        </p:nvSpPr>
        <p:spPr>
          <a:xfrm>
            <a:off x="7611745" y="2540000"/>
            <a:ext cx="2743821" cy="511810"/>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Hope</a:t>
            </a:r>
            <a:endParaRPr lang="en-US" sz="2400" b="1">
              <a:solidFill>
                <a:schemeClr val="tx1"/>
              </a:solidFill>
              <a:sym typeface="+mn-ea"/>
            </a:endParaRPr>
          </a:p>
        </p:txBody>
      </p:sp>
      <p:sp>
        <p:nvSpPr>
          <p:cNvPr id="8" name="OSpirit"/>
          <p:cNvSpPr/>
          <p:nvPr/>
        </p:nvSpPr>
        <p:spPr>
          <a:xfrm>
            <a:off x="7611745" y="1778000"/>
            <a:ext cx="2743821" cy="511810"/>
          </a:xfrm>
          <a:prstGeom prst="rect">
            <a:avLst/>
          </a:prstGeom>
          <a:gradFill>
            <a:gsLst>
              <a:gs pos="0">
                <a:schemeClr val="accent6">
                  <a:lumMod val="20000"/>
                  <a:lumOff val="80000"/>
                </a:schemeClr>
              </a:gs>
              <a:gs pos="100000">
                <a:schemeClr val="accent6">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Spirit</a:t>
            </a:r>
            <a:endParaRPr lang="en-US" sz="2400" b="1">
              <a:solidFill>
                <a:schemeClr val="tx1"/>
              </a:solidFill>
              <a:sym typeface="+mn-ea"/>
            </a:endParaRPr>
          </a:p>
        </p:txBody>
      </p:sp>
      <p:sp>
        <p:nvSpPr>
          <p:cNvPr id="7" name="OBody"/>
          <p:cNvSpPr/>
          <p:nvPr/>
        </p:nvSpPr>
        <p:spPr>
          <a:xfrm>
            <a:off x="7611745" y="1016000"/>
            <a:ext cx="2743821" cy="5118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Body</a:t>
            </a:r>
            <a:endParaRPr lang="en-US" sz="2400" b="1">
              <a:solidFill>
                <a:schemeClr val="tx1"/>
              </a:solidFill>
              <a:sym typeface="+mn-ea"/>
            </a:endParaRPr>
          </a:p>
        </p:txBody>
      </p:sp>
      <p:sp>
        <p:nvSpPr>
          <p:cNvPr id="12" name="6-Point Star 11"/>
          <p:cNvSpPr/>
          <p:nvPr/>
        </p:nvSpPr>
        <p:spPr>
          <a:xfrm>
            <a:off x="6324600" y="1778000"/>
            <a:ext cx="414020" cy="414020"/>
          </a:xfrm>
          <a:prstGeom prst="star6">
            <a:avLst/>
          </a:prstGeom>
          <a:gradFill>
            <a:gsLst>
              <a:gs pos="0">
                <a:srgbClr val="012D86"/>
              </a:gs>
              <a:gs pos="100000">
                <a:srgbClr val="0E2557"/>
              </a:gs>
            </a:gsLst>
            <a:lin ang="5400000" scaled="0"/>
          </a:gra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13" name="6-Point Star 12"/>
          <p:cNvSpPr/>
          <p:nvPr/>
        </p:nvSpPr>
        <p:spPr>
          <a:xfrm>
            <a:off x="6324600" y="3302000"/>
            <a:ext cx="414020" cy="414020"/>
          </a:xfrm>
          <a:prstGeom prst="star6">
            <a:avLst/>
          </a:prstGeom>
          <a:gradFill>
            <a:gsLst>
              <a:gs pos="0">
                <a:srgbClr val="012D86"/>
              </a:gs>
              <a:gs pos="100000">
                <a:srgbClr val="0E2557"/>
              </a:gs>
            </a:gsLst>
            <a:lin ang="5400000" scaled="0"/>
          </a:gra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
        <p:nvSpPr>
          <p:cNvPr id="15" name="6-Point Star 14"/>
          <p:cNvSpPr/>
          <p:nvPr/>
        </p:nvSpPr>
        <p:spPr>
          <a:xfrm>
            <a:off x="6324600" y="5854700"/>
            <a:ext cx="414020" cy="414020"/>
          </a:xfrm>
          <a:prstGeom prst="star6">
            <a:avLst/>
          </a:prstGeom>
          <a:gradFill>
            <a:gsLst>
              <a:gs pos="0">
                <a:srgbClr val="012D86"/>
              </a:gs>
              <a:gs pos="100000">
                <a:srgbClr val="0E2557"/>
              </a:gs>
            </a:gsLst>
            <a:lin ang="5400000" scaled="0"/>
          </a:gra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xEl>
                                              <p:pRg st="4" end="4"/>
                                            </p:txEl>
                                          </p:spTgt>
                                        </p:tgtEl>
                                        <p:attrNameLst>
                                          <p:attrName>style.visibility</p:attrName>
                                        </p:attrNameLst>
                                      </p:cBhvr>
                                      <p:to>
                                        <p:strVal val="visible"/>
                                      </p:to>
                                    </p:set>
                                    <p:animEffect transition="in" filter="fade">
                                      <p:cBhvr>
                                        <p:cTn id="7" dur="500"/>
                                        <p:tgtEl>
                                          <p:spTgt spid="62">
                                            <p:txEl>
                                              <p:pRg st="4" end="4"/>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2">
                                            <p:txEl>
                                              <p:pRg st="5" end="5"/>
                                            </p:txEl>
                                          </p:spTgt>
                                        </p:tgtEl>
                                        <p:attrNameLst>
                                          <p:attrName>style.visibility</p:attrName>
                                        </p:attrNameLst>
                                      </p:cBhvr>
                                      <p:to>
                                        <p:strVal val="visible"/>
                                      </p:to>
                                    </p:set>
                                    <p:animEffect transition="in" filter="fade">
                                      <p:cBhvr>
                                        <p:cTn id="24" dur="500"/>
                                        <p:tgtEl>
                                          <p:spTgt spid="6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0" nodeType="clickEffect">
                                  <p:stCondLst>
                                    <p:cond delay="0"/>
                                  </p:stCondLst>
                                  <p:childTnLst>
                                    <p:animEffect transition="out" filter="blinds(horizontal)">
                                      <p:cBhvr>
                                        <p:cTn id="28" dur="500"/>
                                        <p:tgtEl>
                                          <p:spTgt spid="62">
                                            <p:txEl>
                                              <p:pRg st="0" end="0"/>
                                            </p:txEl>
                                          </p:spTgt>
                                        </p:tgtEl>
                                      </p:cBhvr>
                                    </p:animEffect>
                                    <p:set>
                                      <p:cBhvr>
                                        <p:cTn id="29" dur="1" fill="hold">
                                          <p:stCondLst>
                                            <p:cond delay="499"/>
                                          </p:stCondLst>
                                        </p:cTn>
                                        <p:tgtEl>
                                          <p:spTgt spid="62">
                                            <p:txEl>
                                              <p:pRg st="0" end="0"/>
                                            </p:txEl>
                                          </p:spTgt>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62">
                                            <p:txEl>
                                              <p:pRg st="1" end="1"/>
                                            </p:txEl>
                                          </p:spTgt>
                                        </p:tgtEl>
                                      </p:cBhvr>
                                    </p:animEffect>
                                    <p:set>
                                      <p:cBhvr>
                                        <p:cTn id="32" dur="1" fill="hold">
                                          <p:stCondLst>
                                            <p:cond delay="499"/>
                                          </p:stCondLst>
                                        </p:cTn>
                                        <p:tgtEl>
                                          <p:spTgt spid="62">
                                            <p:txEl>
                                              <p:pRg st="1" end="1"/>
                                            </p:txEl>
                                          </p:spTgt>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62">
                                            <p:txEl>
                                              <p:pRg st="2" end="2"/>
                                            </p:txEl>
                                          </p:spTgt>
                                        </p:tgtEl>
                                      </p:cBhvr>
                                    </p:animEffect>
                                    <p:set>
                                      <p:cBhvr>
                                        <p:cTn id="35" dur="1" fill="hold">
                                          <p:stCondLst>
                                            <p:cond delay="499"/>
                                          </p:stCondLst>
                                        </p:cTn>
                                        <p:tgtEl>
                                          <p:spTgt spid="62">
                                            <p:txEl>
                                              <p:pRg st="2" end="2"/>
                                            </p:txEl>
                                          </p:spTgt>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62">
                                            <p:txEl>
                                              <p:pRg st="3" end="3"/>
                                            </p:txEl>
                                          </p:spTgt>
                                        </p:tgtEl>
                                      </p:cBhvr>
                                    </p:animEffect>
                                    <p:set>
                                      <p:cBhvr>
                                        <p:cTn id="38" dur="1" fill="hold">
                                          <p:stCondLst>
                                            <p:cond delay="499"/>
                                          </p:stCondLst>
                                        </p:cTn>
                                        <p:tgtEl>
                                          <p:spTgt spid="62">
                                            <p:txEl>
                                              <p:pRg st="3" end="3"/>
                                            </p:txEl>
                                          </p:spTgt>
                                        </p:tgtEl>
                                        <p:attrNameLst>
                                          <p:attrName>style.visibility</p:attrName>
                                        </p:attrNameLst>
                                      </p:cBhvr>
                                      <p:to>
                                        <p:strVal val="hidden"/>
                                      </p:to>
                                    </p:set>
                                  </p:childTnLst>
                                </p:cTn>
                              </p:par>
                              <p:par>
                                <p:cTn id="39" presetID="3" presetClass="exit" presetSubtype="10" fill="hold" grpId="0" nodeType="withEffect">
                                  <p:stCondLst>
                                    <p:cond delay="0"/>
                                  </p:stCondLst>
                                  <p:childTnLst>
                                    <p:animEffect transition="out" filter="blinds(horizontal)">
                                      <p:cBhvr>
                                        <p:cTn id="40" dur="500"/>
                                        <p:tgtEl>
                                          <p:spTgt spid="62">
                                            <p:txEl>
                                              <p:pRg st="4" end="4"/>
                                            </p:txEl>
                                          </p:spTgt>
                                        </p:tgtEl>
                                      </p:cBhvr>
                                    </p:animEffect>
                                    <p:set>
                                      <p:cBhvr>
                                        <p:cTn id="41" dur="1" fill="hold">
                                          <p:stCondLst>
                                            <p:cond delay="499"/>
                                          </p:stCondLst>
                                        </p:cTn>
                                        <p:tgtEl>
                                          <p:spTgt spid="62">
                                            <p:txEl>
                                              <p:pRg st="4" end="4"/>
                                            </p:txEl>
                                          </p:spTgt>
                                        </p:tgtEl>
                                        <p:attrNameLst>
                                          <p:attrName>style.visibility</p:attrName>
                                        </p:attrNameLst>
                                      </p:cBhvr>
                                      <p:to>
                                        <p:strVal val="hidden"/>
                                      </p:to>
                                    </p:set>
                                  </p:childTnLst>
                                </p:cTn>
                              </p:par>
                              <p:par>
                                <p:cTn id="42" presetID="3" presetClass="exit" presetSubtype="10" fill="hold" grpId="0" nodeType="withEffect">
                                  <p:stCondLst>
                                    <p:cond delay="0"/>
                                  </p:stCondLst>
                                  <p:childTnLst>
                                    <p:animEffect transition="out" filter="blinds(horizontal)">
                                      <p:cBhvr>
                                        <p:cTn id="43" dur="500"/>
                                        <p:tgtEl>
                                          <p:spTgt spid="62">
                                            <p:txEl>
                                              <p:pRg st="5" end="5"/>
                                            </p:txEl>
                                          </p:spTgt>
                                        </p:tgtEl>
                                      </p:cBhvr>
                                    </p:animEffect>
                                    <p:set>
                                      <p:cBhvr>
                                        <p:cTn id="44" dur="1" fill="hold">
                                          <p:stCondLst>
                                            <p:cond delay="499"/>
                                          </p:stCondLst>
                                        </p:cTn>
                                        <p:tgtEl>
                                          <p:spTgt spid="62">
                                            <p:txEl>
                                              <p:pRg st="5" end="5"/>
                                            </p:txEl>
                                          </p:spTgt>
                                        </p:tgtEl>
                                        <p:attrNameLst>
                                          <p:attrName>style.visibility</p:attrName>
                                        </p:attrNameLst>
                                      </p:cBhvr>
                                      <p:to>
                                        <p:strVal val="hidden"/>
                                      </p:to>
                                    </p:set>
                                  </p:childTnLst>
                                </p:cTn>
                              </p:par>
                              <p:par>
                                <p:cTn id="45" presetID="3" presetClass="exit" presetSubtype="10" fill="hold" grpId="0" nodeType="withEffect">
                                  <p:stCondLst>
                                    <p:cond delay="0"/>
                                  </p:stCondLst>
                                  <p:childTnLst>
                                    <p:animEffect transition="out" filter="blinds(horizontal)">
                                      <p:cBhvr>
                                        <p:cTn id="46" dur="500"/>
                                        <p:tgtEl>
                                          <p:spTgt spid="62"/>
                                        </p:tgtEl>
                                      </p:cBhvr>
                                    </p:animEffect>
                                    <p:set>
                                      <p:cBhvr>
                                        <p:cTn id="47" dur="1" fill="hold">
                                          <p:stCondLst>
                                            <p:cond delay="499"/>
                                          </p:stCondLst>
                                        </p:cTn>
                                        <p:tgtEl>
                                          <p:spTgt spid="62"/>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grpId="1" nodeType="clickEffect">
                                  <p:stCondLst>
                                    <p:cond delay="0"/>
                                  </p:stCondLst>
                                  <p:childTnLst>
                                    <p:animMotion origin="layout" path="M 0 0 L 0.045625 0.00259259 " pathEditMode="relative" ptsTypes="">
                                      <p:cBhvr>
                                        <p:cTn id="79" dur="2000" fill="hold"/>
                                        <p:tgtEl>
                                          <p:spTgt spid="12"/>
                                        </p:tgtEl>
                                        <p:attrNameLst>
                                          <p:attrName>ppt_x</p:attrName>
                                          <p:attrName>ppt_y</p:attrName>
                                        </p:attrNameLst>
                                      </p:cBhvr>
                                    </p:animMotion>
                                  </p:childTnLst>
                                </p:cTn>
                              </p:par>
                              <p:par>
                                <p:cTn id="80" presetID="0" presetClass="path" presetSubtype="0" accel="50000" decel="50000" fill="hold" grpId="1" nodeType="withEffect">
                                  <p:stCondLst>
                                    <p:cond delay="0"/>
                                  </p:stCondLst>
                                  <p:childTnLst>
                                    <p:animMotion origin="layout" path="M 0 0 L 0.045625 0.00259259 " pathEditMode="relative" ptsTypes="">
                                      <p:cBhvr>
                                        <p:cTn id="81" dur="2000" fill="hold"/>
                                        <p:tgtEl>
                                          <p:spTgt spid="13"/>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045625 0.00259259 " pathEditMode="relative" ptsTypes="">
                                      <p:cBhvr>
                                        <p:cTn id="83"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uiExpand="1" build="allAtOnce"/>
      <p:bldP spid="2" grpId="0" bldLvl="0" animBg="1"/>
      <p:bldP spid="3" grpId="0" bldLvl="0" animBg="1"/>
      <p:bldP spid="5" grpId="0" bldLvl="0" animBg="1"/>
      <p:bldP spid="7" grpId="0" bldLvl="0" animBg="1"/>
      <p:bldP spid="8" grpId="0" bldLvl="0" animBg="1"/>
      <p:bldP spid="9" grpId="0" bldLvl="0" animBg="1"/>
      <p:bldP spid="10" grpId="0" bldLvl="0" animBg="1"/>
      <p:bldP spid="15" grpId="0" bldLvl="0" animBg="1"/>
      <p:bldP spid="13" grpId="0" bldLvl="0" animBg="1"/>
      <p:bldP spid="12" grpId="0" bldLvl="0" animBg="1"/>
      <p:bldP spid="12" grpId="1" bldLvl="0" animBg="1"/>
      <p:bldP spid="13" grpId="1" bldLvl="0" animBg="1"/>
      <p:bldP spid="15" grpId="1"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6020">
              <a:alpha val="11000"/>
            </a:srgbClr>
          </a:solidFill>
          <a:ln w="107950" cap="flat" cmpd="thickThin">
            <a:solidFill>
              <a:schemeClr val="accent6">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6">
                  <a:lumMod val="20000"/>
                  <a:lumOff val="80000"/>
                </a:schemeClr>
              </a:gs>
              <a:gs pos="85000">
                <a:schemeClr val="accent6">
                  <a:lumMod val="60000"/>
                  <a:lumOff val="40000"/>
                  <a:alpha val="43000"/>
                </a:scheme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t>Feast of Unleavened Bread</a:t>
            </a:r>
            <a:endPar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Leviticus 23:6-8</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Unleavened Bread</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139055"/>
          </a:xfrm>
          <a:prstGeom prst="rect">
            <a:avLst/>
          </a:prstGeom>
          <a:noFill/>
        </p:spPr>
        <p:txBody>
          <a:bodyPr wrap="square" rtlCol="0" anchor="t">
            <a:spAutoFit/>
          </a:bodyPr>
          <a:p>
            <a:pPr indent="0">
              <a:buNone/>
            </a:pPr>
            <a:r>
              <a:rPr lang="en-US" sz="3200" b="1">
                <a:sym typeface="+mn-ea"/>
              </a:rPr>
              <a:t>Levitical Command</a:t>
            </a:r>
            <a:endParaRPr lang="en-US" sz="3200">
              <a:sym typeface="+mn-ea"/>
            </a:endParaRPr>
          </a:p>
          <a:p>
            <a:pPr lvl="1" indent="0">
              <a:buNone/>
            </a:pPr>
            <a:r>
              <a:rPr lang="en-US" sz="2400">
                <a:sym typeface="+mn-ea"/>
              </a:rPr>
              <a:t>[+] The Festival of Unleavened Bread to the LORD is on the fifteenth day of the same month. For seven days you must eat unleavened bread. On the first day you are to hold a sacred assembly; you are not to do any daily work. You are to present a fire offering to the LORD for seven days. On the seventh day </a:t>
            </a:r>
            <a:r>
              <a:rPr lang="en-US" sz="2400">
                <a:sym typeface="+mn-ea"/>
              </a:rPr>
              <a:t>there will be a sacred assembly; you must not do any daily work.” (Lev 23:6-8)</a:t>
            </a:r>
            <a:br>
              <a:rPr lang="en-US" sz="2400">
                <a:sym typeface="+mn-ea"/>
              </a:rPr>
            </a:br>
            <a:endParaRPr lang="en-US" sz="2400">
              <a:sym typeface="+mn-ea"/>
            </a:endParaRPr>
          </a:p>
          <a:p>
            <a:pPr lvl="0" indent="0">
              <a:buNone/>
            </a:pPr>
            <a:r>
              <a:rPr lang="en-US" sz="3200" b="1">
                <a:sym typeface="+mn-ea"/>
              </a:rPr>
              <a:t>Initiation</a:t>
            </a:r>
            <a:endParaRPr lang="en-US" sz="2400">
              <a:sym typeface="+mn-ea"/>
            </a:endParaRPr>
          </a:p>
          <a:p>
            <a:pPr lvl="1" indent="0">
              <a:buNone/>
            </a:pPr>
            <a:r>
              <a:rPr lang="en-US" sz="2400">
                <a:sym typeface="+mn-ea"/>
              </a:rPr>
              <a:t>[+] The people baked the dough they had brought out of Egypt into unleavened loaves, since it had no yeast; for when they had been driven out of Egypt they could not delay and had not prepared any provisions for themselves. (Exod 12:39)</a:t>
            </a:r>
            <a:endParaRPr lang="en-US" sz="2400">
              <a:sym typeface="+mn-ea"/>
            </a:endParaRPr>
          </a:p>
          <a:p>
            <a:pPr lvl="1" indent="0">
              <a:buNone/>
            </a:pPr>
            <a:endParaRPr lang="en-US" sz="2400">
              <a:sym typeface="+mn-ea"/>
            </a:endParaRPr>
          </a:p>
          <a:p>
            <a:pPr indent="0">
              <a:buNone/>
            </a:pP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0"/>
                                  </p:iterate>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0"/>
                                  </p:iterate>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Unleavened Bread</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84800"/>
          </a:xfrm>
          <a:prstGeom prst="rect">
            <a:avLst/>
          </a:prstGeom>
          <a:noFill/>
        </p:spPr>
        <p:txBody>
          <a:bodyPr wrap="square" rtlCol="0" anchor="t">
            <a:spAutoFit/>
          </a:bodyPr>
          <a:p>
            <a:pPr indent="0">
              <a:buNone/>
            </a:pPr>
            <a:r>
              <a:rPr lang="en-US" sz="3200" b="1">
                <a:sym typeface="+mn-ea"/>
              </a:rPr>
              <a:t>Detail</a:t>
            </a:r>
            <a:endParaRPr lang="en-US" sz="2800">
              <a:sym typeface="+mn-ea"/>
            </a:endParaRPr>
          </a:p>
          <a:p>
            <a:pPr lvl="1" indent="0">
              <a:buNone/>
            </a:pPr>
            <a:r>
              <a:rPr lang="en-US" sz="2400">
                <a:sym typeface="+mn-ea"/>
              </a:rPr>
              <a:t>[+] On the fourteenth day of the first month is the LORD's Passover, and on the fifteenth day of this month is a feast. Seven days shall unleavened bread be eaten. On the first day there shall be a holy convocation. You shall not do any ordinary work, but offer a food offering, a burnt offering to the LORD: two bulls from the herd, one ram, and seven male lambs a year old; see that they are without blemish; also their grain offering of fine flour mixed with oil; three tenths of an ephah shall you offer for a bull, and two tenths for a ram; a tenth shall you offer for each of the seven lambs; also one male goat for a sin offering, to make atonement for you. You shall offer these besides the burnt offering of the morning, which is for a regular burnt offering. In the same way you shall offer daily, for seven days, the food of a food offering, with a pleasing aroma to the LORD. It shall be offered besides the regular burnt offering and its drink offering. And on the seventh day you shall have a holy convocation. You shall not do any ordinary work. (Num 28:16-25)</a:t>
            </a: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Unleavened Bread</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4154170"/>
          </a:xfrm>
          <a:prstGeom prst="rect">
            <a:avLst/>
          </a:prstGeom>
          <a:noFill/>
        </p:spPr>
        <p:txBody>
          <a:bodyPr wrap="square" rtlCol="0" anchor="t">
            <a:spAutoFit/>
          </a:bodyPr>
          <a:p>
            <a:pPr indent="0">
              <a:buNone/>
            </a:pPr>
            <a:r>
              <a:rPr lang="en-US" sz="3200" b="1">
                <a:sym typeface="+mn-ea"/>
              </a:rPr>
              <a:t>Pilgrimage for Men</a:t>
            </a:r>
            <a:endParaRPr lang="en-US" sz="3200">
              <a:sym typeface="+mn-ea"/>
            </a:endParaRPr>
          </a:p>
          <a:p>
            <a:pPr lvl="1" indent="0">
              <a:buNone/>
            </a:pPr>
            <a:r>
              <a:rPr lang="en-US" sz="2400">
                <a:sym typeface="+mn-ea"/>
              </a:rPr>
              <a:t>[+] Three times in the year you shall keep a feast to me. You shall keep the Feast of Unleavened Bread. As I commanded you, you shall eat unleavened bread for seven days at the appointed time in the month of Abib, for in it you came out of Egypt. None shall appear before me empty-handed.  (Exod 23:14-17)</a:t>
            </a:r>
            <a:endParaRPr lang="en-US" sz="2400">
              <a:sym typeface="+mn-ea"/>
            </a:endParaRPr>
          </a:p>
          <a:p>
            <a:pPr lvl="1" indent="0">
              <a:buNone/>
            </a:pPr>
            <a:endParaRPr lang="en-US" sz="2400">
              <a:sym typeface="+mn-ea"/>
            </a:endParaRPr>
          </a:p>
          <a:p>
            <a:pPr lvl="0" indent="0">
              <a:buNone/>
            </a:pPr>
            <a:r>
              <a:rPr lang="en-US" sz="3200" b="1">
                <a:sym typeface="+mn-ea"/>
              </a:rPr>
              <a:t>Notes on Feast of Unleavened Bread</a:t>
            </a:r>
            <a:endParaRPr lang="en-US" sz="3200">
              <a:sym typeface="+mn-ea"/>
            </a:endParaRPr>
          </a:p>
          <a:p>
            <a:pPr lvl="1" indent="0">
              <a:buNone/>
            </a:pPr>
            <a:r>
              <a:rPr lang="en-US" sz="2800">
                <a:sym typeface="+mn-ea"/>
              </a:rPr>
              <a:t>Passover and Unleavened Bread were both instituted at Exodus</a:t>
            </a:r>
            <a:endParaRPr lang="en-US" sz="2800">
              <a:sym typeface="+mn-ea"/>
            </a:endParaRPr>
          </a:p>
          <a:p>
            <a:pPr lvl="1" indent="0">
              <a:buNone/>
            </a:pPr>
            <a:r>
              <a:rPr lang="en-US" sz="2800">
                <a:sym typeface="+mn-ea"/>
              </a:rPr>
              <a:t>First of three Pilgrimage Feasts (Feast of Weeks; Feast of Tabernacles)</a:t>
            </a:r>
            <a:br>
              <a:rPr lang="en-US" sz="2800" b="1">
                <a:sym typeface="+mn-ea"/>
              </a:rPr>
            </a:b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Unleavened Bread</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84800"/>
          </a:xfrm>
          <a:prstGeom prst="rect">
            <a:avLst/>
          </a:prstGeom>
          <a:noFill/>
        </p:spPr>
        <p:txBody>
          <a:bodyPr wrap="square" rtlCol="0" anchor="t">
            <a:spAutoFit/>
          </a:bodyPr>
          <a:p>
            <a:pPr indent="0">
              <a:buNone/>
            </a:pPr>
            <a:r>
              <a:rPr lang="en-US" sz="3200" b="1">
                <a:sym typeface="+mn-ea"/>
              </a:rPr>
              <a:t>Feast Requirements</a:t>
            </a:r>
            <a:endParaRPr lang="en-US" sz="2800">
              <a:sym typeface="+mn-ea"/>
            </a:endParaRPr>
          </a:p>
          <a:p>
            <a:pPr marL="0" lvl="1" indent="457200">
              <a:buNone/>
            </a:pPr>
            <a:r>
              <a:rPr lang="en-US" sz="2400">
                <a:sym typeface="+mn-ea"/>
              </a:rPr>
              <a:t>First day is a Holy convocation. Special day of rest</a:t>
            </a:r>
            <a:endParaRPr lang="en-US" sz="2400">
              <a:sym typeface="+mn-ea"/>
            </a:endParaRPr>
          </a:p>
          <a:p>
            <a:pPr lvl="1" indent="0">
              <a:buNone/>
            </a:pPr>
            <a:r>
              <a:rPr lang="en-US" sz="2400">
                <a:sym typeface="+mn-ea"/>
              </a:rPr>
              <a:t>Clean the house of leaven and eat unleavened bread for 7 days </a:t>
            </a:r>
            <a:r>
              <a:rPr lang="en-US" sz="2400">
                <a:sym typeface="+mn-ea"/>
              </a:rPr>
              <a:t>(Exod 13:7; Deu 16:4)</a:t>
            </a:r>
            <a:endParaRPr lang="en-US" sz="2400">
              <a:sym typeface="+mn-ea"/>
            </a:endParaRPr>
          </a:p>
          <a:p>
            <a:pPr lvl="1" indent="0">
              <a:buNone/>
            </a:pPr>
            <a:r>
              <a:rPr lang="en-US" sz="2400">
                <a:sym typeface="+mn-ea"/>
              </a:rPr>
              <a:t>Burnt offering</a:t>
            </a:r>
            <a:endParaRPr lang="en-US" sz="2400">
              <a:sym typeface="+mn-ea"/>
            </a:endParaRPr>
          </a:p>
          <a:p>
            <a:pPr lvl="2" indent="0">
              <a:buNone/>
            </a:pPr>
            <a:r>
              <a:rPr lang="en-US" sz="2400">
                <a:sym typeface="+mn-ea"/>
              </a:rPr>
              <a:t>two bulls from the herd</a:t>
            </a:r>
            <a:endParaRPr lang="en-US" sz="2400">
              <a:sym typeface="+mn-ea"/>
            </a:endParaRPr>
          </a:p>
          <a:p>
            <a:pPr lvl="2" indent="0">
              <a:buNone/>
            </a:pPr>
            <a:r>
              <a:rPr lang="en-US" sz="2400">
                <a:sym typeface="+mn-ea"/>
              </a:rPr>
              <a:t>one ram</a:t>
            </a:r>
            <a:endParaRPr lang="en-US" sz="2400">
              <a:sym typeface="+mn-ea"/>
            </a:endParaRPr>
          </a:p>
          <a:p>
            <a:pPr lvl="2" indent="0">
              <a:buNone/>
            </a:pPr>
            <a:r>
              <a:rPr lang="en-US" sz="2400">
                <a:sym typeface="+mn-ea"/>
              </a:rPr>
              <a:t>seven unblemished male lambs a year old</a:t>
            </a:r>
            <a:endParaRPr lang="en-US" sz="2400">
              <a:sym typeface="+mn-ea"/>
            </a:endParaRPr>
          </a:p>
          <a:p>
            <a:pPr lvl="1" indent="0">
              <a:buNone/>
            </a:pPr>
            <a:r>
              <a:rPr lang="en-US" sz="2400">
                <a:sym typeface="+mn-ea"/>
              </a:rPr>
              <a:t>Grain offering of fine flour mixed with oil</a:t>
            </a:r>
            <a:endParaRPr lang="en-US" sz="2400">
              <a:sym typeface="+mn-ea"/>
            </a:endParaRPr>
          </a:p>
          <a:p>
            <a:pPr lvl="2" indent="0">
              <a:buNone/>
            </a:pPr>
            <a:r>
              <a:rPr lang="en-US" sz="2400">
                <a:sym typeface="+mn-ea"/>
              </a:rPr>
              <a:t>three tenths of an ephah shall you offer for a bull &amp; two tenths for a ram</a:t>
            </a:r>
            <a:endParaRPr lang="en-US" sz="2400">
              <a:sym typeface="+mn-ea"/>
            </a:endParaRPr>
          </a:p>
          <a:p>
            <a:pPr lvl="2" indent="0">
              <a:buNone/>
            </a:pPr>
            <a:r>
              <a:rPr lang="en-US" sz="2400">
                <a:sym typeface="+mn-ea"/>
              </a:rPr>
              <a:t>a tenth ephah for each of the seven lambs</a:t>
            </a:r>
            <a:endParaRPr lang="en-US" sz="2400">
              <a:sym typeface="+mn-ea"/>
            </a:endParaRPr>
          </a:p>
          <a:p>
            <a:pPr lvl="1" indent="0">
              <a:buNone/>
            </a:pPr>
            <a:r>
              <a:rPr lang="en-US" sz="2400">
                <a:sym typeface="+mn-ea"/>
              </a:rPr>
              <a:t>One male goat for an atonement for sin offering</a:t>
            </a:r>
            <a:endParaRPr lang="en-US" sz="2400">
              <a:sym typeface="+mn-ea"/>
            </a:endParaRPr>
          </a:p>
          <a:p>
            <a:pPr lvl="1" indent="0">
              <a:buNone/>
            </a:pPr>
            <a:r>
              <a:rPr lang="en-US" sz="2400">
                <a:sym typeface="+mn-ea"/>
              </a:rPr>
              <a:t>Regular burnt offering of the morning</a:t>
            </a:r>
            <a:endParaRPr lang="en-US" sz="2400">
              <a:sym typeface="+mn-ea"/>
            </a:endParaRPr>
          </a:p>
          <a:p>
            <a:pPr lvl="1" indent="0">
              <a:buNone/>
            </a:pPr>
            <a:r>
              <a:rPr lang="en-US" sz="2400">
                <a:sym typeface="+mn-ea"/>
              </a:rPr>
              <a:t>Last day is a Holy convocation</a:t>
            </a:r>
            <a:endParaRPr lang="en-US" sz="2400">
              <a:sym typeface="+mn-ea"/>
            </a:endParaRPr>
          </a:p>
          <a:p>
            <a:pPr lvl="1" indent="0">
              <a:buNone/>
            </a:pPr>
            <a:r>
              <a:rPr lang="en-US" sz="2400">
                <a:sym typeface="+mn-ea"/>
              </a:rPr>
              <a:t>Penalty for not celebrating: cut off from Israel (Exod  12:15)</a:t>
            </a: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5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Unleavened Bread</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4288790"/>
          </a:xfrm>
          <a:prstGeom prst="rect">
            <a:avLst/>
          </a:prstGeom>
          <a:noFill/>
        </p:spPr>
        <p:txBody>
          <a:bodyPr wrap="square" rtlCol="0" anchor="t">
            <a:spAutoFit/>
          </a:bodyPr>
          <a:p>
            <a:pPr indent="0">
              <a:buNone/>
            </a:pPr>
            <a:r>
              <a:rPr lang="en-US" sz="3200" b="1">
                <a:sym typeface="+mn-ea"/>
              </a:rPr>
              <a:t>Fulfillment of the Feast of Unleavened Bread</a:t>
            </a:r>
            <a:endParaRPr lang="en-US" sz="2800"/>
          </a:p>
          <a:p>
            <a:pPr indent="0">
              <a:buNone/>
            </a:pPr>
            <a:endParaRPr lang="en-US" sz="2800"/>
          </a:p>
          <a:p>
            <a:pPr lvl="2" indent="-457200">
              <a:lnSpc>
                <a:spcPct val="110000"/>
              </a:lnSpc>
              <a:buFont typeface="Arial" panose="020B0604020202020204" pitchFamily="34" charset="0"/>
              <a:buChar char="•"/>
            </a:pPr>
            <a:r>
              <a:rPr lang="en-US" sz="2800">
                <a:sym typeface="+mn-ea"/>
              </a:rPr>
              <a:t>Leaven expands rapidly, permeates bread</a:t>
            </a:r>
            <a:endParaRPr lang="en-US" sz="2800">
              <a:sym typeface="+mn-ea"/>
            </a:endParaRPr>
          </a:p>
          <a:p>
            <a:pPr lvl="2" indent="-457200">
              <a:lnSpc>
                <a:spcPct val="110000"/>
              </a:lnSpc>
              <a:buFont typeface="Arial" panose="020B0604020202020204" pitchFamily="34" charset="0"/>
              <a:buChar char="•"/>
            </a:pPr>
            <a:r>
              <a:rPr lang="en-US" sz="2800"/>
              <a:t>Sin is often pictured as leaven (Matt 16:6-12; Lk 12:1-3; Gal 5:9)</a:t>
            </a:r>
            <a:endParaRPr lang="en-US" sz="2800"/>
          </a:p>
          <a:p>
            <a:pPr marL="914400" lvl="1" indent="-457200">
              <a:lnSpc>
                <a:spcPct val="110000"/>
              </a:lnSpc>
              <a:buFont typeface="Arial" panose="020B0604020202020204" pitchFamily="34" charset="0"/>
              <a:buChar char="•"/>
            </a:pPr>
            <a:r>
              <a:rPr lang="en-US" sz="2800"/>
              <a:t>Ancient rabbis: leaven represents evil impulses (Berachot 17a)</a:t>
            </a:r>
            <a:endParaRPr lang="en-US" sz="2800"/>
          </a:p>
          <a:p>
            <a:pPr marL="914400" lvl="1" indent="-457200">
              <a:lnSpc>
                <a:spcPct val="110000"/>
              </a:lnSpc>
              <a:buFont typeface="Arial" panose="020B0604020202020204" pitchFamily="34" charset="0"/>
              <a:buChar char="•"/>
            </a:pPr>
            <a:r>
              <a:rPr lang="en-US" sz="2800"/>
              <a:t>Only unleavened bread used in the Temple (Lev 2:11; 6:16-17; 10:12)</a:t>
            </a:r>
            <a:endParaRPr lang="en-US" sz="2800"/>
          </a:p>
          <a:p>
            <a:pPr marL="914400" lvl="1" indent="-457200">
              <a:lnSpc>
                <a:spcPct val="110000"/>
              </a:lnSpc>
              <a:buFont typeface="Arial" panose="020B0604020202020204" pitchFamily="34" charset="0"/>
              <a:buChar char="•"/>
            </a:pPr>
            <a:r>
              <a:rPr lang="en-US" sz="2800"/>
              <a:t>Feast of Unleavened Bread represents sinless Messiah</a:t>
            </a:r>
            <a:endParaRPr lang="en-US" sz="2800"/>
          </a:p>
          <a:p>
            <a:pPr marL="914400" lvl="1" indent="-457200">
              <a:lnSpc>
                <a:spcPct val="110000"/>
              </a:lnSpc>
              <a:buFont typeface="Arial" panose="020B0604020202020204" pitchFamily="34" charset="0"/>
              <a:buChar char="•"/>
            </a:pPr>
            <a:r>
              <a:rPr lang="en-US" sz="2800"/>
              <a:t>Jesus sanctifies the believer (1 Cor 5:6-8)</a:t>
            </a: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Unleavened Bread: This Day In History</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4140835"/>
          </a:xfrm>
          <a:prstGeom prst="rect">
            <a:avLst/>
          </a:prstGeom>
          <a:noFill/>
        </p:spPr>
        <p:txBody>
          <a:bodyPr wrap="square" rtlCol="0" anchor="t">
            <a:spAutoFit/>
          </a:bodyPr>
          <a:p>
            <a:pPr indent="0">
              <a:buNone/>
            </a:pPr>
            <a:r>
              <a:rPr lang="en-US" sz="2800">
                <a:sym typeface="+mn-ea"/>
              </a:rPr>
              <a:t>Because Passover and the Feast of Unleavened Bread were so closely intertwined, any Biblical event that happened on Passover also had events that happened during the Feast of Unleavened Bread</a:t>
            </a:r>
            <a:endParaRPr lang="en-US" sz="2800">
              <a:sym typeface="+mn-ea"/>
            </a:endParaRPr>
          </a:p>
          <a:p>
            <a:pPr indent="0">
              <a:buNone/>
            </a:pPr>
            <a:endParaRPr lang="en-US" sz="2800"/>
          </a:p>
          <a:p>
            <a:pPr marL="914400" lvl="1" indent="-457200">
              <a:lnSpc>
                <a:spcPct val="110000"/>
              </a:lnSpc>
              <a:buFont typeface="Arial" panose="020B0604020202020204" pitchFamily="34" charset="0"/>
              <a:buChar char="•"/>
            </a:pPr>
            <a:r>
              <a:rPr lang="en-US" sz="2800"/>
              <a:t>Jesus, age 12, amazes religious teachers (Luke 2:42-51)</a:t>
            </a:r>
            <a:endParaRPr lang="en-US" sz="2800"/>
          </a:p>
          <a:p>
            <a:pPr marL="914400" lvl="1" indent="-457200">
              <a:lnSpc>
                <a:spcPct val="110000"/>
              </a:lnSpc>
              <a:buFont typeface="Arial" panose="020B0604020202020204" pitchFamily="34" charset="0"/>
              <a:buChar char="•"/>
            </a:pPr>
            <a:r>
              <a:rPr lang="en-US" sz="2800"/>
              <a:t>James martyred; Peter arrested (Acts 12:1-5)</a:t>
            </a:r>
            <a:endParaRPr lang="en-US" sz="2800"/>
          </a:p>
          <a:p>
            <a:pPr marL="914400" lvl="1" indent="-457200">
              <a:lnSpc>
                <a:spcPct val="110000"/>
              </a:lnSpc>
              <a:buFont typeface="Arial" panose="020B0604020202020204" pitchFamily="34" charset="0"/>
              <a:buChar char="•"/>
            </a:pPr>
            <a:r>
              <a:rPr lang="en-US" sz="2800"/>
              <a:t>Paul travels through Macedonia (Acts 20:1-6)</a:t>
            </a:r>
            <a:endParaRPr lang="en-US" sz="2800"/>
          </a:p>
          <a:p>
            <a:pPr marL="914400" lvl="1" indent="-457200">
              <a:lnSpc>
                <a:spcPct val="110000"/>
              </a:lnSpc>
              <a:buFont typeface="Arial" panose="020B0604020202020204" pitchFamily="34" charset="0"/>
              <a:buChar char="•"/>
            </a:pPr>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16"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107950" cmpd="thickThin">
              <a:solidFill>
                <a:schemeClr val="accent6">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Unleavened Bread: Application</a:t>
              </a:r>
              <a:endPar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8159"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51460" y="1162685"/>
            <a:ext cx="11254740" cy="5323205"/>
          </a:xfrm>
          <a:prstGeom prst="rect">
            <a:avLst/>
          </a:prstGeom>
          <a:noFill/>
        </p:spPr>
        <p:txBody>
          <a:bodyPr wrap="square" rtlCol="0" anchor="t">
            <a:spAutoFit/>
          </a:bodyPr>
          <a:p>
            <a:pPr indent="0">
              <a:buNone/>
            </a:pPr>
            <a:r>
              <a:rPr lang="en-US" sz="3200" b="1">
                <a:sym typeface="+mn-ea"/>
              </a:rPr>
              <a:t>Observing the Lamb of God should result in self-examination</a:t>
            </a:r>
            <a:endParaRPr lang="en-US" sz="3200">
              <a:sym typeface="+mn-ea"/>
            </a:endParaRPr>
          </a:p>
          <a:p>
            <a:pPr lvl="1" indent="0">
              <a:buNone/>
            </a:pPr>
            <a:br>
              <a:rPr lang="en-US" sz="2800">
                <a:sym typeface="+mn-ea"/>
              </a:rPr>
            </a:br>
            <a:r>
              <a:rPr lang="en-US" sz="2800"/>
              <a:t>[+] Your boasting is not good. Do you not know that a little leaven leavens the whole lump? Cleanse out the old leaven that you may be a new lump, as you really are unleavened. For Christ, our Passover lamb, has been sacrificed. Let us therefore celebrate the festival, not with the old leaven, the leaven of malice and evil, but with the unleavened bread of sincerity and truth. (1Cor 5:6-8)</a:t>
            </a:r>
            <a:br>
              <a:rPr lang="en-US" sz="2800"/>
            </a:br>
            <a:br>
              <a:rPr lang="en-US" sz="2800"/>
            </a:br>
            <a:br>
              <a:rPr lang="en-US" sz="2800"/>
            </a:br>
            <a:endParaRPr lang="en-US" sz="2800"/>
          </a:p>
          <a:p>
            <a:pPr lvl="0" indent="0" algn="ctr">
              <a:buNone/>
            </a:pPr>
            <a:r>
              <a:rPr lang="en-US" sz="2800" b="1"/>
              <a:t>Self Examination</a:t>
            </a:r>
            <a:endParaRPr lang="en-US" sz="2800" b="1"/>
          </a:p>
        </p:txBody>
      </p:sp>
      <p:grpSp>
        <p:nvGrpSpPr>
          <p:cNvPr id="8" name="Group 7"/>
          <p:cNvGrpSpPr/>
          <p:nvPr/>
        </p:nvGrpSpPr>
        <p:grpSpPr>
          <a:xfrm>
            <a:off x="1042670" y="6107430"/>
            <a:ext cx="9655810" cy="148590"/>
            <a:chOff x="1642" y="8214"/>
            <a:chExt cx="15206" cy="234"/>
          </a:xfrm>
        </p:grpSpPr>
        <p:sp>
          <p:nvSpPr>
            <p:cNvPr id="3" name="Pentagon 2"/>
            <p:cNvSpPr/>
            <p:nvPr/>
          </p:nvSpPr>
          <p:spPr>
            <a:xfrm>
              <a:off x="11498"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Pentagon 4"/>
            <p:cNvSpPr/>
            <p:nvPr/>
          </p:nvSpPr>
          <p:spPr>
            <a:xfrm rot="10800000">
              <a:off x="1642"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6020">
              <a:alpha val="11000"/>
            </a:srgbClr>
          </a:solidFill>
          <a:ln w="107950" cap="flat" cmpd="thickThin">
            <a:solidFill>
              <a:schemeClr val="accent6">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6">
                  <a:lumMod val="20000"/>
                  <a:lumOff val="80000"/>
                </a:schemeClr>
              </a:gs>
              <a:gs pos="85000">
                <a:schemeClr val="accent6">
                  <a:lumMod val="60000"/>
                  <a:lumOff val="40000"/>
                  <a:alpha val="43000"/>
                </a:scheme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t>Feast of First Fruits</a:t>
            </a:r>
            <a:endPar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Leviticus 23:9-14 </a:t>
            </a:r>
            <a:b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Exod 23:19 </a:t>
            </a:r>
            <a:b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Num  18:12-13; Lev 2:14-16 </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tx1">
                <a:lumMod val="50000"/>
                <a:lumOff val="50000"/>
              </a:schemeClr>
            </a:gs>
          </a:gsLst>
          <a:lin ang="6360000" scaled="0"/>
        </a:gradFill>
        <a:effectLst/>
      </p:bgPr>
    </p:bg>
    <p:spTree>
      <p:nvGrpSpPr>
        <p:cNvPr id="1" name=""/>
        <p:cNvGrpSpPr/>
        <p:nvPr/>
      </p:nvGrpSpPr>
      <p:grpSpPr/>
      <p:grpSp>
        <p:nvGrpSpPr>
          <p:cNvPr id="12" name="TitleBkg"/>
          <p:cNvGrpSpPr/>
          <p:nvPr/>
        </p:nvGrpSpPr>
        <p:grpSpPr>
          <a:xfrm>
            <a:off x="0" y="0"/>
            <a:ext cx="1208151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14300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Seasons, </a:t>
              </a: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Lights, Planets &amp; Time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 1:14</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BlackBackground"/>
          <p:cNvSpPr/>
          <p:nvPr/>
        </p:nvSpPr>
        <p:spPr>
          <a:xfrm>
            <a:off x="0" y="914400"/>
            <a:ext cx="12193270" cy="5944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 name="Text Box 16" hidden="1"/>
          <p:cNvSpPr txBox="1"/>
          <p:nvPr/>
        </p:nvSpPr>
        <p:spPr>
          <a:xfrm>
            <a:off x="254000" y="1169670"/>
            <a:ext cx="11620500" cy="5216525"/>
          </a:xfrm>
          <a:prstGeom prst="rect">
            <a:avLst/>
          </a:prstGeom>
          <a:noFill/>
        </p:spPr>
        <p:txBody>
          <a:bodyPr wrap="square" rtlCol="0">
            <a:noAutofit/>
          </a:bodyPr>
          <a:p>
            <a:pPr algn="ctr"/>
            <a:r>
              <a:rPr lang="en-US" sz="2800" b="1" i="1"/>
              <a:t>Six days shall work be done, but on the seventh day is a Sabbath of solemn rest, a holy convocation. You shall do no work. It is a Sabbath to the LORD in all your dwelling places. (Lev 23:3)</a:t>
            </a:r>
            <a:endParaRPr lang="en-US" sz="2800" b="1"/>
          </a:p>
          <a:p>
            <a:endParaRPr lang="en-US" sz="2800" b="1"/>
          </a:p>
          <a:p>
            <a:pPr marL="457200" indent="-457200">
              <a:buFont typeface="Arial" panose="020B0604020202020204" pitchFamily="34" charset="0"/>
              <a:buChar char="•"/>
            </a:pPr>
            <a:r>
              <a:rPr lang="en-US" sz="3200"/>
              <a:t>First time mentioned: Gen 2:2-3</a:t>
            </a:r>
            <a:endParaRPr lang="en-US" sz="3200"/>
          </a:p>
          <a:p>
            <a:pPr marL="457200" indent="-457200">
              <a:buFont typeface="Arial" panose="020B0604020202020204" pitchFamily="34" charset="0"/>
              <a:buChar char="•"/>
            </a:pPr>
            <a:r>
              <a:rPr lang="en-US" sz="3200">
                <a:sym typeface="+mn-ea"/>
              </a:rPr>
              <a:t>Seven-day cycle: Six days of work, one day of rest</a:t>
            </a:r>
            <a:endParaRPr lang="en-US" sz="3200"/>
          </a:p>
          <a:p>
            <a:pPr marL="457200" indent="-457200">
              <a:buFont typeface="Arial" panose="020B0604020202020204" pitchFamily="34" charset="0"/>
              <a:buChar char="•"/>
            </a:pPr>
            <a:r>
              <a:rPr lang="en-US" sz="3200"/>
              <a:t>Sneak peek with manna (Exod 16:23-25)</a:t>
            </a:r>
            <a:endParaRPr lang="en-US" sz="3200"/>
          </a:p>
          <a:p>
            <a:pPr marL="457200" indent="-457200">
              <a:buFont typeface="Arial" panose="020B0604020202020204" pitchFamily="34" charset="0"/>
              <a:buChar char="•"/>
            </a:pPr>
            <a:r>
              <a:rPr lang="en-US" sz="3200">
                <a:sym typeface="+mn-ea"/>
              </a:rPr>
              <a:t>First time commanded (Fourth Commandment): Exod 20:8-11</a:t>
            </a:r>
            <a:endParaRPr lang="en-US" sz="3200"/>
          </a:p>
          <a:p>
            <a:pPr marL="457200" indent="-457200">
              <a:buFont typeface="Arial" panose="020B0604020202020204" pitchFamily="34" charset="0"/>
              <a:buChar char="•"/>
            </a:pPr>
            <a:r>
              <a:rPr lang="en-US" sz="3200"/>
              <a:t>Repeated in Pentateuch (</a:t>
            </a:r>
            <a:r>
              <a:rPr lang="en-US" sz="3200">
                <a:sym typeface="+mn-ea"/>
              </a:rPr>
              <a:t>Exod 31:13-17, </a:t>
            </a:r>
            <a:r>
              <a:rPr lang="en-US" sz="3200"/>
              <a:t>35:1-3; Lev 19:1-3; Lev 19:30 etc)</a:t>
            </a:r>
            <a:endParaRPr lang="en-US" sz="3200"/>
          </a:p>
        </p:txBody>
      </p:sp>
      <p:sp>
        <p:nvSpPr>
          <p:cNvPr id="9" name="Sun"/>
          <p:cNvSpPr/>
          <p:nvPr/>
        </p:nvSpPr>
        <p:spPr>
          <a:xfrm>
            <a:off x="11654790" y="1489075"/>
            <a:ext cx="537210" cy="4168775"/>
          </a:xfrm>
          <a:custGeom>
            <a:avLst/>
            <a:gdLst/>
            <a:ahLst/>
            <a:cxnLst>
              <a:cxn ang="3">
                <a:pos x="hc" y="t"/>
              </a:cxn>
              <a:cxn ang="cd2">
                <a:pos x="l" y="vc"/>
              </a:cxn>
              <a:cxn ang="cd4">
                <a:pos x="hc" y="b"/>
              </a:cxn>
              <a:cxn ang="0">
                <a:pos x="r" y="vc"/>
              </a:cxn>
            </a:cxnLst>
            <a:rect l="l" t="t" r="r" b="b"/>
            <a:pathLst>
              <a:path w="846" h="4433">
                <a:moveTo>
                  <a:pt x="846" y="0"/>
                </a:moveTo>
                <a:lnTo>
                  <a:pt x="846" y="4433"/>
                </a:lnTo>
                <a:lnTo>
                  <a:pt x="811" y="4394"/>
                </a:lnTo>
                <a:cubicBezTo>
                  <a:pt x="306" y="3810"/>
                  <a:pt x="0" y="3049"/>
                  <a:pt x="0" y="2216"/>
                </a:cubicBezTo>
                <a:cubicBezTo>
                  <a:pt x="0" y="1384"/>
                  <a:pt x="306" y="623"/>
                  <a:pt x="811" y="39"/>
                </a:cubicBezTo>
                <a:lnTo>
                  <a:pt x="846" y="0"/>
                </a:lnTo>
                <a:close/>
              </a:path>
            </a:pathLst>
          </a:custGeom>
          <a:gradFill>
            <a:gsLst>
              <a:gs pos="0">
                <a:srgbClr val="FECF40"/>
              </a:gs>
              <a:gs pos="100000">
                <a:srgbClr val="846C21"/>
              </a:gs>
            </a:gsLst>
            <a:lin ang="1578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Earth" descr="RotatingEarth3"/>
          <p:cNvPicPr>
            <a:picLocks noChangeAspect="1"/>
          </p:cNvPicPr>
          <p:nvPr/>
        </p:nvPicPr>
        <p:blipFill>
          <a:blip r:embed="rId1"/>
          <a:stretch>
            <a:fillRect/>
          </a:stretch>
        </p:blipFill>
        <p:spPr>
          <a:xfrm rot="1620000">
            <a:off x="1639570" y="2551430"/>
            <a:ext cx="1765300" cy="1765300"/>
          </a:xfrm>
          <a:prstGeom prst="rect">
            <a:avLst/>
          </a:prstGeom>
        </p:spPr>
      </p:pic>
      <p:sp>
        <p:nvSpPr>
          <p:cNvPr id="19" name="Solar Year Text"/>
          <p:cNvSpPr txBox="1"/>
          <p:nvPr/>
        </p:nvSpPr>
        <p:spPr>
          <a:xfrm rot="240000">
            <a:off x="5752465" y="4487545"/>
            <a:ext cx="4014470" cy="720090"/>
          </a:xfrm>
          <a:prstGeom prst="rect">
            <a:avLst/>
          </a:prstGeom>
          <a:noFill/>
          <a:ln>
            <a:noFill/>
          </a:ln>
        </p:spPr>
        <p:txBody>
          <a:bodyPr wrap="square" rtlCol="0" anchor="t">
            <a:prstTxWarp prst="textCanDown">
              <a:avLst/>
            </a:prstTxWarp>
            <a:spAutoFit/>
          </a:bodyPr>
          <a:p>
            <a:pPr algn="ctr"/>
            <a:r>
              <a:rPr lang="en-US" sz="2400">
                <a:solidFill>
                  <a:srgbClr val="FFFF00"/>
                </a:solidFill>
                <a:sym typeface="+mn-ea"/>
              </a:rPr>
              <a:t>Solar Year: 365.25 days </a:t>
            </a:r>
            <a:r>
              <a:rPr lang="en-US" sz="2400">
                <a:solidFill>
                  <a:srgbClr val="FFFF00"/>
                </a:solidFill>
                <a:sym typeface="Wingdings" panose="05000000000000000000" charset="0"/>
              </a:rPr>
              <a:t></a:t>
            </a:r>
            <a:endParaRPr lang="en-US" sz="2400">
              <a:solidFill>
                <a:srgbClr val="FFFF00"/>
              </a:solidFill>
              <a:sym typeface="Wingdings" panose="05000000000000000000" charset="0"/>
            </a:endParaRPr>
          </a:p>
        </p:txBody>
      </p:sp>
      <p:pic>
        <p:nvPicPr>
          <p:cNvPr id="22" name="Moon Photo" descr="Moon"/>
          <p:cNvPicPr>
            <a:picLocks noChangeAspect="1"/>
          </p:cNvPicPr>
          <p:nvPr>
            <p:ph sz="half" idx="2"/>
          </p:nvPr>
        </p:nvPicPr>
        <p:blipFill>
          <a:blip r:embed="rId2"/>
          <a:stretch>
            <a:fillRect/>
          </a:stretch>
        </p:blipFill>
        <p:spPr>
          <a:xfrm>
            <a:off x="0" y="3775710"/>
            <a:ext cx="952500" cy="952500"/>
          </a:xfrm>
          <a:prstGeom prst="rect">
            <a:avLst/>
          </a:prstGeom>
        </p:spPr>
      </p:pic>
      <p:grpSp>
        <p:nvGrpSpPr>
          <p:cNvPr id="35" name="Earth Orbit"/>
          <p:cNvGrpSpPr/>
          <p:nvPr/>
        </p:nvGrpSpPr>
        <p:grpSpPr>
          <a:xfrm>
            <a:off x="2608580" y="2682875"/>
            <a:ext cx="9583420" cy="1971675"/>
            <a:chOff x="4310" y="4225"/>
            <a:chExt cx="14890" cy="3105"/>
          </a:xfrm>
        </p:grpSpPr>
        <p:sp>
          <p:nvSpPr>
            <p:cNvPr id="10" name="Earth OrbitPath2"/>
            <p:cNvSpPr/>
            <p:nvPr/>
          </p:nvSpPr>
          <p:spPr>
            <a:xfrm>
              <a:off x="5656" y="4225"/>
              <a:ext cx="12699" cy="901"/>
            </a:xfrm>
            <a:custGeom>
              <a:avLst/>
              <a:gdLst>
                <a:gd name="connsiteX0" fmla="*/ 0 w 12864"/>
                <a:gd name="connsiteY0" fmla="*/ 901 h 901"/>
                <a:gd name="connsiteX1" fmla="*/ 12864 w 12864"/>
                <a:gd name="connsiteY1" fmla="*/ 4 h 901"/>
              </a:gdLst>
              <a:ahLst/>
              <a:cxnLst>
                <a:cxn ang="0">
                  <a:pos x="connsiteX0" y="connsiteY0"/>
                </a:cxn>
                <a:cxn ang="0">
                  <a:pos x="connsiteX1" y="connsiteY1"/>
                </a:cxn>
              </a:cxnLst>
              <a:rect l="l" t="t" r="r" b="b"/>
              <a:pathLst>
                <a:path w="12864" h="901">
                  <a:moveTo>
                    <a:pt x="0" y="901"/>
                  </a:moveTo>
                  <a:cubicBezTo>
                    <a:pt x="2186" y="409"/>
                    <a:pt x="11192" y="-49"/>
                    <a:pt x="12864" y="4"/>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Earth OrbitPath1"/>
            <p:cNvSpPr/>
            <p:nvPr/>
          </p:nvSpPr>
          <p:spPr>
            <a:xfrm>
              <a:off x="4310" y="5822"/>
              <a:ext cx="14890" cy="1508"/>
            </a:xfrm>
            <a:custGeom>
              <a:avLst/>
              <a:gdLst>
                <a:gd name="connsiteX0" fmla="*/ 0 w 14890"/>
                <a:gd name="connsiteY0" fmla="*/ 0 h 1508"/>
                <a:gd name="connsiteX1" fmla="*/ 14890 w 14890"/>
                <a:gd name="connsiteY1" fmla="*/ 1501 h 1508"/>
              </a:gdLst>
              <a:ahLst/>
              <a:cxnLst>
                <a:cxn ang="0">
                  <a:pos x="connsiteX0" y="connsiteY0"/>
                </a:cxn>
                <a:cxn ang="0">
                  <a:pos x="connsiteX1" y="connsiteY1"/>
                </a:cxn>
              </a:cxnLst>
              <a:rect l="l" t="t" r="r" b="b"/>
              <a:pathLst>
                <a:path w="14890" h="1508">
                  <a:moveTo>
                    <a:pt x="0" y="0"/>
                  </a:moveTo>
                  <a:cubicBezTo>
                    <a:pt x="2490" y="1451"/>
                    <a:pt x="12953" y="1542"/>
                    <a:pt x="14890" y="1501"/>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cxnSp>
        <p:nvCxnSpPr>
          <p:cNvPr id="5" name="Straight Connector 4"/>
          <p:cNvCxnSpPr/>
          <p:nvPr/>
        </p:nvCxnSpPr>
        <p:spPr>
          <a:xfrm flipH="1">
            <a:off x="2941320" y="1873885"/>
            <a:ext cx="255270" cy="511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Lunar Orbit"/>
          <p:cNvGrpSpPr/>
          <p:nvPr/>
        </p:nvGrpSpPr>
        <p:grpSpPr>
          <a:xfrm>
            <a:off x="525780" y="2704465"/>
            <a:ext cx="4282440" cy="1667510"/>
            <a:chOff x="828" y="4259"/>
            <a:chExt cx="6744" cy="2626"/>
          </a:xfrm>
        </p:grpSpPr>
        <p:sp>
          <p:nvSpPr>
            <p:cNvPr id="24" name="Freeform 23"/>
            <p:cNvSpPr/>
            <p:nvPr/>
          </p:nvSpPr>
          <p:spPr>
            <a:xfrm>
              <a:off x="828" y="4259"/>
              <a:ext cx="6744" cy="2626"/>
            </a:xfrm>
            <a:custGeom>
              <a:avLst/>
              <a:gdLst>
                <a:gd name="connsiteX0" fmla="*/ 4403 w 6743"/>
                <a:gd name="connsiteY0" fmla="*/ 151 h 2626"/>
                <a:gd name="connsiteX1" fmla="*/ 0 w 6743"/>
                <a:gd name="connsiteY1" fmla="*/ 2528 h 2626"/>
              </a:gdLst>
              <a:ahLst/>
              <a:cxnLst>
                <a:cxn ang="0">
                  <a:pos x="connsiteX0" y="connsiteY0"/>
                </a:cxn>
                <a:cxn ang="0">
                  <a:pos x="connsiteX1" y="connsiteY1"/>
                </a:cxn>
              </a:cxnLst>
              <a:rect l="l" t="t" r="r" b="b"/>
              <a:pathLst>
                <a:path w="6744" h="2626">
                  <a:moveTo>
                    <a:pt x="4403" y="151"/>
                  </a:moveTo>
                  <a:cubicBezTo>
                    <a:pt x="10220" y="-827"/>
                    <a:pt x="3829" y="3309"/>
                    <a:pt x="0" y="2528"/>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5" name="Freeform 24"/>
            <p:cNvSpPr/>
            <p:nvPr/>
          </p:nvSpPr>
          <p:spPr>
            <a:xfrm>
              <a:off x="1109" y="5238"/>
              <a:ext cx="1390" cy="817"/>
            </a:xfrm>
            <a:custGeom>
              <a:avLst/>
              <a:gdLst>
                <a:gd name="connsiteX0" fmla="*/ 1390 w 1390"/>
                <a:gd name="connsiteY0" fmla="*/ 0 h 817"/>
                <a:gd name="connsiteX1" fmla="*/ 0 w 1390"/>
                <a:gd name="connsiteY1" fmla="*/ 817 h 817"/>
              </a:gdLst>
              <a:ahLst/>
              <a:cxnLst>
                <a:cxn ang="0">
                  <a:pos x="connsiteX0" y="connsiteY0"/>
                </a:cxn>
                <a:cxn ang="0">
                  <a:pos x="connsiteX1" y="connsiteY1"/>
                </a:cxn>
              </a:cxnLst>
              <a:rect l="l" t="t" r="r" b="b"/>
              <a:pathLst>
                <a:path w="1390" h="817">
                  <a:moveTo>
                    <a:pt x="1390" y="0"/>
                  </a:moveTo>
                  <a:cubicBezTo>
                    <a:pt x="1210" y="73"/>
                    <a:pt x="75" y="696"/>
                    <a:pt x="0" y="81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26" name="Lunar Month Text"/>
          <p:cNvSpPr txBox="1"/>
          <p:nvPr/>
        </p:nvSpPr>
        <p:spPr>
          <a:xfrm rot="20640000">
            <a:off x="683260" y="3633470"/>
            <a:ext cx="4211320" cy="1084580"/>
          </a:xfrm>
          <a:prstGeom prst="rect">
            <a:avLst/>
          </a:prstGeom>
          <a:noFill/>
          <a:ln>
            <a:noFill/>
          </a:ln>
        </p:spPr>
        <p:txBody>
          <a:bodyPr wrap="square" rtlCol="0" anchor="t">
            <a:prstTxWarp prst="textCanDown">
              <a:avLst>
                <a:gd name="adj" fmla="val 33333"/>
              </a:avLst>
            </a:prstTxWarp>
            <a:spAutoFit/>
          </a:bodyPr>
          <a:p>
            <a:pPr algn="ctr"/>
            <a:r>
              <a:rPr lang="en-US" sz="2400">
                <a:solidFill>
                  <a:schemeClr val="bg2"/>
                </a:solidFill>
                <a:sym typeface="+mn-ea"/>
              </a:rPr>
              <a:t>Lunar Month: 29.5 days </a:t>
            </a:r>
            <a:r>
              <a:rPr lang="en-US" sz="2400">
                <a:solidFill>
                  <a:schemeClr val="bg2"/>
                </a:solidFill>
                <a:sym typeface="Wingdings" panose="05000000000000000000" charset="0"/>
              </a:rPr>
              <a:t></a:t>
            </a:r>
            <a:endParaRPr lang="en-US" sz="2400">
              <a:solidFill>
                <a:schemeClr val="bg2"/>
              </a:solidFill>
              <a:sym typeface="Wingdings" panose="05000000000000000000" charset="0"/>
            </a:endParaRPr>
          </a:p>
        </p:txBody>
      </p:sp>
      <p:grpSp>
        <p:nvGrpSpPr>
          <p:cNvPr id="34" name="EarthRotation"/>
          <p:cNvGrpSpPr/>
          <p:nvPr/>
        </p:nvGrpSpPr>
        <p:grpSpPr>
          <a:xfrm rot="300000">
            <a:off x="2274570" y="2020570"/>
            <a:ext cx="1499235" cy="573405"/>
            <a:chOff x="3582" y="3182"/>
            <a:chExt cx="2361" cy="903"/>
          </a:xfrm>
        </p:grpSpPr>
        <p:sp>
          <p:nvSpPr>
            <p:cNvPr id="30" name="Oval 29"/>
            <p:cNvSpPr/>
            <p:nvPr/>
          </p:nvSpPr>
          <p:spPr>
            <a:xfrm rot="1020000">
              <a:off x="4229" y="3182"/>
              <a:ext cx="1231" cy="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FF0000"/>
                </a:solidFill>
              </a:endParaRPr>
            </a:p>
          </p:txBody>
        </p:sp>
        <p:sp>
          <p:nvSpPr>
            <p:cNvPr id="31" name="Text Box 30"/>
            <p:cNvSpPr txBox="1"/>
            <p:nvPr/>
          </p:nvSpPr>
          <p:spPr>
            <a:xfrm rot="1320000">
              <a:off x="3582" y="3360"/>
              <a:ext cx="2361" cy="725"/>
            </a:xfrm>
            <a:prstGeom prst="rect">
              <a:avLst/>
            </a:prstGeom>
            <a:noFill/>
            <a:ln>
              <a:noFill/>
            </a:ln>
          </p:spPr>
          <p:txBody>
            <a:bodyPr wrap="square" rtlCol="0" anchor="t">
              <a:prstTxWarp prst="textCanDown">
                <a:avLst>
                  <a:gd name="adj" fmla="val 33333"/>
                </a:avLst>
              </a:prstTxWarp>
              <a:spAutoFit/>
            </a:bodyPr>
            <a:p>
              <a:pPr algn="ctr"/>
              <a:r>
                <a:rPr lang="en-US" sz="1000">
                  <a:solidFill>
                    <a:srgbClr val="FF0000"/>
                  </a:solidFill>
                  <a:sym typeface="+mn-ea"/>
                </a:rPr>
                <a:t>Solar Day: 24 Hrs </a:t>
              </a:r>
              <a:r>
                <a:rPr lang="en-US" sz="1000">
                  <a:solidFill>
                    <a:srgbClr val="FF0000"/>
                  </a:solidFill>
                  <a:sym typeface="Wingdings" panose="05000000000000000000" charset="0"/>
                </a:rPr>
                <a:t></a:t>
              </a:r>
              <a:endParaRPr lang="en-US" sz="1000">
                <a:solidFill>
                  <a:srgbClr val="FF0000"/>
                </a:solidFill>
                <a:sym typeface="Wingdings" panose="05000000000000000000" charset="0"/>
              </a:endParaRPr>
            </a:p>
          </p:txBody>
        </p:sp>
      </p:grpSp>
      <p:cxnSp>
        <p:nvCxnSpPr>
          <p:cNvPr id="11" name="Straight Connector 10"/>
          <p:cNvCxnSpPr/>
          <p:nvPr/>
        </p:nvCxnSpPr>
        <p:spPr>
          <a:xfrm flipH="1">
            <a:off x="1862455" y="4629150"/>
            <a:ext cx="213995" cy="513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fade">
                                      <p:cBhvr>
                                        <p:cTn id="27" dur="500"/>
                                        <p:tgtEl>
                                          <p:spTgt spid="1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fade">
                                      <p:cBhvr>
                                        <p:cTn id="32" dur="500"/>
                                        <p:tgtEl>
                                          <p:spTgt spid="1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6"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First Fruits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23:9-14</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Levitical Command</a:t>
            </a:r>
            <a:br>
              <a:rPr lang="en-US" sz="2800" b="1"/>
            </a:br>
            <a:endParaRPr lang="en-US" sz="2800" b="1"/>
          </a:p>
          <a:p>
            <a:pPr lvl="1" algn="just"/>
            <a:r>
              <a:rPr lang="en-US" sz="2400"/>
              <a:t>[+] The LORD spoke to Moses: “Speak to the Israelites and tell them: When you enter the land I am giving you and reap its harvest, you are to bring the first sheaf of your harvest to the priest. He will wave the sheaf before the LORD so that you may be accepted; the priest is to wave it on the day after the Sabbath. On the day you wave the sheaf, you are to offer a year-old male lamb without blemish as a burnt offering to the LORD. Its grain offering is to be four quarts of fine flour mixed with oil as a fire offering to the LORD, a pleasing aroma, and its drink offering will be one quart of wine. You must not eat bread, roasted grain, or any new grain until this very day, and until you have brought the offering to your God. This is to be a permanent statute throughout your generations wherever you live.</a:t>
            </a:r>
            <a:endParaRPr lang="en-US" sz="2400"/>
          </a:p>
          <a:p>
            <a:pPr algn="r"/>
            <a:r>
              <a:rPr lang="en-US" sz="2400"/>
              <a:t>Leviticus 23:9-14</a:t>
            </a:r>
            <a:endParaRPr lang="en-US" sz="2400"/>
          </a:p>
          <a:p>
            <a:pPr algn="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First Fruits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32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2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5495" cy="5200650"/>
          </a:xfrm>
          <a:prstGeom prst="rect">
            <a:avLst/>
          </a:prstGeom>
          <a:noFill/>
        </p:spPr>
        <p:txBody>
          <a:bodyPr wrap="square" rtlCol="0" anchor="t">
            <a:spAutoFit/>
          </a:bodyPr>
          <a:p>
            <a:pPr algn="l"/>
            <a:r>
              <a:rPr lang="en-US" sz="3200" b="1">
                <a:sym typeface="+mn-ea"/>
              </a:rPr>
              <a:t>Particulars for First Fruit Offerings</a:t>
            </a:r>
            <a:br>
              <a:rPr lang="en-US" sz="2800" b="1">
                <a:sym typeface="+mn-ea"/>
              </a:rPr>
            </a:br>
            <a:endParaRPr lang="en-US" sz="2800" b="1"/>
          </a:p>
          <a:p>
            <a:pPr lvl="1" algn="just"/>
            <a:r>
              <a:rPr lang="en-US" sz="2400"/>
              <a:t>[+] Bring the </a:t>
            </a:r>
            <a:r>
              <a:rPr lang="en-US" sz="2400" i="1"/>
              <a:t>best </a:t>
            </a:r>
            <a:r>
              <a:rPr lang="en-US" sz="2400"/>
              <a:t>of the firstfruits of your land to the house of the LORD your God...</a:t>
            </a:r>
            <a:endParaRPr lang="en-US" sz="2400"/>
          </a:p>
          <a:p>
            <a:pPr lvl="1" algn="r"/>
            <a:r>
              <a:rPr lang="en-US" sz="2400"/>
              <a:t>Exodus 23:19</a:t>
            </a:r>
            <a:endParaRPr lang="en-US" sz="2400"/>
          </a:p>
          <a:p>
            <a:pPr lvl="1" algn="just"/>
            <a:endParaRPr lang="en-US" sz="2400"/>
          </a:p>
          <a:p>
            <a:pPr lvl="0" algn="l"/>
            <a:r>
              <a:rPr lang="en-US" sz="3200" b="1"/>
              <a:t>Distribution For Priests</a:t>
            </a:r>
            <a:br>
              <a:rPr lang="en-US" sz="2800" b="1"/>
            </a:br>
            <a:endParaRPr lang="en-US" sz="2400"/>
          </a:p>
          <a:p>
            <a:pPr lvl="1" algn="just"/>
            <a:r>
              <a:rPr lang="en-US" sz="2400"/>
              <a:t>[+] All the </a:t>
            </a:r>
            <a:r>
              <a:rPr lang="en-US" sz="2400" i="1"/>
              <a:t>best </a:t>
            </a:r>
            <a:r>
              <a:rPr lang="en-US" sz="2400"/>
              <a:t>of the oil and all the </a:t>
            </a:r>
            <a:r>
              <a:rPr lang="en-US" sz="2400" i="1"/>
              <a:t>best </a:t>
            </a:r>
            <a:r>
              <a:rPr lang="en-US" sz="2400"/>
              <a:t>of the wine and of the grain, the firstfruits of what they give to the LORD, I give to you. The first </a:t>
            </a:r>
            <a:r>
              <a:rPr lang="en-US" sz="2400" i="1"/>
              <a:t>ripe </a:t>
            </a:r>
            <a:r>
              <a:rPr lang="en-US" sz="2400"/>
              <a:t>fruits of all that is in their land, which they bring to the LORD, </a:t>
            </a:r>
            <a:r>
              <a:rPr lang="en-US" sz="2400" i="1"/>
              <a:t>shall be yours</a:t>
            </a:r>
            <a:r>
              <a:rPr lang="en-US" sz="2400"/>
              <a:t>. Everyone who is clean in your house may eat it.</a:t>
            </a:r>
            <a:endParaRPr lang="en-US" sz="2400"/>
          </a:p>
          <a:p>
            <a:pPr lvl="1" algn="r"/>
            <a:r>
              <a:rPr lang="en-US" sz="2400"/>
              <a:t>Numbers 18:12-13</a:t>
            </a:r>
            <a:endParaRPr lang="en-US" sz="2400"/>
          </a:p>
          <a:p>
            <a:pPr lvl="1"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First Fruits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2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5495" cy="3169285"/>
          </a:xfrm>
          <a:prstGeom prst="rect">
            <a:avLst/>
          </a:prstGeom>
          <a:noFill/>
        </p:spPr>
        <p:txBody>
          <a:bodyPr wrap="square" rtlCol="0" anchor="t">
            <a:spAutoFit/>
          </a:bodyPr>
          <a:p>
            <a:pPr algn="l"/>
            <a:r>
              <a:rPr lang="en-US" sz="3200" b="1">
                <a:sym typeface="+mn-ea"/>
              </a:rPr>
              <a:t>Particulars for Grain Offerings</a:t>
            </a:r>
            <a:br>
              <a:rPr lang="en-US" sz="2800" b="1">
                <a:sym typeface="+mn-ea"/>
              </a:rPr>
            </a:br>
            <a:endParaRPr lang="en-US" sz="2400"/>
          </a:p>
          <a:p>
            <a:pPr lvl="1" algn="just"/>
            <a:r>
              <a:rPr lang="en-US" sz="2400"/>
              <a:t>[+] If you offer a grain offering of firstfruits to the LORD, you shall offer for the grain offering of your firstfruits </a:t>
            </a:r>
            <a:r>
              <a:rPr lang="en-US" sz="2400" i="1"/>
              <a:t>fresh ears</a:t>
            </a:r>
            <a:r>
              <a:rPr lang="en-US" sz="2400"/>
              <a:t>, roasted with fire, crushed </a:t>
            </a:r>
            <a:r>
              <a:rPr lang="en-US" sz="2400" i="1"/>
              <a:t>new grain</a:t>
            </a:r>
            <a:r>
              <a:rPr lang="en-US" sz="2400"/>
              <a:t>. And you shall put oil on it and lay frankincense on it; it is a grain offering. And the priest shall burn as its memorial portion some of the crushed grain and some of the oil with all of its frankincense; it is a food offering to the LORD. </a:t>
            </a:r>
            <a:endParaRPr lang="en-US" sz="2400"/>
          </a:p>
          <a:p>
            <a:pPr algn="r"/>
            <a:r>
              <a:rPr lang="en-US" sz="2400"/>
              <a:t>Leviticus 2:14-16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First Fruits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Practice</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6888" y="1161288"/>
            <a:ext cx="11127105" cy="5077460"/>
          </a:xfrm>
          <a:prstGeom prst="rect">
            <a:avLst/>
          </a:prstGeom>
          <a:noFill/>
        </p:spPr>
        <p:txBody>
          <a:bodyPr wrap="square" rtlCol="0" anchor="t">
            <a:spAutoFit/>
          </a:bodyPr>
          <a:p>
            <a:pPr algn="l"/>
            <a:r>
              <a:rPr lang="en-US" sz="3200" b="1"/>
              <a:t>Requirements for First Fruits </a:t>
            </a:r>
            <a:br>
              <a:rPr lang="en-US" sz="2800" b="1"/>
            </a:br>
            <a:endParaRPr lang="en-US" sz="2800" b="1"/>
          </a:p>
          <a:p>
            <a:pPr lvl="1" algn="l"/>
            <a:r>
              <a:rPr lang="en-US" sz="2400">
                <a:sym typeface="+mn-ea"/>
              </a:rPr>
              <a:t>- Day after Sabbath</a:t>
            </a:r>
            <a:endParaRPr lang="en-US" sz="2400">
              <a:sym typeface="+mn-ea"/>
            </a:endParaRPr>
          </a:p>
          <a:p>
            <a:pPr lvl="1" algn="l"/>
            <a:r>
              <a:rPr lang="en-US" sz="2400"/>
              <a:t>- Bring first sheaf of harvest to priest</a:t>
            </a:r>
            <a:endParaRPr lang="en-US" sz="2400"/>
          </a:p>
          <a:p>
            <a:pPr lvl="1" algn="l"/>
            <a:r>
              <a:rPr lang="en-US" sz="2400"/>
              <a:t>- Priest will wave sheaf before the Lord</a:t>
            </a:r>
            <a:endParaRPr lang="en-US" sz="2400"/>
          </a:p>
          <a:p>
            <a:pPr lvl="1" algn="l"/>
            <a:r>
              <a:rPr lang="en-US" sz="2400"/>
              <a:t>- Blood offering: year-old male lamb</a:t>
            </a:r>
            <a:endParaRPr lang="en-US" sz="2400"/>
          </a:p>
          <a:p>
            <a:pPr lvl="1" algn="l"/>
            <a:r>
              <a:rPr lang="en-US" sz="2400"/>
              <a:t>- Grain offering: 4 quarts fine flour &amp; oil</a:t>
            </a:r>
            <a:endParaRPr lang="en-US" sz="2400"/>
          </a:p>
          <a:p>
            <a:pPr lvl="1" algn="l"/>
            <a:r>
              <a:rPr lang="en-US" sz="2400"/>
              <a:t>- Drink offering: 1 quart of wine</a:t>
            </a:r>
            <a:endParaRPr lang="en-US" sz="2400"/>
          </a:p>
          <a:p>
            <a:pPr lvl="1" algn="l"/>
            <a:r>
              <a:rPr lang="en-US" sz="2400"/>
              <a:t>- Don't eat any bread, roasted grain or any new grain until this day</a:t>
            </a:r>
            <a:br>
              <a:rPr lang="en-US" sz="2400"/>
            </a:br>
            <a:endParaRPr lang="en-US" sz="2400"/>
          </a:p>
          <a:p>
            <a:pPr lvl="1" algn="l"/>
            <a:r>
              <a:rPr lang="en-US" sz="2400"/>
              <a:t>- Fresh heads of grain, crushed kernels, roasted on fire</a:t>
            </a:r>
            <a:endParaRPr lang="en-US" sz="2400"/>
          </a:p>
          <a:p>
            <a:pPr lvl="1" algn="l"/>
            <a:r>
              <a:rPr lang="en-US" sz="2400"/>
              <a:t>- Priest adds frankincense to crushed kernels  </a:t>
            </a:r>
            <a:endParaRPr lang="en-US" sz="2400"/>
          </a:p>
          <a:p>
            <a:pPr lvl="1" algn="l"/>
            <a:r>
              <a:rPr lang="en-US" sz="2400"/>
              <a:t>- Priest keeps all first fruit gifts</a:t>
            </a:r>
            <a:endParaRPr lang="en-US" sz="2400"/>
          </a:p>
        </p:txBody>
      </p:sp>
      <p:cxnSp>
        <p:nvCxnSpPr>
          <p:cNvPr id="3" name="Underline1"/>
          <p:cNvCxnSpPr/>
          <p:nvPr/>
        </p:nvCxnSpPr>
        <p:spPr>
          <a:xfrm>
            <a:off x="7367905" y="4635500"/>
            <a:ext cx="159702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Verse1" hidden="1"/>
          <p:cNvSpPr txBox="1"/>
          <p:nvPr/>
        </p:nvSpPr>
        <p:spPr>
          <a:xfrm>
            <a:off x="1404620" y="2633980"/>
            <a:ext cx="9383395" cy="255333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You must not eat bread, roasted grain, or any new grain until this very day, and until you have brought the offering to your God. This is to be a permanent statute throughout your generations wherever you live.</a:t>
            </a:r>
            <a:endParaRPr lang="en-US" sz="3200"/>
          </a:p>
          <a:p>
            <a:pPr algn="r"/>
            <a:r>
              <a:rPr lang="en-US" sz="3200">
                <a:sym typeface="+mn-ea"/>
              </a:rPr>
              <a:t>Leviticus 23:14</a:t>
            </a:r>
            <a:endParaRPr lang="en-US" sz="3200">
              <a:sym typeface="+mn-ea"/>
            </a:endParaRPr>
          </a:p>
        </p:txBody>
      </p:sp>
      <p:cxnSp>
        <p:nvCxnSpPr>
          <p:cNvPr id="8" name="Underline2"/>
          <p:cNvCxnSpPr/>
          <p:nvPr/>
        </p:nvCxnSpPr>
        <p:spPr>
          <a:xfrm>
            <a:off x="982980" y="5363210"/>
            <a:ext cx="23952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Verse2" hidden="1"/>
          <p:cNvSpPr txBox="1"/>
          <p:nvPr/>
        </p:nvSpPr>
        <p:spPr>
          <a:xfrm>
            <a:off x="1404620" y="2633980"/>
            <a:ext cx="9383395" cy="255333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If you bring a grain offering of firstfruits to the Lord, offer crushed heads of new grain (green ears) roasted in the fire. </a:t>
            </a:r>
            <a:endParaRPr lang="en-US" sz="3200">
              <a:sym typeface="+mn-ea"/>
            </a:endParaRPr>
          </a:p>
          <a:p>
            <a:pPr lvl="0" algn="l"/>
            <a:endParaRPr lang="en-US" sz="3200">
              <a:sym typeface="+mn-ea"/>
            </a:endParaRPr>
          </a:p>
          <a:p>
            <a:pPr lvl="0" algn="r"/>
            <a:r>
              <a:rPr lang="en-US" sz="3200">
                <a:sym typeface="+mn-ea"/>
              </a:rPr>
              <a:t>Leviticus 2:14</a:t>
            </a:r>
            <a:endParaRPr 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fade">
                                      <p:cBhvr>
                                        <p:cTn id="44" dur="500"/>
                                        <p:tgtEl>
                                          <p:spTgt spid="2">
                                            <p:txEl>
                                              <p:pRg st="9" end="9"/>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500"/>
                                        <p:tgtEl>
                                          <p:spTgt spid="2">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ldLvl="0" animBg="1"/>
      <p:bldP spid="9" grpId="0" bldLvl="0" animBg="1"/>
      <p:bldP spid="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First Fruits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endParaRPr lang="en-US" sz="32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7" name="BarleyGrowth" descr="Barley1"/>
          <p:cNvPicPr>
            <a:picLocks noChangeAspect="1"/>
          </p:cNvPicPr>
          <p:nvPr>
            <p:ph idx="1"/>
          </p:nvPr>
        </p:nvPicPr>
        <p:blipFill>
          <a:blip r:embed="rId1"/>
          <a:stretch>
            <a:fillRect/>
          </a:stretch>
        </p:blipFill>
        <p:spPr>
          <a:xfrm>
            <a:off x="1802765" y="979170"/>
            <a:ext cx="8586470" cy="5671820"/>
          </a:xfrm>
          <a:prstGeom prst="rect">
            <a:avLst/>
          </a:prstGeom>
          <a:ln>
            <a:solidFill>
              <a:schemeClr val="accent1"/>
            </a:solidFill>
          </a:ln>
          <a:effectLst>
            <a:outerShdw blurRad="50800" dist="38100" dir="2700000" algn="tl" rotWithShape="0">
              <a:prstClr val="black">
                <a:alpha val="40000"/>
              </a:prstClr>
            </a:outerShdw>
          </a:effectLst>
        </p:spPr>
      </p:pic>
      <p:sp>
        <p:nvSpPr>
          <p:cNvPr id="22" name="Text"/>
          <p:cNvSpPr txBox="1"/>
          <p:nvPr/>
        </p:nvSpPr>
        <p:spPr>
          <a:xfrm>
            <a:off x="1909445" y="1177290"/>
            <a:ext cx="8527415" cy="983615"/>
          </a:xfrm>
          <a:prstGeom prst="rect">
            <a:avLst/>
          </a:prstGeom>
          <a:noFill/>
        </p:spPr>
        <p:txBody>
          <a:bodyPr wrap="square" rtlCol="0" anchor="t">
            <a:spAutoFit/>
          </a:bodyPr>
          <a:p>
            <a:pPr algn="l"/>
            <a:r>
              <a:rPr lang="en-US" sz="2800" b="1"/>
              <a:t>Stages of Barley Growth</a:t>
            </a:r>
            <a:endParaRPr lang="en-US" sz="2800" b="1"/>
          </a:p>
          <a:p>
            <a:pPr algn="l"/>
            <a:r>
              <a:rPr lang="en-US" sz="1000">
                <a:sym typeface="+mn-ea"/>
              </a:rPr>
              <a:t>https://nazareneisrael.org/book/torah-calendar/aviv-barley-the-head-of-the-year/</a:t>
            </a:r>
            <a:endParaRPr lang="en-US" sz="1000"/>
          </a:p>
          <a:p>
            <a:pPr algn="l"/>
            <a:r>
              <a:rPr lang="en-US" sz="1000">
                <a:sym typeface="+mn-ea"/>
              </a:rPr>
              <a:t>University of Wisconsin, Spring Barley Growth and Development Guide</a:t>
            </a:r>
            <a:endParaRPr lang="en-US" sz="1000"/>
          </a:p>
          <a:p>
            <a:pPr algn="l"/>
            <a:endParaRPr lang="en-US" sz="1000"/>
          </a:p>
        </p:txBody>
      </p:sp>
      <p:sp>
        <p:nvSpPr>
          <p:cNvPr id="9" name="Verse2"/>
          <p:cNvSpPr txBox="1"/>
          <p:nvPr/>
        </p:nvSpPr>
        <p:spPr>
          <a:xfrm>
            <a:off x="8088630" y="948690"/>
            <a:ext cx="2026920" cy="5701665"/>
          </a:xfrm>
          <a:prstGeom prst="rect">
            <a:avLst/>
          </a:prstGeom>
          <a:solidFill>
            <a:schemeClr val="accent1">
              <a:alpha val="5000"/>
            </a:schemeClr>
          </a:solidFill>
          <a:ln>
            <a:solidFill>
              <a:schemeClr val="accent1"/>
            </a:solidFill>
          </a:ln>
          <a:effectLst>
            <a:outerShdw blurRad="50800" dist="38100" dir="2700000" algn="tl" rotWithShape="0">
              <a:prstClr val="black">
                <a:alpha val="40000"/>
              </a:prstClr>
            </a:outerShdw>
          </a:effectLst>
        </p:spPr>
        <p:txBody>
          <a:bodyPr wrap="none" rtlCol="0" anchor="t">
            <a:noAutofit/>
          </a:bodyPr>
          <a:p>
            <a:pPr lvl="0" algn="l"/>
            <a:endParaRPr lang="en-US" sz="3200">
              <a:sym typeface="+mn-ea"/>
            </a:endParaRPr>
          </a:p>
        </p:txBody>
      </p:sp>
      <p:pic>
        <p:nvPicPr>
          <p:cNvPr id="28" name="Grains"/>
          <p:cNvPicPr>
            <a:picLocks noChangeAspect="1"/>
          </p:cNvPicPr>
          <p:nvPr/>
        </p:nvPicPr>
        <p:blipFill>
          <a:blip r:embed="rId2"/>
          <a:stretch>
            <a:fillRect/>
          </a:stretch>
        </p:blipFill>
        <p:spPr>
          <a:xfrm>
            <a:off x="1909445" y="2160905"/>
            <a:ext cx="3107055" cy="1276350"/>
          </a:xfrm>
          <a:prstGeom prst="rect">
            <a:avLst/>
          </a:prstGeom>
          <a:ln>
            <a:solidFill>
              <a:schemeClr val="accent6"/>
            </a:solidFill>
          </a:ln>
          <a:effectLst>
            <a:outerShdw blurRad="50800" dist="38100" dir="2700000" algn="tl" rotWithShape="0">
              <a:prstClr val="black">
                <a:alpha val="40000"/>
              </a:prstClr>
            </a:outerShdw>
          </a:effectLst>
        </p:spPr>
      </p:pic>
      <p:pic>
        <p:nvPicPr>
          <p:cNvPr id="30" name="Grain1"/>
          <p:cNvPicPr>
            <a:picLocks noChangeAspect="1"/>
          </p:cNvPicPr>
          <p:nvPr/>
        </p:nvPicPr>
        <p:blipFill>
          <a:blip r:embed="rId3"/>
          <a:stretch>
            <a:fillRect/>
          </a:stretch>
        </p:blipFill>
        <p:spPr>
          <a:xfrm>
            <a:off x="2056765" y="3117215"/>
            <a:ext cx="971550" cy="623570"/>
          </a:xfrm>
          <a:prstGeom prst="rect">
            <a:avLst/>
          </a:prstGeom>
          <a:ln>
            <a:solidFill>
              <a:schemeClr val="accent6"/>
            </a:solidFill>
          </a:ln>
          <a:effectLst>
            <a:outerShdw blurRad="50800" dist="38100" dir="2700000" algn="tl" rotWithShape="0">
              <a:prstClr val="black">
                <a:alpha val="40000"/>
              </a:prstClr>
            </a:outerShdw>
          </a:effectLst>
        </p:spPr>
      </p:pic>
      <p:pic>
        <p:nvPicPr>
          <p:cNvPr id="32" name="Grain2"/>
          <p:cNvPicPr>
            <a:picLocks noChangeAspect="1"/>
          </p:cNvPicPr>
          <p:nvPr/>
        </p:nvPicPr>
        <p:blipFill>
          <a:blip r:embed="rId4"/>
          <a:stretch>
            <a:fillRect/>
          </a:stretch>
        </p:blipFill>
        <p:spPr>
          <a:xfrm>
            <a:off x="3215005" y="3117215"/>
            <a:ext cx="857885" cy="659130"/>
          </a:xfrm>
          <a:prstGeom prst="rect">
            <a:avLst/>
          </a:prstGeom>
          <a:ln>
            <a:solidFill>
              <a:schemeClr val="accent6"/>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tx1">
                <a:lumMod val="50000"/>
                <a:lumOff val="50000"/>
              </a:schemeClr>
            </a:gs>
          </a:gsLst>
          <a:lin ang="6360000" scaled="0"/>
        </a:gradFill>
        <a:effectLst/>
      </p:bgPr>
    </p:bg>
    <p:spTree>
      <p:nvGrpSpPr>
        <p:cNvPr id="1" name=""/>
        <p:cNvGrpSpPr/>
        <p:nvPr/>
      </p:nvGrpSpPr>
      <p:grpSpPr/>
      <p:grpSp>
        <p:nvGrpSpPr>
          <p:cNvPr id="12" name="TitleBkg"/>
          <p:cNvGrpSpPr/>
          <p:nvPr/>
        </p:nvGrpSpPr>
        <p:grpSpPr>
          <a:xfrm>
            <a:off x="0" y="0"/>
            <a:ext cx="12081510" cy="6793230"/>
            <a:chOff x="0" y="0"/>
            <a:chExt cx="19200" cy="10698"/>
          </a:xfrm>
        </p:grpSpPr>
        <p:sp>
          <p:nvSpPr>
            <p:cNvPr id="1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Lights, Planets, Action &amp; Time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 1:1</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BlackBackground"/>
          <p:cNvSpPr/>
          <p:nvPr/>
        </p:nvSpPr>
        <p:spPr>
          <a:xfrm>
            <a:off x="0" y="914400"/>
            <a:ext cx="12193270" cy="5944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Sun"/>
          <p:cNvSpPr/>
          <p:nvPr/>
        </p:nvSpPr>
        <p:spPr>
          <a:xfrm>
            <a:off x="11654790" y="1489075"/>
            <a:ext cx="537210" cy="4168775"/>
          </a:xfrm>
          <a:custGeom>
            <a:avLst/>
            <a:gdLst/>
            <a:ahLst/>
            <a:cxnLst>
              <a:cxn ang="3">
                <a:pos x="hc" y="t"/>
              </a:cxn>
              <a:cxn ang="cd2">
                <a:pos x="l" y="vc"/>
              </a:cxn>
              <a:cxn ang="cd4">
                <a:pos x="hc" y="b"/>
              </a:cxn>
              <a:cxn ang="0">
                <a:pos x="r" y="vc"/>
              </a:cxn>
            </a:cxnLst>
            <a:rect l="l" t="t" r="r" b="b"/>
            <a:pathLst>
              <a:path w="846" h="4433">
                <a:moveTo>
                  <a:pt x="846" y="0"/>
                </a:moveTo>
                <a:lnTo>
                  <a:pt x="846" y="4433"/>
                </a:lnTo>
                <a:lnTo>
                  <a:pt x="811" y="4394"/>
                </a:lnTo>
                <a:cubicBezTo>
                  <a:pt x="306" y="3810"/>
                  <a:pt x="0" y="3049"/>
                  <a:pt x="0" y="2216"/>
                </a:cubicBezTo>
                <a:cubicBezTo>
                  <a:pt x="0" y="1384"/>
                  <a:pt x="306" y="623"/>
                  <a:pt x="811" y="39"/>
                </a:cubicBezTo>
                <a:lnTo>
                  <a:pt x="846" y="0"/>
                </a:lnTo>
                <a:close/>
              </a:path>
            </a:pathLst>
          </a:custGeom>
          <a:gradFill>
            <a:gsLst>
              <a:gs pos="0">
                <a:srgbClr val="FECF40"/>
              </a:gs>
              <a:gs pos="100000">
                <a:srgbClr val="846C21"/>
              </a:gs>
            </a:gsLst>
            <a:lin ang="1578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Earth" descr="RotatingEarth3"/>
          <p:cNvPicPr>
            <a:picLocks noChangeAspect="1"/>
          </p:cNvPicPr>
          <p:nvPr/>
        </p:nvPicPr>
        <p:blipFill>
          <a:blip r:embed="rId1"/>
          <a:stretch>
            <a:fillRect/>
          </a:stretch>
        </p:blipFill>
        <p:spPr>
          <a:xfrm rot="1620000">
            <a:off x="1639570" y="2551430"/>
            <a:ext cx="1765300" cy="1765300"/>
          </a:xfrm>
          <a:prstGeom prst="rect">
            <a:avLst/>
          </a:prstGeom>
        </p:spPr>
      </p:pic>
      <p:sp>
        <p:nvSpPr>
          <p:cNvPr id="19" name="Solar Year Text"/>
          <p:cNvSpPr txBox="1"/>
          <p:nvPr/>
        </p:nvSpPr>
        <p:spPr>
          <a:xfrm rot="180000">
            <a:off x="4545965" y="4342130"/>
            <a:ext cx="6231890" cy="947420"/>
          </a:xfrm>
          <a:prstGeom prst="rect">
            <a:avLst/>
          </a:prstGeom>
          <a:noFill/>
          <a:ln>
            <a:noFill/>
          </a:ln>
        </p:spPr>
        <p:txBody>
          <a:bodyPr wrap="square" rtlCol="0" anchor="t">
            <a:prstTxWarp prst="textCanDown">
              <a:avLst/>
            </a:prstTxWarp>
            <a:spAutoFit/>
          </a:bodyPr>
          <a:p>
            <a:pPr algn="ctr"/>
            <a:r>
              <a:rPr lang="en-US" sz="2400">
                <a:solidFill>
                  <a:srgbClr val="FFFF00"/>
                </a:solidFill>
                <a:sym typeface="+mn-ea"/>
              </a:rPr>
              <a:t>Solar Year: 365.25 days </a:t>
            </a:r>
            <a:r>
              <a:rPr lang="en-US" sz="2400">
                <a:solidFill>
                  <a:srgbClr val="FFFF00"/>
                </a:solidFill>
                <a:sym typeface="Wingdings" panose="05000000000000000000" charset="0"/>
              </a:rPr>
              <a:t></a:t>
            </a:r>
            <a:endParaRPr lang="en-US" sz="2400">
              <a:solidFill>
                <a:srgbClr val="FFFF00"/>
              </a:solidFill>
              <a:sym typeface="Wingdings" panose="05000000000000000000" charset="0"/>
            </a:endParaRPr>
          </a:p>
        </p:txBody>
      </p:sp>
      <p:pic>
        <p:nvPicPr>
          <p:cNvPr id="22" name="Moon Photo" descr="Moon"/>
          <p:cNvPicPr>
            <a:picLocks noChangeAspect="1"/>
          </p:cNvPicPr>
          <p:nvPr>
            <p:ph sz="half" idx="2"/>
          </p:nvPr>
        </p:nvPicPr>
        <p:blipFill>
          <a:blip r:embed="rId2"/>
          <a:stretch>
            <a:fillRect/>
          </a:stretch>
        </p:blipFill>
        <p:spPr>
          <a:xfrm>
            <a:off x="0" y="3775710"/>
            <a:ext cx="952500" cy="952500"/>
          </a:xfrm>
          <a:prstGeom prst="rect">
            <a:avLst/>
          </a:prstGeom>
        </p:spPr>
      </p:pic>
      <p:grpSp>
        <p:nvGrpSpPr>
          <p:cNvPr id="35" name="Earth Orbit"/>
          <p:cNvGrpSpPr/>
          <p:nvPr/>
        </p:nvGrpSpPr>
        <p:grpSpPr>
          <a:xfrm>
            <a:off x="2608580" y="2682875"/>
            <a:ext cx="9583420" cy="1971675"/>
            <a:chOff x="4310" y="4225"/>
            <a:chExt cx="14890" cy="3105"/>
          </a:xfrm>
        </p:grpSpPr>
        <p:sp>
          <p:nvSpPr>
            <p:cNvPr id="10" name="Earth OrbitPath2"/>
            <p:cNvSpPr/>
            <p:nvPr/>
          </p:nvSpPr>
          <p:spPr>
            <a:xfrm>
              <a:off x="5656" y="4225"/>
              <a:ext cx="12699" cy="901"/>
            </a:xfrm>
            <a:custGeom>
              <a:avLst/>
              <a:gdLst>
                <a:gd name="connsiteX0" fmla="*/ 0 w 12864"/>
                <a:gd name="connsiteY0" fmla="*/ 901 h 901"/>
                <a:gd name="connsiteX1" fmla="*/ 12864 w 12864"/>
                <a:gd name="connsiteY1" fmla="*/ 4 h 901"/>
              </a:gdLst>
              <a:ahLst/>
              <a:cxnLst>
                <a:cxn ang="0">
                  <a:pos x="connsiteX0" y="connsiteY0"/>
                </a:cxn>
                <a:cxn ang="0">
                  <a:pos x="connsiteX1" y="connsiteY1"/>
                </a:cxn>
              </a:cxnLst>
              <a:rect l="l" t="t" r="r" b="b"/>
              <a:pathLst>
                <a:path w="12864" h="901">
                  <a:moveTo>
                    <a:pt x="0" y="901"/>
                  </a:moveTo>
                  <a:cubicBezTo>
                    <a:pt x="2186" y="409"/>
                    <a:pt x="11192" y="-49"/>
                    <a:pt x="12864" y="4"/>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Earth OrbitPath1"/>
            <p:cNvSpPr/>
            <p:nvPr/>
          </p:nvSpPr>
          <p:spPr>
            <a:xfrm>
              <a:off x="4310" y="5822"/>
              <a:ext cx="14890" cy="1508"/>
            </a:xfrm>
            <a:custGeom>
              <a:avLst/>
              <a:gdLst>
                <a:gd name="connsiteX0" fmla="*/ 0 w 14890"/>
                <a:gd name="connsiteY0" fmla="*/ 0 h 1508"/>
                <a:gd name="connsiteX1" fmla="*/ 14890 w 14890"/>
                <a:gd name="connsiteY1" fmla="*/ 1501 h 1508"/>
              </a:gdLst>
              <a:ahLst/>
              <a:cxnLst>
                <a:cxn ang="0">
                  <a:pos x="connsiteX0" y="connsiteY0"/>
                </a:cxn>
                <a:cxn ang="0">
                  <a:pos x="connsiteX1" y="connsiteY1"/>
                </a:cxn>
              </a:cxnLst>
              <a:rect l="l" t="t" r="r" b="b"/>
              <a:pathLst>
                <a:path w="14890" h="1508">
                  <a:moveTo>
                    <a:pt x="0" y="0"/>
                  </a:moveTo>
                  <a:cubicBezTo>
                    <a:pt x="2490" y="1451"/>
                    <a:pt x="12953" y="1542"/>
                    <a:pt x="14890" y="1501"/>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cxnSp>
        <p:nvCxnSpPr>
          <p:cNvPr id="5" name="EarthAxis2"/>
          <p:cNvCxnSpPr/>
          <p:nvPr/>
        </p:nvCxnSpPr>
        <p:spPr>
          <a:xfrm flipH="1">
            <a:off x="2941320" y="1873885"/>
            <a:ext cx="255270" cy="511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Lunar Orbit"/>
          <p:cNvGrpSpPr/>
          <p:nvPr/>
        </p:nvGrpSpPr>
        <p:grpSpPr>
          <a:xfrm>
            <a:off x="525780" y="2704465"/>
            <a:ext cx="4282440" cy="1667510"/>
            <a:chOff x="828" y="4259"/>
            <a:chExt cx="6744" cy="2626"/>
          </a:xfrm>
        </p:grpSpPr>
        <p:sp>
          <p:nvSpPr>
            <p:cNvPr id="24" name="Freeform 23"/>
            <p:cNvSpPr/>
            <p:nvPr/>
          </p:nvSpPr>
          <p:spPr>
            <a:xfrm>
              <a:off x="828" y="4259"/>
              <a:ext cx="6744" cy="2626"/>
            </a:xfrm>
            <a:custGeom>
              <a:avLst/>
              <a:gdLst>
                <a:gd name="connsiteX0" fmla="*/ 4403 w 6743"/>
                <a:gd name="connsiteY0" fmla="*/ 151 h 2626"/>
                <a:gd name="connsiteX1" fmla="*/ 0 w 6743"/>
                <a:gd name="connsiteY1" fmla="*/ 2528 h 2626"/>
              </a:gdLst>
              <a:ahLst/>
              <a:cxnLst>
                <a:cxn ang="0">
                  <a:pos x="connsiteX0" y="connsiteY0"/>
                </a:cxn>
                <a:cxn ang="0">
                  <a:pos x="connsiteX1" y="connsiteY1"/>
                </a:cxn>
              </a:cxnLst>
              <a:rect l="l" t="t" r="r" b="b"/>
              <a:pathLst>
                <a:path w="6744" h="2626">
                  <a:moveTo>
                    <a:pt x="4403" y="151"/>
                  </a:moveTo>
                  <a:cubicBezTo>
                    <a:pt x="10220" y="-827"/>
                    <a:pt x="3829" y="3309"/>
                    <a:pt x="0" y="2528"/>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5" name="Freeform 24"/>
            <p:cNvSpPr/>
            <p:nvPr/>
          </p:nvSpPr>
          <p:spPr>
            <a:xfrm>
              <a:off x="1109" y="5238"/>
              <a:ext cx="1390" cy="817"/>
            </a:xfrm>
            <a:custGeom>
              <a:avLst/>
              <a:gdLst>
                <a:gd name="connsiteX0" fmla="*/ 1390 w 1390"/>
                <a:gd name="connsiteY0" fmla="*/ 0 h 817"/>
                <a:gd name="connsiteX1" fmla="*/ 0 w 1390"/>
                <a:gd name="connsiteY1" fmla="*/ 817 h 817"/>
              </a:gdLst>
              <a:ahLst/>
              <a:cxnLst>
                <a:cxn ang="0">
                  <a:pos x="connsiteX0" y="connsiteY0"/>
                </a:cxn>
                <a:cxn ang="0">
                  <a:pos x="connsiteX1" y="connsiteY1"/>
                </a:cxn>
              </a:cxnLst>
              <a:rect l="l" t="t" r="r" b="b"/>
              <a:pathLst>
                <a:path w="1390" h="817">
                  <a:moveTo>
                    <a:pt x="1390" y="0"/>
                  </a:moveTo>
                  <a:cubicBezTo>
                    <a:pt x="1210" y="73"/>
                    <a:pt x="75" y="696"/>
                    <a:pt x="0" y="81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34" name="EarthRotation"/>
          <p:cNvGrpSpPr/>
          <p:nvPr/>
        </p:nvGrpSpPr>
        <p:grpSpPr>
          <a:xfrm rot="300000">
            <a:off x="2274570" y="2020570"/>
            <a:ext cx="1499235" cy="573405"/>
            <a:chOff x="3582" y="3182"/>
            <a:chExt cx="2361" cy="903"/>
          </a:xfrm>
        </p:grpSpPr>
        <p:sp>
          <p:nvSpPr>
            <p:cNvPr id="30" name="Oval 29"/>
            <p:cNvSpPr/>
            <p:nvPr/>
          </p:nvSpPr>
          <p:spPr>
            <a:xfrm rot="1020000">
              <a:off x="4229" y="3182"/>
              <a:ext cx="1231" cy="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FF0000"/>
                </a:solidFill>
              </a:endParaRPr>
            </a:p>
          </p:txBody>
        </p:sp>
        <p:sp>
          <p:nvSpPr>
            <p:cNvPr id="31" name="Text Box 30"/>
            <p:cNvSpPr txBox="1"/>
            <p:nvPr/>
          </p:nvSpPr>
          <p:spPr>
            <a:xfrm rot="1320000">
              <a:off x="3582" y="3360"/>
              <a:ext cx="2361" cy="725"/>
            </a:xfrm>
            <a:prstGeom prst="rect">
              <a:avLst/>
            </a:prstGeom>
            <a:noFill/>
            <a:ln>
              <a:noFill/>
            </a:ln>
          </p:spPr>
          <p:txBody>
            <a:bodyPr wrap="square" rtlCol="0" anchor="t">
              <a:prstTxWarp prst="textCanDown">
                <a:avLst>
                  <a:gd name="adj" fmla="val 33333"/>
                </a:avLst>
              </a:prstTxWarp>
              <a:spAutoFit/>
            </a:bodyPr>
            <a:p>
              <a:pPr algn="ctr"/>
              <a:r>
                <a:rPr lang="en-US" sz="1000">
                  <a:solidFill>
                    <a:srgbClr val="FF0000"/>
                  </a:solidFill>
                  <a:sym typeface="+mn-ea"/>
                </a:rPr>
                <a:t>Solar Day: 24 Hrs </a:t>
              </a:r>
              <a:r>
                <a:rPr lang="en-US" sz="1000">
                  <a:solidFill>
                    <a:srgbClr val="FF0000"/>
                  </a:solidFill>
                  <a:sym typeface="Wingdings" panose="05000000000000000000" charset="0"/>
                </a:rPr>
                <a:t></a:t>
              </a:r>
              <a:endParaRPr lang="en-US" sz="1000">
                <a:solidFill>
                  <a:srgbClr val="FF0000"/>
                </a:solidFill>
                <a:sym typeface="Wingdings" panose="05000000000000000000" charset="0"/>
              </a:endParaRPr>
            </a:p>
          </p:txBody>
        </p:sp>
      </p:grpSp>
      <p:cxnSp>
        <p:nvCxnSpPr>
          <p:cNvPr id="11" name="EarthAxis1"/>
          <p:cNvCxnSpPr/>
          <p:nvPr/>
        </p:nvCxnSpPr>
        <p:spPr>
          <a:xfrm flipH="1">
            <a:off x="1862455" y="4629150"/>
            <a:ext cx="213995" cy="513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en114"/>
          <p:cNvSpPr txBox="1"/>
          <p:nvPr/>
        </p:nvSpPr>
        <p:spPr>
          <a:xfrm>
            <a:off x="1586865" y="5142230"/>
            <a:ext cx="10061575" cy="1630045"/>
          </a:xfrm>
          <a:prstGeom prst="rect">
            <a:avLst/>
          </a:prstGeom>
          <a:noFill/>
        </p:spPr>
        <p:txBody>
          <a:bodyPr wrap="square" rtlCol="0" anchor="t">
            <a:spAutoFit/>
          </a:bodyPr>
          <a:p>
            <a:r>
              <a:rPr lang="en-US" sz="2000">
                <a:solidFill>
                  <a:schemeClr val="bg1"/>
                </a:solidFill>
              </a:rPr>
              <a:t>[+]And God said, “Let there be lights in the expanse of the heavens to separate the day from the night. And let them be for (1) </a:t>
            </a:r>
            <a:r>
              <a:rPr lang="en-US" sz="2000" b="1">
                <a:solidFill>
                  <a:schemeClr val="bg1"/>
                </a:solidFill>
              </a:rPr>
              <a:t>signs </a:t>
            </a:r>
            <a:r>
              <a:rPr lang="en-US" sz="2000">
                <a:solidFill>
                  <a:schemeClr val="bg1"/>
                </a:solidFill>
              </a:rPr>
              <a:t>and for (2) </a:t>
            </a:r>
            <a:r>
              <a:rPr lang="en-US" sz="2000" b="1">
                <a:solidFill>
                  <a:schemeClr val="bg1"/>
                </a:solidFill>
              </a:rPr>
              <a:t>seasons [appointed times]</a:t>
            </a:r>
            <a:r>
              <a:rPr lang="en-US" sz="2000">
                <a:solidFill>
                  <a:schemeClr val="bg1"/>
                </a:solidFill>
              </a:rPr>
              <a:t>, and for (3) </a:t>
            </a:r>
            <a:r>
              <a:rPr lang="en-US" sz="2000" b="1">
                <a:solidFill>
                  <a:schemeClr val="bg1"/>
                </a:solidFill>
              </a:rPr>
              <a:t>days and years</a:t>
            </a:r>
            <a:r>
              <a:rPr lang="en-US" sz="2000">
                <a:solidFill>
                  <a:schemeClr val="bg1"/>
                </a:solidFill>
              </a:rPr>
              <a:t>, and let them be lights in the expanse of the heavens to (4) </a:t>
            </a:r>
            <a:r>
              <a:rPr lang="en-US" sz="2000" b="1">
                <a:solidFill>
                  <a:schemeClr val="bg1"/>
                </a:solidFill>
              </a:rPr>
              <a:t>give light upon the earth</a:t>
            </a:r>
            <a:r>
              <a:rPr lang="en-US" sz="2000">
                <a:solidFill>
                  <a:schemeClr val="bg1"/>
                </a:solidFill>
              </a:rPr>
              <a:t>.” And it was so. </a:t>
            </a:r>
            <a:endParaRPr lang="en-US" sz="2000">
              <a:solidFill>
                <a:schemeClr val="bg1"/>
              </a:solidFill>
            </a:endParaRPr>
          </a:p>
          <a:p>
            <a:pPr algn="r"/>
            <a:r>
              <a:rPr lang="en-US" sz="2000">
                <a:solidFill>
                  <a:schemeClr val="bg1"/>
                </a:solidFill>
              </a:rPr>
              <a:t>Genesis 1:14-15</a:t>
            </a:r>
            <a:endParaRPr lang="en-US" sz="2000">
              <a:solidFill>
                <a:schemeClr val="bg1"/>
              </a:solidFill>
            </a:endParaRPr>
          </a:p>
        </p:txBody>
      </p:sp>
      <p:sp>
        <p:nvSpPr>
          <p:cNvPr id="26" name="Lunar Month Text"/>
          <p:cNvSpPr txBox="1"/>
          <p:nvPr/>
        </p:nvSpPr>
        <p:spPr>
          <a:xfrm rot="20400000">
            <a:off x="993775" y="3825875"/>
            <a:ext cx="4759960" cy="817245"/>
          </a:xfrm>
          <a:prstGeom prst="rect">
            <a:avLst/>
          </a:prstGeom>
          <a:noFill/>
          <a:ln>
            <a:noFill/>
          </a:ln>
        </p:spPr>
        <p:txBody>
          <a:bodyPr wrap="square" rtlCol="0" anchor="t">
            <a:prstTxWarp prst="textCanDown">
              <a:avLst>
                <a:gd name="adj" fmla="val 33333"/>
              </a:avLst>
            </a:prstTxWarp>
            <a:spAutoFit/>
          </a:bodyPr>
          <a:p>
            <a:pPr algn="ctr"/>
            <a:r>
              <a:rPr lang="en-US" sz="2400">
                <a:solidFill>
                  <a:schemeClr val="bg2"/>
                </a:solidFill>
                <a:sym typeface="+mn-ea"/>
              </a:rPr>
              <a:t>Lunar Month: 29.5 days </a:t>
            </a:r>
            <a:r>
              <a:rPr lang="en-US" sz="2400">
                <a:solidFill>
                  <a:schemeClr val="bg2"/>
                </a:solidFill>
                <a:sym typeface="Wingdings" panose="05000000000000000000" charset="0"/>
              </a:rPr>
              <a:t></a:t>
            </a:r>
            <a:endParaRPr lang="en-US" sz="2400">
              <a:solidFill>
                <a:schemeClr val="bg2"/>
              </a:solidFill>
              <a:sym typeface="Wingdings" panose="050000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1" name="TitleBkg"/>
          <p:cNvGrpSpPr/>
          <p:nvPr/>
        </p:nvGrpSpPr>
        <p:grpSpPr>
          <a:xfrm>
            <a:off x="0" y="0"/>
            <a:ext cx="12192000" cy="6793230"/>
            <a:chOff x="0" y="0"/>
            <a:chExt cx="19200" cy="10698"/>
          </a:xfrm>
        </p:grpSpPr>
        <p:sp>
          <p:nvSpPr>
            <p:cNvPr id="22"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2060">
                <a:alpha val="11000"/>
              </a:srgbClr>
            </a:solidFill>
            <a:ln w="107950" cmpd="thickThin">
              <a:solidFill>
                <a:schemeClr val="accent5">
                  <a:lumMod val="60000"/>
                  <a:lumOff val="40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itle"/>
            <p:cNvSpPr>
              <a:spLocks noGrp="1"/>
            </p:cNvSpPr>
            <p:nvPr/>
          </p:nvSpPr>
          <p:spPr>
            <a:xfrm>
              <a:off x="0" y="0"/>
              <a:ext cx="19201" cy="1440"/>
            </a:xfrm>
            <a:prstGeom prst="rect">
              <a:avLst/>
            </a:prstGeom>
            <a:gradFill>
              <a:gsLst>
                <a:gs pos="14000">
                  <a:schemeClr val="accent5">
                    <a:lumMod val="20000"/>
                    <a:lumOff val="80000"/>
                  </a:schemeClr>
                </a:gs>
                <a:gs pos="84000">
                  <a:schemeClr val="accent5">
                    <a:lumMod val="60000"/>
                    <a:lumOff val="40000"/>
                  </a:schemeClr>
                </a:gs>
                <a:gs pos="100000">
                  <a:schemeClr val="accent5">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Harmonizing Celestial Time Markers</a:t>
              </a:r>
              <a:endParaRPr lang="en-US" sz="28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24" name="Line"/>
            <p:cNvCxnSpPr/>
            <p:nvPr/>
          </p:nvCxnSpPr>
          <p:spPr>
            <a:xfrm>
              <a:off x="178" y="1152"/>
              <a:ext cx="1815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Line"/>
            <p:cNvCxnSpPr/>
            <p:nvPr/>
          </p:nvCxnSpPr>
          <p:spPr>
            <a:xfrm>
              <a:off x="178" y="1072"/>
              <a:ext cx="186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1"/>
          <a:stretch>
            <a:fillRect/>
          </a:stretch>
        </p:blipFill>
        <p:spPr>
          <a:xfrm>
            <a:off x="-5715" y="914400"/>
            <a:ext cx="12197715" cy="5822315"/>
          </a:xfrm>
          <a:prstGeom prst="rect">
            <a:avLst/>
          </a:prstGeom>
        </p:spPr>
      </p:pic>
      <p:sp>
        <p:nvSpPr>
          <p:cNvPr id="5" name="Weeks"/>
          <p:cNvSpPr txBox="1"/>
          <p:nvPr/>
        </p:nvSpPr>
        <p:spPr>
          <a:xfrm>
            <a:off x="0" y="6419850"/>
            <a:ext cx="4817745" cy="460375"/>
          </a:xfrm>
          <a:prstGeom prst="rect">
            <a:avLst/>
          </a:prstGeom>
          <a:solidFill>
            <a:schemeClr val="accent5">
              <a:lumMod val="75000"/>
            </a:schemeClr>
          </a:solidFill>
        </p:spPr>
        <p:txBody>
          <a:bodyPr wrap="square" rtlCol="0">
            <a:spAutoFit/>
          </a:bodyPr>
          <a:p>
            <a:pPr algn="ctr"/>
            <a:r>
              <a:rPr lang="en-US" sz="2400" b="1">
                <a:solidFill>
                  <a:schemeClr val="bg1"/>
                </a:solidFill>
              </a:rPr>
              <a:t>Weeks</a:t>
            </a:r>
            <a:endParaRPr lang="en-US" sz="2400" b="1">
              <a:solidFill>
                <a:schemeClr val="bg1"/>
              </a:solidFill>
            </a:endParaRPr>
          </a:p>
        </p:txBody>
      </p:sp>
      <p:sp>
        <p:nvSpPr>
          <p:cNvPr id="6" name="Months"/>
          <p:cNvSpPr txBox="1"/>
          <p:nvPr/>
        </p:nvSpPr>
        <p:spPr>
          <a:xfrm>
            <a:off x="4186555" y="6419850"/>
            <a:ext cx="3866515" cy="460375"/>
          </a:xfrm>
          <a:prstGeom prst="rect">
            <a:avLst/>
          </a:prstGeom>
          <a:solidFill>
            <a:schemeClr val="accent5">
              <a:lumMod val="75000"/>
            </a:schemeClr>
          </a:solidFill>
        </p:spPr>
        <p:txBody>
          <a:bodyPr wrap="square" rtlCol="0">
            <a:spAutoFit/>
          </a:bodyPr>
          <a:p>
            <a:pPr algn="ctr"/>
            <a:r>
              <a:rPr lang="en-US" sz="2400" b="1">
                <a:solidFill>
                  <a:schemeClr val="bg1"/>
                </a:solidFill>
              </a:rPr>
              <a:t>Months</a:t>
            </a:r>
            <a:endParaRPr lang="en-US" sz="2400" b="1">
              <a:solidFill>
                <a:schemeClr val="bg1"/>
              </a:solidFill>
            </a:endParaRPr>
          </a:p>
        </p:txBody>
      </p:sp>
      <p:sp>
        <p:nvSpPr>
          <p:cNvPr id="7" name="Years"/>
          <p:cNvSpPr txBox="1"/>
          <p:nvPr/>
        </p:nvSpPr>
        <p:spPr>
          <a:xfrm>
            <a:off x="7907655" y="6419850"/>
            <a:ext cx="4284980" cy="460375"/>
          </a:xfrm>
          <a:prstGeom prst="rect">
            <a:avLst/>
          </a:prstGeom>
          <a:solidFill>
            <a:schemeClr val="accent5">
              <a:lumMod val="75000"/>
            </a:schemeClr>
          </a:solidFill>
        </p:spPr>
        <p:txBody>
          <a:bodyPr wrap="square" rtlCol="0">
            <a:spAutoFit/>
          </a:bodyPr>
          <a:p>
            <a:pPr algn="ctr"/>
            <a:r>
              <a:rPr lang="en-US" sz="2400" b="1">
                <a:solidFill>
                  <a:schemeClr val="bg1"/>
                </a:solidFill>
              </a:rPr>
              <a:t>Years</a:t>
            </a:r>
            <a:endParaRPr lang="en-US" sz="2400" b="1">
              <a:solidFill>
                <a:schemeClr val="bg1"/>
              </a:solidFill>
            </a:endParaRPr>
          </a:p>
        </p:txBody>
      </p:sp>
      <p:sp>
        <p:nvSpPr>
          <p:cNvPr id="8" name="MathWeeks"/>
          <p:cNvSpPr txBox="1"/>
          <p:nvPr/>
        </p:nvSpPr>
        <p:spPr>
          <a:xfrm>
            <a:off x="1280795" y="1081405"/>
            <a:ext cx="2364105" cy="460375"/>
          </a:xfrm>
          <a:prstGeom prst="rect">
            <a:avLst/>
          </a:prstGeom>
          <a:noFill/>
        </p:spPr>
        <p:txBody>
          <a:bodyPr wrap="square" rtlCol="0">
            <a:spAutoFit/>
          </a:bodyPr>
          <a:p>
            <a:pPr algn="ctr"/>
            <a:r>
              <a:rPr lang="en-US" sz="2400" b="1">
                <a:solidFill>
                  <a:schemeClr val="tx1"/>
                </a:solidFill>
              </a:rPr>
              <a:t>52 x 7 = 364</a:t>
            </a:r>
            <a:endParaRPr lang="en-US" sz="2400" b="1">
              <a:solidFill>
                <a:schemeClr val="tx1"/>
              </a:solidFill>
            </a:endParaRPr>
          </a:p>
        </p:txBody>
      </p:sp>
      <p:sp>
        <p:nvSpPr>
          <p:cNvPr id="9" name="MathMonths"/>
          <p:cNvSpPr txBox="1"/>
          <p:nvPr/>
        </p:nvSpPr>
        <p:spPr>
          <a:xfrm>
            <a:off x="5083175" y="1081405"/>
            <a:ext cx="2364105" cy="460375"/>
          </a:xfrm>
          <a:prstGeom prst="rect">
            <a:avLst/>
          </a:prstGeom>
          <a:noFill/>
        </p:spPr>
        <p:txBody>
          <a:bodyPr wrap="square" rtlCol="0">
            <a:spAutoFit/>
          </a:bodyPr>
          <a:p>
            <a:pPr algn="ctr"/>
            <a:r>
              <a:rPr lang="en-US" sz="2400" b="1">
                <a:solidFill>
                  <a:schemeClr val="tx1"/>
                </a:solidFill>
              </a:rPr>
              <a:t>29.5 x 12 = 354</a:t>
            </a:r>
            <a:endParaRPr lang="en-US" sz="2400" b="1">
              <a:solidFill>
                <a:schemeClr val="tx1"/>
              </a:solidFill>
            </a:endParaRPr>
          </a:p>
        </p:txBody>
      </p:sp>
      <p:sp>
        <p:nvSpPr>
          <p:cNvPr id="10" name="MathYears"/>
          <p:cNvSpPr txBox="1"/>
          <p:nvPr/>
        </p:nvSpPr>
        <p:spPr>
          <a:xfrm>
            <a:off x="8810625" y="1081405"/>
            <a:ext cx="2364105" cy="460375"/>
          </a:xfrm>
          <a:prstGeom prst="rect">
            <a:avLst/>
          </a:prstGeom>
          <a:noFill/>
        </p:spPr>
        <p:txBody>
          <a:bodyPr wrap="square" rtlCol="0">
            <a:spAutoFit/>
          </a:bodyPr>
          <a:p>
            <a:pPr algn="ctr"/>
            <a:r>
              <a:rPr lang="en-US" sz="2400" b="1">
                <a:solidFill>
                  <a:schemeClr val="tx1"/>
                </a:solidFill>
              </a:rPr>
              <a:t>365.25</a:t>
            </a:r>
            <a:endParaRPr lang="en-US" sz="2400" b="1">
              <a:solidFill>
                <a:schemeClr val="tx1"/>
              </a:solidFill>
            </a:endParaRPr>
          </a:p>
        </p:txBody>
      </p:sp>
      <p:cxnSp>
        <p:nvCxnSpPr>
          <p:cNvPr id="11" name="RedLine"/>
          <p:cNvCxnSpPr/>
          <p:nvPr/>
        </p:nvCxnSpPr>
        <p:spPr>
          <a:xfrm>
            <a:off x="492125" y="1511935"/>
            <a:ext cx="1118362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rrowGap"/>
          <p:cNvSpPr txBox="1"/>
          <p:nvPr/>
        </p:nvSpPr>
        <p:spPr>
          <a:xfrm>
            <a:off x="7112635" y="716915"/>
            <a:ext cx="1918970" cy="1818580"/>
          </a:xfrm>
          <a:prstGeom prst="leftArrow">
            <a:avLst>
              <a:gd name="adj1" fmla="val 67074"/>
              <a:gd name="adj2" fmla="val 31369"/>
            </a:avLst>
          </a:prstGeom>
          <a:gradFill>
            <a:gsLst>
              <a:gs pos="0">
                <a:srgbClr val="FFB7B7"/>
              </a:gs>
              <a:gs pos="100000">
                <a:srgbClr val="FF0000"/>
              </a:gs>
            </a:gsLst>
            <a:lin ang="10740000" scaled="0"/>
          </a:gradFill>
          <a:ln>
            <a:solidFill>
              <a:schemeClr val="accent1"/>
            </a:solidFill>
          </a:ln>
        </p:spPr>
        <p:txBody>
          <a:bodyPr wrap="square" rtlCol="0">
            <a:spAutoFit/>
          </a:bodyPr>
          <a:p>
            <a:pPr algn="ctr"/>
            <a:r>
              <a:rPr lang="en-US" sz="3600" b="1"/>
              <a:t>~11 Days</a:t>
            </a:r>
            <a:endParaRPr lang="en-US" sz="3600" b="1"/>
          </a:p>
        </p:txBody>
      </p:sp>
      <p:sp>
        <p:nvSpPr>
          <p:cNvPr id="14" name="TextExplanation"/>
          <p:cNvSpPr txBox="1"/>
          <p:nvPr/>
        </p:nvSpPr>
        <p:spPr>
          <a:xfrm>
            <a:off x="255270" y="1858645"/>
            <a:ext cx="11682730" cy="3532505"/>
          </a:xfrm>
          <a:prstGeom prst="rect">
            <a:avLst/>
          </a:prstGeom>
          <a:gradFill>
            <a:gsLst>
              <a:gs pos="0">
                <a:srgbClr val="FEFBA5"/>
              </a:gs>
              <a:gs pos="100000">
                <a:srgbClr val="FCF30E"/>
              </a:gs>
            </a:gsLst>
            <a:lin ang="4680000" scaled="0"/>
          </a:gradFill>
          <a:ln>
            <a:solidFill>
              <a:schemeClr val="accent4">
                <a:lumMod val="50000"/>
              </a:schemeClr>
            </a:solidFill>
          </a:ln>
          <a:effectLst>
            <a:outerShdw blurRad="50800" dist="38100" dir="2700000" algn="tl" rotWithShape="0">
              <a:prstClr val="black">
                <a:alpha val="40000"/>
              </a:prstClr>
            </a:outerShdw>
          </a:effectLst>
        </p:spPr>
        <p:txBody>
          <a:bodyPr wrap="square" rtlCol="0">
            <a:noAutofit/>
          </a:bodyPr>
          <a:p>
            <a:pPr algn="ctr"/>
            <a:r>
              <a:rPr lang="en-US" sz="3200"/>
              <a:t>The solar calendar can be harmonized with the earthly seasons by adding an extra day every 4 years: </a:t>
            </a:r>
            <a:r>
              <a:rPr lang="en-US" sz="3200" b="1"/>
              <a:t>Gregorian Calendar</a:t>
            </a:r>
            <a:br>
              <a:rPr lang="en-US" sz="3200" b="1"/>
            </a:br>
            <a:endParaRPr lang="en-US" sz="1600"/>
          </a:p>
          <a:p>
            <a:pPr algn="ctr"/>
            <a:r>
              <a:rPr lang="en-US" sz="3200"/>
              <a:t>The lunar and solar calendars can be harmonized by adding a special intercalary month every 2-3 years. This creates a 19-year repeating pattern called the Metonic Cycle: </a:t>
            </a:r>
            <a:r>
              <a:rPr lang="en-US" sz="3200" b="1"/>
              <a:t>Luni-solar Calendar</a:t>
            </a:r>
            <a:endParaRPr lang="en-US" sz="3200" b="1"/>
          </a:p>
        </p:txBody>
      </p:sp>
      <p:graphicFrame>
        <p:nvGraphicFramePr>
          <p:cNvPr id="15" name="MetonicCycle"/>
          <p:cNvGraphicFramePr/>
          <p:nvPr/>
        </p:nvGraphicFramePr>
        <p:xfrm>
          <a:off x="415290" y="4585970"/>
          <a:ext cx="11355070" cy="67754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48765"/>
                <a:gridCol w="516255"/>
                <a:gridCol w="515620"/>
                <a:gridCol w="516255"/>
                <a:gridCol w="515620"/>
                <a:gridCol w="516255"/>
                <a:gridCol w="516890"/>
                <a:gridCol w="515620"/>
                <a:gridCol w="516890"/>
                <a:gridCol w="515620"/>
                <a:gridCol w="515620"/>
                <a:gridCol w="516890"/>
                <a:gridCol w="516255"/>
                <a:gridCol w="515620"/>
                <a:gridCol w="516255"/>
                <a:gridCol w="515620"/>
                <a:gridCol w="516255"/>
                <a:gridCol w="516890"/>
                <a:gridCol w="515620"/>
                <a:gridCol w="516255"/>
              </a:tblGrid>
              <a:tr h="677545">
                <a:tc>
                  <a:txBody>
                    <a:bodyPr/>
                    <a:p>
                      <a:pPr algn="ctr">
                        <a:buNone/>
                      </a:pPr>
                      <a:r>
                        <a:rPr lang="en-US" b="1"/>
                        <a:t>19-Year Metonic Cycle</a:t>
                      </a:r>
                      <a:endParaRPr lang="en-US" b="1"/>
                    </a:p>
                  </a:txBody>
                  <a:tcPr/>
                </a:tc>
                <a:tc>
                  <a:txBody>
                    <a:bodyPr/>
                    <a:p>
                      <a:pPr algn="ctr">
                        <a:buNone/>
                      </a:pPr>
                      <a:r>
                        <a:rPr lang="en-US"/>
                        <a:t>1</a:t>
                      </a:r>
                      <a:endParaRPr lang="en-US"/>
                    </a:p>
                  </a:txBody>
                  <a:tcPr>
                    <a:solidFill>
                      <a:schemeClr val="accent1">
                        <a:lumMod val="75000"/>
                      </a:schemeClr>
                    </a:solidFill>
                  </a:tcPr>
                </a:tc>
                <a:tc>
                  <a:txBody>
                    <a:bodyPr/>
                    <a:p>
                      <a:pPr algn="ctr">
                        <a:buNone/>
                      </a:pPr>
                      <a:r>
                        <a:rPr lang="en-US"/>
                        <a:t>2</a:t>
                      </a:r>
                      <a:endParaRPr lang="en-US"/>
                    </a:p>
                  </a:txBody>
                  <a:tcPr>
                    <a:solidFill>
                      <a:schemeClr val="accent1">
                        <a:lumMod val="40000"/>
                        <a:lumOff val="60000"/>
                      </a:schemeClr>
                    </a:solidFill>
                  </a:tcPr>
                </a:tc>
                <a:tc>
                  <a:txBody>
                    <a:bodyPr/>
                    <a:p>
                      <a:pPr algn="ctr">
                        <a:buNone/>
                      </a:pPr>
                      <a:r>
                        <a:rPr lang="en-US"/>
                        <a:t>3</a:t>
                      </a:r>
                      <a:endParaRPr lang="en-US"/>
                    </a:p>
                  </a:txBody>
                  <a:tcPr>
                    <a:solidFill>
                      <a:schemeClr val="accent1">
                        <a:lumMod val="40000"/>
                        <a:lumOff val="60000"/>
                      </a:schemeClr>
                    </a:solidFill>
                  </a:tcPr>
                </a:tc>
                <a:tc>
                  <a:txBody>
                    <a:bodyPr/>
                    <a:p>
                      <a:pPr algn="ctr">
                        <a:buNone/>
                      </a:pPr>
                      <a:r>
                        <a:rPr lang="en-US"/>
                        <a:t>4</a:t>
                      </a:r>
                      <a:endParaRPr lang="en-US"/>
                    </a:p>
                  </a:txBody>
                  <a:tcPr>
                    <a:solidFill>
                      <a:schemeClr val="accent1">
                        <a:lumMod val="75000"/>
                      </a:schemeClr>
                    </a:solidFill>
                  </a:tcPr>
                </a:tc>
                <a:tc>
                  <a:txBody>
                    <a:bodyPr/>
                    <a:p>
                      <a:pPr algn="ctr">
                        <a:buNone/>
                      </a:pPr>
                      <a:r>
                        <a:rPr lang="en-US"/>
                        <a:t>5</a:t>
                      </a:r>
                      <a:endParaRPr lang="en-US"/>
                    </a:p>
                  </a:txBody>
                  <a:tcPr>
                    <a:solidFill>
                      <a:schemeClr val="accent1">
                        <a:lumMod val="40000"/>
                        <a:lumOff val="60000"/>
                      </a:schemeClr>
                    </a:solidFill>
                  </a:tcPr>
                </a:tc>
                <a:tc>
                  <a:txBody>
                    <a:bodyPr/>
                    <a:p>
                      <a:pPr algn="ctr">
                        <a:buNone/>
                      </a:pPr>
                      <a:r>
                        <a:rPr lang="en-US"/>
                        <a:t>6</a:t>
                      </a:r>
                      <a:endParaRPr lang="en-US"/>
                    </a:p>
                  </a:txBody>
                  <a:tcPr>
                    <a:solidFill>
                      <a:schemeClr val="accent1">
                        <a:lumMod val="40000"/>
                        <a:lumOff val="60000"/>
                      </a:schemeClr>
                    </a:solidFill>
                  </a:tcPr>
                </a:tc>
                <a:tc>
                  <a:txBody>
                    <a:bodyPr/>
                    <a:p>
                      <a:pPr algn="ctr">
                        <a:buNone/>
                      </a:pPr>
                      <a:r>
                        <a:rPr lang="en-US"/>
                        <a:t>7</a:t>
                      </a:r>
                      <a:endParaRPr lang="en-US"/>
                    </a:p>
                  </a:txBody>
                  <a:tcPr>
                    <a:solidFill>
                      <a:schemeClr val="accent1">
                        <a:lumMod val="75000"/>
                      </a:schemeClr>
                    </a:solidFill>
                  </a:tcPr>
                </a:tc>
                <a:tc>
                  <a:txBody>
                    <a:bodyPr/>
                    <a:p>
                      <a:pPr algn="ctr">
                        <a:buNone/>
                      </a:pPr>
                      <a:r>
                        <a:rPr lang="en-US"/>
                        <a:t>8</a:t>
                      </a:r>
                      <a:endParaRPr lang="en-US"/>
                    </a:p>
                  </a:txBody>
                  <a:tcPr>
                    <a:solidFill>
                      <a:schemeClr val="accent1">
                        <a:lumMod val="40000"/>
                        <a:lumOff val="60000"/>
                      </a:schemeClr>
                    </a:solidFill>
                  </a:tcPr>
                </a:tc>
                <a:tc>
                  <a:txBody>
                    <a:bodyPr/>
                    <a:p>
                      <a:pPr algn="ctr">
                        <a:buNone/>
                      </a:pPr>
                      <a:r>
                        <a:rPr lang="en-US"/>
                        <a:t>9</a:t>
                      </a:r>
                      <a:endParaRPr lang="en-US"/>
                    </a:p>
                  </a:txBody>
                  <a:tcPr>
                    <a:solidFill>
                      <a:schemeClr val="accent1">
                        <a:lumMod val="75000"/>
                      </a:schemeClr>
                    </a:solidFill>
                  </a:tcPr>
                </a:tc>
                <a:tc>
                  <a:txBody>
                    <a:bodyPr/>
                    <a:p>
                      <a:pPr algn="ctr">
                        <a:buNone/>
                      </a:pPr>
                      <a:r>
                        <a:rPr lang="en-US"/>
                        <a:t>10</a:t>
                      </a:r>
                      <a:endParaRPr lang="en-US"/>
                    </a:p>
                  </a:txBody>
                  <a:tcPr>
                    <a:solidFill>
                      <a:schemeClr val="accent1">
                        <a:lumMod val="40000"/>
                        <a:lumOff val="60000"/>
                      </a:schemeClr>
                    </a:solidFill>
                  </a:tcPr>
                </a:tc>
                <a:tc>
                  <a:txBody>
                    <a:bodyPr/>
                    <a:p>
                      <a:pPr algn="ctr">
                        <a:buNone/>
                      </a:pPr>
                      <a:r>
                        <a:rPr lang="en-US"/>
                        <a:t>11</a:t>
                      </a:r>
                      <a:endParaRPr lang="en-US"/>
                    </a:p>
                  </a:txBody>
                  <a:tcPr>
                    <a:solidFill>
                      <a:schemeClr val="accent1">
                        <a:lumMod val="40000"/>
                        <a:lumOff val="60000"/>
                      </a:schemeClr>
                    </a:solidFill>
                  </a:tcPr>
                </a:tc>
                <a:tc>
                  <a:txBody>
                    <a:bodyPr/>
                    <a:p>
                      <a:pPr algn="ctr">
                        <a:buNone/>
                      </a:pPr>
                      <a:r>
                        <a:rPr lang="en-US"/>
                        <a:t>12</a:t>
                      </a:r>
                      <a:endParaRPr lang="en-US"/>
                    </a:p>
                  </a:txBody>
                  <a:tcPr>
                    <a:solidFill>
                      <a:schemeClr val="accent1">
                        <a:lumMod val="75000"/>
                      </a:schemeClr>
                    </a:solidFill>
                  </a:tcPr>
                </a:tc>
                <a:tc>
                  <a:txBody>
                    <a:bodyPr/>
                    <a:p>
                      <a:pPr algn="ctr">
                        <a:buNone/>
                      </a:pPr>
                      <a:r>
                        <a:rPr lang="en-US"/>
                        <a:t>13</a:t>
                      </a:r>
                      <a:endParaRPr lang="en-US"/>
                    </a:p>
                  </a:txBody>
                  <a:tcPr>
                    <a:solidFill>
                      <a:schemeClr val="accent1">
                        <a:lumMod val="40000"/>
                        <a:lumOff val="60000"/>
                      </a:schemeClr>
                    </a:solidFill>
                  </a:tcPr>
                </a:tc>
                <a:tc>
                  <a:txBody>
                    <a:bodyPr/>
                    <a:p>
                      <a:pPr algn="ctr">
                        <a:buNone/>
                      </a:pPr>
                      <a:r>
                        <a:rPr lang="en-US"/>
                        <a:t>14</a:t>
                      </a:r>
                      <a:endParaRPr lang="en-US"/>
                    </a:p>
                  </a:txBody>
                  <a:tcPr>
                    <a:solidFill>
                      <a:schemeClr val="accent1">
                        <a:lumMod val="40000"/>
                        <a:lumOff val="60000"/>
                      </a:schemeClr>
                    </a:solidFill>
                  </a:tcPr>
                </a:tc>
                <a:tc>
                  <a:txBody>
                    <a:bodyPr/>
                    <a:p>
                      <a:pPr algn="ctr">
                        <a:buNone/>
                      </a:pPr>
                      <a:r>
                        <a:rPr lang="en-US"/>
                        <a:t>15</a:t>
                      </a:r>
                      <a:endParaRPr lang="en-US"/>
                    </a:p>
                  </a:txBody>
                  <a:tcPr>
                    <a:solidFill>
                      <a:schemeClr val="accent1">
                        <a:lumMod val="75000"/>
                      </a:schemeClr>
                    </a:solidFill>
                  </a:tcPr>
                </a:tc>
                <a:tc>
                  <a:txBody>
                    <a:bodyPr/>
                    <a:p>
                      <a:pPr algn="ctr">
                        <a:buNone/>
                      </a:pPr>
                      <a:r>
                        <a:rPr lang="en-US"/>
                        <a:t>16</a:t>
                      </a:r>
                      <a:endParaRPr lang="en-US"/>
                    </a:p>
                  </a:txBody>
                  <a:tcPr>
                    <a:solidFill>
                      <a:schemeClr val="accent1">
                        <a:lumMod val="40000"/>
                        <a:lumOff val="60000"/>
                      </a:schemeClr>
                    </a:solidFill>
                  </a:tcPr>
                </a:tc>
                <a:tc>
                  <a:txBody>
                    <a:bodyPr/>
                    <a:p>
                      <a:pPr algn="ctr">
                        <a:buNone/>
                      </a:pPr>
                      <a:r>
                        <a:rPr lang="en-US"/>
                        <a:t>17</a:t>
                      </a:r>
                      <a:endParaRPr lang="en-US"/>
                    </a:p>
                  </a:txBody>
                  <a:tcPr>
                    <a:solidFill>
                      <a:schemeClr val="accent1">
                        <a:lumMod val="40000"/>
                        <a:lumOff val="60000"/>
                      </a:schemeClr>
                    </a:solidFill>
                  </a:tcPr>
                </a:tc>
                <a:tc>
                  <a:txBody>
                    <a:bodyPr/>
                    <a:p>
                      <a:pPr algn="ctr">
                        <a:buNone/>
                      </a:pPr>
                      <a:r>
                        <a:rPr lang="en-US"/>
                        <a:t>18</a:t>
                      </a:r>
                      <a:endParaRPr lang="en-US"/>
                    </a:p>
                  </a:txBody>
                  <a:tcPr>
                    <a:solidFill>
                      <a:schemeClr val="accent1">
                        <a:lumMod val="75000"/>
                      </a:schemeClr>
                    </a:solidFill>
                  </a:tcPr>
                </a:tc>
                <a:tc>
                  <a:txBody>
                    <a:bodyPr/>
                    <a:p>
                      <a:pPr algn="ctr">
                        <a:buNone/>
                      </a:pPr>
                      <a:r>
                        <a:rPr lang="en-US"/>
                        <a:t>19</a:t>
                      </a:r>
                      <a:endParaRPr lang="en-US"/>
                    </a:p>
                  </a:txBody>
                  <a:tcPr>
                    <a:solidFill>
                      <a:schemeClr val="accent1">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Effect transition="in" filter="fade">
                                      <p:cBhvr>
                                        <p:cTn id="12" dur="500"/>
                                        <p:tgtEl>
                                          <p:spTgt spid="14">
                                            <p:bg/>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500"/>
                                        <p:tgtEl>
                                          <p:spTgt spid="1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animBg="1"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First Fruits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Annual</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SunAndMoon" descr="Sun-and-Moon"/>
          <p:cNvPicPr>
            <a:picLocks noChangeAspect="1"/>
          </p:cNvPicPr>
          <p:nvPr>
            <p:ph idx="1"/>
          </p:nvPr>
        </p:nvPicPr>
        <p:blipFill>
          <a:blip r:embed="rId1"/>
          <a:stretch>
            <a:fillRect/>
          </a:stretch>
        </p:blipFill>
        <p:spPr>
          <a:xfrm>
            <a:off x="1699895" y="1177290"/>
            <a:ext cx="8792845" cy="5487035"/>
          </a:xfrm>
          <a:prstGeom prst="rect">
            <a:avLst/>
          </a:prstGeom>
          <a:ln>
            <a:solidFill>
              <a:schemeClr val="accent6"/>
            </a:solidFill>
          </a:ln>
          <a:effectLst>
            <a:outerShdw blurRad="50800" dist="38100" dir="2700000" algn="tl" rotWithShape="0">
              <a:prstClr val="black">
                <a:alpha val="40000"/>
              </a:prstClr>
            </a:outerShdw>
          </a:effectLst>
        </p:spPr>
      </p:pic>
      <p:grpSp>
        <p:nvGrpSpPr>
          <p:cNvPr id="3" name="Group 2"/>
          <p:cNvGrpSpPr/>
          <p:nvPr/>
        </p:nvGrpSpPr>
        <p:grpSpPr>
          <a:xfrm rot="16200000">
            <a:off x="3913505" y="2629535"/>
            <a:ext cx="4957445" cy="2816225"/>
            <a:chOff x="3007" y="3403"/>
            <a:chExt cx="4892" cy="2544"/>
          </a:xfrm>
        </p:grpSpPr>
        <p:pic>
          <p:nvPicPr>
            <p:cNvPr id="28" name="Grains"/>
            <p:cNvPicPr>
              <a:picLocks noChangeAspect="1"/>
            </p:cNvPicPr>
            <p:nvPr/>
          </p:nvPicPr>
          <p:blipFill>
            <a:blip r:embed="rId2"/>
            <a:stretch>
              <a:fillRect/>
            </a:stretch>
          </p:blipFill>
          <p:spPr>
            <a:xfrm>
              <a:off x="3007" y="3403"/>
              <a:ext cx="4893" cy="2010"/>
            </a:xfrm>
            <a:prstGeom prst="rect">
              <a:avLst/>
            </a:prstGeom>
            <a:ln>
              <a:solidFill>
                <a:schemeClr val="accent6"/>
              </a:solidFill>
            </a:ln>
            <a:effectLst>
              <a:outerShdw blurRad="50800" dist="38100" dir="2700000" algn="tl" rotWithShape="0">
                <a:prstClr val="black">
                  <a:alpha val="40000"/>
                </a:prstClr>
              </a:outerShdw>
            </a:effectLst>
          </p:spPr>
        </p:pic>
        <p:pic>
          <p:nvPicPr>
            <p:cNvPr id="30" name="Grain1"/>
            <p:cNvPicPr>
              <a:picLocks noChangeAspect="1"/>
            </p:cNvPicPr>
            <p:nvPr/>
          </p:nvPicPr>
          <p:blipFill>
            <a:blip r:embed="rId3"/>
            <a:stretch>
              <a:fillRect/>
            </a:stretch>
          </p:blipFill>
          <p:spPr>
            <a:xfrm>
              <a:off x="3239" y="4909"/>
              <a:ext cx="1530" cy="982"/>
            </a:xfrm>
            <a:prstGeom prst="rect">
              <a:avLst/>
            </a:prstGeom>
            <a:ln>
              <a:solidFill>
                <a:schemeClr val="accent6"/>
              </a:solidFill>
            </a:ln>
            <a:effectLst>
              <a:outerShdw blurRad="50800" dist="38100" dir="2700000" algn="tl" rotWithShape="0">
                <a:prstClr val="black">
                  <a:alpha val="40000"/>
                </a:prstClr>
              </a:outerShdw>
            </a:effectLst>
          </p:spPr>
        </p:pic>
        <p:pic>
          <p:nvPicPr>
            <p:cNvPr id="32" name="Grain2"/>
            <p:cNvPicPr>
              <a:picLocks noChangeAspect="1"/>
            </p:cNvPicPr>
            <p:nvPr/>
          </p:nvPicPr>
          <p:blipFill>
            <a:blip r:embed="rId4"/>
            <a:stretch>
              <a:fillRect/>
            </a:stretch>
          </p:blipFill>
          <p:spPr>
            <a:xfrm>
              <a:off x="5063" y="4909"/>
              <a:ext cx="1351" cy="1038"/>
            </a:xfrm>
            <a:prstGeom prst="rect">
              <a:avLst/>
            </a:prstGeom>
            <a:ln>
              <a:solidFill>
                <a:schemeClr val="accent6"/>
              </a:solidFill>
            </a:ln>
            <a:effectLst>
              <a:outerShdw blurRad="50800" dist="38100" dir="2700000" algn="tl" rotWithShape="0">
                <a:prstClr val="black">
                  <a:alpha val="40000"/>
                </a:prstClr>
              </a:outerShdw>
            </a:effectLst>
          </p:spPr>
        </p:pic>
      </p:grpSp>
      <p:sp>
        <p:nvSpPr>
          <p:cNvPr id="22" name="Text"/>
          <p:cNvSpPr txBox="1"/>
          <p:nvPr/>
        </p:nvSpPr>
        <p:spPr>
          <a:xfrm>
            <a:off x="1797685" y="1828800"/>
            <a:ext cx="8512175" cy="3846195"/>
          </a:xfrm>
          <a:prstGeom prst="rect">
            <a:avLst/>
          </a:prstGeom>
          <a:solidFill>
            <a:schemeClr val="bg1">
              <a:alpha val="60000"/>
            </a:schemeClr>
          </a:solidFill>
        </p:spPr>
        <p:txBody>
          <a:bodyPr wrap="square" rtlCol="0" anchor="t">
            <a:spAutoFit/>
          </a:bodyPr>
          <a:p>
            <a:pPr algn="l"/>
            <a:r>
              <a:rPr lang="en-US" sz="3200" b="1"/>
              <a:t>Tradition of Sanhedrin</a:t>
            </a:r>
            <a:endParaRPr lang="en-US" sz="3200" b="1"/>
          </a:p>
          <a:p>
            <a:pPr algn="l"/>
            <a:endParaRPr lang="en-US" sz="2000"/>
          </a:p>
          <a:p>
            <a:pPr marL="342900" indent="-342900" algn="l">
              <a:buFont typeface="Arial" panose="020B0604020202020204" pitchFamily="34" charset="0"/>
              <a:buChar char="•"/>
            </a:pPr>
            <a:r>
              <a:rPr lang="en-US" sz="2400"/>
              <a:t>Special barley garden outside Temple (no fertilization or irrigation)</a:t>
            </a:r>
            <a:endParaRPr lang="en-US" sz="2400"/>
          </a:p>
          <a:p>
            <a:pPr marL="342900" indent="-342900" algn="l">
              <a:buFont typeface="Arial" panose="020B0604020202020204" pitchFamily="34" charset="0"/>
              <a:buChar char="•"/>
            </a:pPr>
            <a:r>
              <a:rPr lang="en-US" sz="2400">
                <a:sym typeface="+mn-ea"/>
              </a:rPr>
              <a:t>Farmer interrogated on New Moon (intercalary month)</a:t>
            </a:r>
            <a:endParaRPr lang="en-US" sz="2400"/>
          </a:p>
          <a:p>
            <a:pPr marL="342900" indent="-342900" algn="l">
              <a:buFont typeface="Arial" panose="020B0604020202020204" pitchFamily="34" charset="0"/>
              <a:buChar char="•"/>
            </a:pPr>
            <a:r>
              <a:rPr lang="en-US" sz="2400"/>
              <a:t>First Fruits marked with red ribbon on Passover Day</a:t>
            </a:r>
            <a:endParaRPr lang="en-US" sz="2400"/>
          </a:p>
          <a:p>
            <a:pPr marL="342900" indent="-342900" algn="l">
              <a:buFont typeface="Arial" panose="020B0604020202020204" pitchFamily="34" charset="0"/>
              <a:buChar char="•"/>
            </a:pPr>
            <a:r>
              <a:rPr lang="en-US" sz="2400"/>
              <a:t>Worshippers follow Sanhedrin to cut First Fruits after Passover</a:t>
            </a:r>
            <a:endParaRPr lang="en-US" sz="2400"/>
          </a:p>
          <a:p>
            <a:pPr marL="342900" indent="-342900" algn="l">
              <a:buFont typeface="Arial" panose="020B0604020202020204" pitchFamily="34" charset="0"/>
              <a:buChar char="•"/>
            </a:pPr>
            <a:r>
              <a:rPr lang="en-US" sz="2400"/>
              <a:t>Kernels parched over altar flame on Sunday and offered to the Lord</a:t>
            </a:r>
            <a:endParaRPr lang="en-US" sz="2400"/>
          </a:p>
          <a:p>
            <a:pPr algn="l"/>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fade">
                                      <p:cBhvr>
                                        <p:cTn id="16" dur="500"/>
                                        <p:tgtEl>
                                          <p:spTgt spid="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animEffect transition="in" filter="fade">
                                      <p:cBhvr>
                                        <p:cTn id="21" dur="500"/>
                                        <p:tgtEl>
                                          <p:spTgt spid="2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xEl>
                                              <p:pRg st="4" end="4"/>
                                            </p:txEl>
                                          </p:spTgt>
                                        </p:tgtEl>
                                        <p:attrNameLst>
                                          <p:attrName>style.visibility</p:attrName>
                                        </p:attrNameLst>
                                      </p:cBhvr>
                                      <p:to>
                                        <p:strVal val="visible"/>
                                      </p:to>
                                    </p:set>
                                    <p:animEffect transition="in" filter="fade">
                                      <p:cBhvr>
                                        <p:cTn id="26" dur="500"/>
                                        <p:tgtEl>
                                          <p:spTgt spid="2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5" end="5"/>
                                            </p:txEl>
                                          </p:spTgt>
                                        </p:tgtEl>
                                        <p:attrNameLst>
                                          <p:attrName>style.visibility</p:attrName>
                                        </p:attrNameLst>
                                      </p:cBhvr>
                                      <p:to>
                                        <p:strVal val="visible"/>
                                      </p:to>
                                    </p:set>
                                    <p:animEffect transition="in" filter="fade">
                                      <p:cBhvr>
                                        <p:cTn id="31" dur="500"/>
                                        <p:tgtEl>
                                          <p:spTgt spid="2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xEl>
                                              <p:pRg st="6" end="6"/>
                                            </p:txEl>
                                          </p:spTgt>
                                        </p:tgtEl>
                                        <p:attrNameLst>
                                          <p:attrName>style.visibility</p:attrName>
                                        </p:attrNameLst>
                                      </p:cBhvr>
                                      <p:to>
                                        <p:strVal val="visible"/>
                                      </p:to>
                                    </p:set>
                                    <p:animEffect transition="in" filter="fade">
                                      <p:cBhvr>
                                        <p:cTn id="36"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First Fruits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Fulfillment</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SunAndMoon" descr="Sun-and-Moon"/>
          <p:cNvPicPr>
            <a:picLocks noChangeAspect="1"/>
          </p:cNvPicPr>
          <p:nvPr>
            <p:ph idx="1"/>
          </p:nvPr>
        </p:nvPicPr>
        <p:blipFill>
          <a:blip r:embed="rId1"/>
          <a:stretch>
            <a:fillRect/>
          </a:stretch>
        </p:blipFill>
        <p:spPr>
          <a:xfrm>
            <a:off x="1699895" y="1177290"/>
            <a:ext cx="8792845" cy="5487035"/>
          </a:xfrm>
          <a:prstGeom prst="rect">
            <a:avLst/>
          </a:prstGeom>
          <a:ln>
            <a:solidFill>
              <a:schemeClr val="accent6"/>
            </a:solidFill>
          </a:ln>
          <a:effectLst>
            <a:outerShdw blurRad="50800" dist="38100" dir="2700000" algn="tl" rotWithShape="0">
              <a:prstClr val="black">
                <a:alpha val="40000"/>
              </a:prstClr>
            </a:outerShdw>
          </a:effectLst>
        </p:spPr>
      </p:pic>
      <p:grpSp>
        <p:nvGrpSpPr>
          <p:cNvPr id="3" name="Group 2"/>
          <p:cNvGrpSpPr/>
          <p:nvPr/>
        </p:nvGrpSpPr>
        <p:grpSpPr>
          <a:xfrm rot="16200000">
            <a:off x="3913505" y="2629535"/>
            <a:ext cx="4957445" cy="2816225"/>
            <a:chOff x="3007" y="3403"/>
            <a:chExt cx="4892" cy="2544"/>
          </a:xfrm>
        </p:grpSpPr>
        <p:pic>
          <p:nvPicPr>
            <p:cNvPr id="28" name="Grains"/>
            <p:cNvPicPr>
              <a:picLocks noChangeAspect="1"/>
            </p:cNvPicPr>
            <p:nvPr/>
          </p:nvPicPr>
          <p:blipFill>
            <a:blip r:embed="rId2"/>
            <a:stretch>
              <a:fillRect/>
            </a:stretch>
          </p:blipFill>
          <p:spPr>
            <a:xfrm>
              <a:off x="3007" y="3403"/>
              <a:ext cx="4893" cy="2010"/>
            </a:xfrm>
            <a:prstGeom prst="rect">
              <a:avLst/>
            </a:prstGeom>
            <a:ln>
              <a:solidFill>
                <a:schemeClr val="accent6"/>
              </a:solidFill>
            </a:ln>
            <a:effectLst>
              <a:outerShdw blurRad="50800" dist="38100" dir="2700000" algn="tl" rotWithShape="0">
                <a:prstClr val="black">
                  <a:alpha val="40000"/>
                </a:prstClr>
              </a:outerShdw>
            </a:effectLst>
          </p:spPr>
        </p:pic>
        <p:pic>
          <p:nvPicPr>
            <p:cNvPr id="30" name="Grain1"/>
            <p:cNvPicPr>
              <a:picLocks noChangeAspect="1"/>
            </p:cNvPicPr>
            <p:nvPr/>
          </p:nvPicPr>
          <p:blipFill>
            <a:blip r:embed="rId3"/>
            <a:stretch>
              <a:fillRect/>
            </a:stretch>
          </p:blipFill>
          <p:spPr>
            <a:xfrm>
              <a:off x="3239" y="4909"/>
              <a:ext cx="1530" cy="982"/>
            </a:xfrm>
            <a:prstGeom prst="rect">
              <a:avLst/>
            </a:prstGeom>
            <a:ln>
              <a:solidFill>
                <a:schemeClr val="accent6"/>
              </a:solidFill>
            </a:ln>
            <a:effectLst>
              <a:outerShdw blurRad="50800" dist="38100" dir="2700000" algn="tl" rotWithShape="0">
                <a:prstClr val="black">
                  <a:alpha val="40000"/>
                </a:prstClr>
              </a:outerShdw>
            </a:effectLst>
          </p:spPr>
        </p:pic>
        <p:pic>
          <p:nvPicPr>
            <p:cNvPr id="32" name="Grain2"/>
            <p:cNvPicPr>
              <a:picLocks noChangeAspect="1"/>
            </p:cNvPicPr>
            <p:nvPr/>
          </p:nvPicPr>
          <p:blipFill>
            <a:blip r:embed="rId4"/>
            <a:stretch>
              <a:fillRect/>
            </a:stretch>
          </p:blipFill>
          <p:spPr>
            <a:xfrm>
              <a:off x="5063" y="4909"/>
              <a:ext cx="1351" cy="1038"/>
            </a:xfrm>
            <a:prstGeom prst="rect">
              <a:avLst/>
            </a:prstGeom>
            <a:ln>
              <a:solidFill>
                <a:schemeClr val="accent6"/>
              </a:solidFill>
            </a:ln>
            <a:effectLst>
              <a:outerShdw blurRad="50800" dist="38100" dir="2700000" algn="tl" rotWithShape="0">
                <a:prstClr val="black">
                  <a:alpha val="40000"/>
                </a:prstClr>
              </a:outerShdw>
            </a:effectLst>
          </p:spPr>
        </p:pic>
      </p:grpSp>
      <p:sp>
        <p:nvSpPr>
          <p:cNvPr id="22" name="Text"/>
          <p:cNvSpPr txBox="1"/>
          <p:nvPr/>
        </p:nvSpPr>
        <p:spPr>
          <a:xfrm>
            <a:off x="1797685" y="1828800"/>
            <a:ext cx="8512175" cy="4584700"/>
          </a:xfrm>
          <a:prstGeom prst="rect">
            <a:avLst/>
          </a:prstGeom>
          <a:solidFill>
            <a:schemeClr val="bg1">
              <a:alpha val="60000"/>
            </a:schemeClr>
          </a:solidFill>
        </p:spPr>
        <p:txBody>
          <a:bodyPr wrap="square" rtlCol="0" anchor="t">
            <a:spAutoFit/>
          </a:bodyPr>
          <a:p>
            <a:pPr algn="l"/>
            <a:r>
              <a:rPr lang="en-US" sz="3200" b="1"/>
              <a:t>How the First Fruits Points to Christ</a:t>
            </a:r>
            <a:endParaRPr lang="en-US" sz="3200" b="1"/>
          </a:p>
          <a:p>
            <a:pPr algn="l"/>
            <a:endParaRPr lang="en-US" sz="2000"/>
          </a:p>
          <a:p>
            <a:pPr lvl="1" indent="0" algn="l">
              <a:buNone/>
            </a:pPr>
            <a:r>
              <a:rPr lang="en-US" sz="2400"/>
              <a:t>[+] But in fact Christ has been raised from the dead, the firstfruits of those who have fallen asleep. For as by a man came death, by a man has come also the resurrection of the dead. For as in Adam all die, so also in Christ shall all be made alive. But each in his own order: Christ the firstfruits, then at his coming those who belong to Christ. </a:t>
            </a:r>
            <a:endParaRPr lang="en-US" sz="2400"/>
          </a:p>
          <a:p>
            <a:pPr lvl="1" indent="0" algn="r">
              <a:buNone/>
            </a:pPr>
            <a:r>
              <a:rPr lang="en-US" sz="2400"/>
              <a:t>1 Corinthians 15:20-23</a:t>
            </a:r>
            <a:endParaRPr lang="en-US" sz="2400"/>
          </a:p>
          <a:p>
            <a:pPr lvl="1" indent="0" algn="l">
              <a:buNone/>
            </a:pPr>
            <a:r>
              <a:rPr lang="en-US" sz="2400"/>
              <a:t>Binding, Cutting, Offering</a:t>
            </a:r>
            <a:endParaRPr lang="en-US" sz="2400"/>
          </a:p>
          <a:p>
            <a:pPr lvl="1" indent="0" algn="l">
              <a:buNone/>
            </a:pPr>
            <a:r>
              <a:rPr lang="en-US" sz="2400"/>
              <a:t>Counting of Omer</a:t>
            </a:r>
            <a:endParaRPr lang="en-US" sz="2400"/>
          </a:p>
          <a:p>
            <a:pPr lvl="1" indent="0" algn="l">
              <a:buNone/>
            </a:pPr>
            <a:r>
              <a:rPr lang="en-US" sz="2400"/>
              <a:t>Reconciling Sun and Moon / Christ and Man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animEffect transition="in" filter="fade">
                                      <p:cBhvr>
                                        <p:cTn id="14" dur="500"/>
                                        <p:tgtEl>
                                          <p:spTgt spid="22">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2">
                                            <p:txEl>
                                              <p:pRg st="0" end="0"/>
                                            </p:txEl>
                                          </p:spTgt>
                                        </p:tgtEl>
                                      </p:cBhvr>
                                    </p:animEffect>
                                    <p:set>
                                      <p:cBhvr>
                                        <p:cTn id="37" dur="1" fill="hold">
                                          <p:stCondLst>
                                            <p:cond delay="499"/>
                                          </p:stCondLst>
                                        </p:cTn>
                                        <p:tgtEl>
                                          <p:spTgt spid="22">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2">
                                            <p:txEl>
                                              <p:pRg st="2" end="2"/>
                                            </p:txEl>
                                          </p:spTgt>
                                        </p:tgtEl>
                                      </p:cBhvr>
                                    </p:animEffect>
                                    <p:set>
                                      <p:cBhvr>
                                        <p:cTn id="40" dur="1" fill="hold">
                                          <p:stCondLst>
                                            <p:cond delay="499"/>
                                          </p:stCondLst>
                                        </p:cTn>
                                        <p:tgtEl>
                                          <p:spTgt spid="22">
                                            <p:txEl>
                                              <p:pRg st="2" end="2"/>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2">
                                            <p:txEl>
                                              <p:pRg st="3" end="3"/>
                                            </p:txEl>
                                          </p:spTgt>
                                        </p:tgtEl>
                                      </p:cBhvr>
                                    </p:animEffect>
                                    <p:set>
                                      <p:cBhvr>
                                        <p:cTn id="43" dur="1" fill="hold">
                                          <p:stCondLst>
                                            <p:cond delay="499"/>
                                          </p:stCondLst>
                                        </p:cTn>
                                        <p:tgtEl>
                                          <p:spTgt spid="22">
                                            <p:txEl>
                                              <p:pRg st="3" end="3"/>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2">
                                            <p:txEl>
                                              <p:pRg st="4" end="4"/>
                                            </p:txEl>
                                          </p:spTgt>
                                        </p:tgtEl>
                                      </p:cBhvr>
                                    </p:animEffect>
                                    <p:set>
                                      <p:cBhvr>
                                        <p:cTn id="46" dur="1" fill="hold">
                                          <p:stCondLst>
                                            <p:cond delay="499"/>
                                          </p:stCondLst>
                                        </p:cTn>
                                        <p:tgtEl>
                                          <p:spTgt spid="22">
                                            <p:txEl>
                                              <p:pRg st="4" end="4"/>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2">
                                            <p:txEl>
                                              <p:pRg st="5" end="5"/>
                                            </p:txEl>
                                          </p:spTgt>
                                        </p:tgtEl>
                                      </p:cBhvr>
                                    </p:animEffect>
                                    <p:set>
                                      <p:cBhvr>
                                        <p:cTn id="49" dur="1" fill="hold">
                                          <p:stCondLst>
                                            <p:cond delay="499"/>
                                          </p:stCondLst>
                                        </p:cTn>
                                        <p:tgtEl>
                                          <p:spTgt spid="22">
                                            <p:txEl>
                                              <p:pRg st="5" end="5"/>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2">
                                            <p:txEl>
                                              <p:pRg st="6" end="6"/>
                                            </p:txEl>
                                          </p:spTgt>
                                        </p:tgtEl>
                                      </p:cBhvr>
                                    </p:animEffect>
                                    <p:set>
                                      <p:cBhvr>
                                        <p:cTn id="52" dur="1" fill="hold">
                                          <p:stCondLst>
                                            <p:cond delay="499"/>
                                          </p:stCondLst>
                                        </p:cTn>
                                        <p:tgtEl>
                                          <p:spTgt spid="22">
                                            <p:txEl>
                                              <p:pRg st="6" end="6"/>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uiExpand="1" build="p"/>
      <p:bldP spid="22" grpId="1" bldLvl="0" animBg="1"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First Fruits: This Day in History</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
          <p:cNvSpPr txBox="1"/>
          <p:nvPr/>
        </p:nvSpPr>
        <p:spPr>
          <a:xfrm>
            <a:off x="274320" y="1161415"/>
            <a:ext cx="11650980" cy="4215765"/>
          </a:xfrm>
          <a:prstGeom prst="rect">
            <a:avLst/>
          </a:prstGeom>
          <a:noFill/>
        </p:spPr>
        <p:txBody>
          <a:bodyPr wrap="square" rtlCol="0" anchor="t">
            <a:spAutoFit/>
          </a:bodyPr>
          <a:p>
            <a:pPr algn="l"/>
            <a:r>
              <a:rPr lang="en-US" sz="3200" b="1"/>
              <a:t>This Day In History</a:t>
            </a:r>
            <a:endParaRPr lang="en-US" sz="3200" b="1"/>
          </a:p>
          <a:p>
            <a:pPr algn="l"/>
            <a:endParaRPr lang="en-US" sz="2000"/>
          </a:p>
          <a:p>
            <a:pPr marL="800100" lvl="1" indent="-342900" algn="l">
              <a:buFont typeface="Arial" panose="020B0604020202020204" pitchFamily="34" charset="0"/>
              <a:buChar char="•"/>
            </a:pPr>
            <a:r>
              <a:rPr lang="en-US" sz="2400"/>
              <a:t>Noah’s ark survived the flood and came to rest on the mountains of Ararat.</a:t>
            </a:r>
            <a:endParaRPr lang="en-US" sz="2400"/>
          </a:p>
          <a:p>
            <a:pPr marL="800100" lvl="1" indent="-342900" algn="l">
              <a:buFont typeface="Arial" panose="020B0604020202020204" pitchFamily="34" charset="0"/>
              <a:buChar char="•"/>
            </a:pPr>
            <a:r>
              <a:rPr lang="en-US" sz="2400"/>
              <a:t>The Children of Israel escaped certain death from the Egyptians, survived the Red Sea and reached the rock on the other side on this day. </a:t>
            </a:r>
            <a:endParaRPr lang="en-US" sz="2400"/>
          </a:p>
          <a:p>
            <a:pPr marL="800100" lvl="1" indent="-342900" algn="l">
              <a:buFont typeface="Arial" panose="020B0604020202020204" pitchFamily="34" charset="0"/>
              <a:buChar char="•"/>
            </a:pPr>
            <a:r>
              <a:rPr lang="en-US" sz="2400"/>
              <a:t>Feast of Firstfruits commanded to be celebrated on this day. </a:t>
            </a:r>
            <a:endParaRPr lang="en-US" sz="2400"/>
          </a:p>
          <a:p>
            <a:pPr marL="800100" lvl="1" indent="-342900" algn="l">
              <a:buFont typeface="Arial" panose="020B0604020202020204" pitchFamily="34" charset="0"/>
              <a:buChar char="•"/>
            </a:pPr>
            <a:r>
              <a:rPr lang="en-US" sz="2400"/>
              <a:t>The Children of Israel crossed the Jordan river and, for the first time, ate fruit, produce, unleavened cakes and grain in the Promised Land.</a:t>
            </a:r>
            <a:endParaRPr lang="en-US" sz="2400"/>
          </a:p>
          <a:p>
            <a:pPr marL="800100" lvl="1" indent="-342900" algn="l">
              <a:buFont typeface="Arial" panose="020B0604020202020204" pitchFamily="34" charset="0"/>
              <a:buChar char="•"/>
            </a:pPr>
            <a:r>
              <a:rPr lang="en-US" sz="2400"/>
              <a:t>Jesus Christ, the Firstfruits of our resurrection, rose from the dead on this first day of the week.</a:t>
            </a:r>
            <a:endParaRPr lang="en-US" sz="2400"/>
          </a:p>
          <a:p>
            <a:pPr lvl="1" indent="0" algn="l">
              <a:buNone/>
            </a:pPr>
            <a:endParaRPr lang="en-US" sz="2400"/>
          </a:p>
        </p:txBody>
      </p:sp>
      <p:grpSp>
        <p:nvGrpSpPr>
          <p:cNvPr id="8" name="Group 7"/>
          <p:cNvGrpSpPr/>
          <p:nvPr/>
        </p:nvGrpSpPr>
        <p:grpSpPr>
          <a:xfrm>
            <a:off x="1042670" y="6049010"/>
            <a:ext cx="9655810" cy="148590"/>
            <a:chOff x="1642" y="8214"/>
            <a:chExt cx="15206" cy="234"/>
          </a:xfrm>
        </p:grpSpPr>
        <p:sp>
          <p:nvSpPr>
            <p:cNvPr id="3" name="Pentagon 2"/>
            <p:cNvSpPr/>
            <p:nvPr/>
          </p:nvSpPr>
          <p:spPr>
            <a:xfrm>
              <a:off x="11498"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Pentagon 4"/>
            <p:cNvSpPr/>
            <p:nvPr/>
          </p:nvSpPr>
          <p:spPr>
            <a:xfrm rot="10800000">
              <a:off x="1642"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grpSp>
        <p:nvGrpSpPr>
          <p:cNvPr id="7" name="TitleBkg"/>
          <p:cNvGrpSpPr/>
          <p:nvPr/>
        </p:nvGrpSpPr>
        <p:grpSpPr>
          <a:xfrm>
            <a:off x="0" y="0"/>
            <a:ext cx="12192635" cy="914400"/>
            <a:chOff x="0" y="0"/>
            <a:chExt cx="19201" cy="1440"/>
          </a:xfrm>
        </p:grpSpPr>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14300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Seasons, Lights, Planets &amp; Time	</a:t>
              </a:r>
              <a:r>
                <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Gen 1:14</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hoto - Seasonal configuration" descr="Diagram-relation-position-Earth-Sun-season-Northern"/>
          <p:cNvPicPr>
            <a:picLocks noChangeAspect="1"/>
          </p:cNvPicPr>
          <p:nvPr>
            <p:ph idx="1"/>
          </p:nvPr>
        </p:nvPicPr>
        <p:blipFill>
          <a:blip r:embed="rId1"/>
          <a:stretch>
            <a:fillRect/>
          </a:stretch>
        </p:blipFill>
        <p:spPr>
          <a:xfrm>
            <a:off x="354965" y="1424940"/>
            <a:ext cx="9115425" cy="5413375"/>
          </a:xfrm>
          <a:prstGeom prst="rect">
            <a:avLst/>
          </a:prstGeom>
        </p:spPr>
      </p:pic>
      <p:sp>
        <p:nvSpPr>
          <p:cNvPr id="5" name="Text Box"/>
          <p:cNvSpPr txBox="1"/>
          <p:nvPr/>
        </p:nvSpPr>
        <p:spPr>
          <a:xfrm>
            <a:off x="7151370" y="4635500"/>
            <a:ext cx="4733290" cy="1938020"/>
          </a:xfrm>
          <a:prstGeom prst="rect">
            <a:avLst/>
          </a:prstGeom>
          <a:solidFill>
            <a:schemeClr val="bg1">
              <a:alpha val="77000"/>
            </a:schemeClr>
          </a:solidFill>
          <a:ln>
            <a:solidFill>
              <a:schemeClr val="accent1"/>
            </a:solidFill>
          </a:ln>
        </p:spPr>
        <p:txBody>
          <a:bodyPr wrap="square" rtlCol="0">
            <a:spAutoFit/>
          </a:bodyPr>
          <a:p>
            <a:r>
              <a:rPr lang="en-US" sz="2400"/>
              <a:t>- Earth Tilted 23.5</a:t>
            </a:r>
            <a:r>
              <a:rPr lang="en-US" sz="2400">
                <a:latin typeface="SimSun" panose="02010600030101010101" pitchFamily="2" charset="-122"/>
                <a:ea typeface="SimSun" panose="02010600030101010101" pitchFamily="2" charset="-122"/>
              </a:rPr>
              <a:t>°:</a:t>
            </a:r>
            <a:r>
              <a:rPr lang="en-US" sz="2400"/>
              <a:t>Seasons</a:t>
            </a:r>
            <a:endParaRPr lang="en-US" sz="2400"/>
          </a:p>
          <a:p>
            <a:r>
              <a:rPr lang="en-US" sz="2400"/>
              <a:t>- 365.25 day orbit requires an extra day every 4 years to align seasons with month names</a:t>
            </a:r>
            <a:endParaRPr lang="en-US" sz="2400"/>
          </a:p>
          <a:p>
            <a:r>
              <a:rPr lang="en-US" sz="2400"/>
              <a:t>- Gregorian calendar ignores moon</a:t>
            </a: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xEl>
                                              <p:pRg st="4294967295" end="4294967295"/>
                                            </p:txEl>
                                          </p:spTgt>
                                        </p:tgtEl>
                                        <p:attrNameLst>
                                          <p:attrName>style.visibility</p:attrName>
                                        </p:attrNameLst>
                                      </p:cBhvr>
                                      <p:to>
                                        <p:strVal val="visible"/>
                                      </p:to>
                                    </p:set>
                                    <p:animEffect transition="in" filter="fade">
                                      <p:cBhvr>
                                        <p:cTn id="7" dur="500"/>
                                        <p:tgtEl>
                                          <p:spTgt spid="5">
                                            <p:txEl>
                                              <p:pRg st="4294967295" end="4294967295"/>
                                            </p:tx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ldLvl="0" uiExpand="1"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rgbClr val="006020">
              <a:alpha val="11000"/>
            </a:srgbClr>
          </a:solidFill>
          <a:ln w="107950" cap="flat" cmpd="thickThin">
            <a:solidFill>
              <a:schemeClr val="accent6">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p:cNvSpPr>
            <a:spLocks noGrp="1"/>
          </p:cNvSpPr>
          <p:nvPr/>
        </p:nvSpPr>
        <p:spPr>
          <a:xfrm>
            <a:off x="0" y="2947035"/>
            <a:ext cx="12192000" cy="2905125"/>
          </a:xfrm>
          <a:prstGeom prst="rect">
            <a:avLst/>
          </a:prstGeom>
          <a:gradFill>
            <a:gsLst>
              <a:gs pos="14000">
                <a:schemeClr val="accent6">
                  <a:lumMod val="20000"/>
                  <a:lumOff val="80000"/>
                </a:schemeClr>
              </a:gs>
              <a:gs pos="85000">
                <a:schemeClr val="accent6">
                  <a:lumMod val="60000"/>
                  <a:lumOff val="40000"/>
                  <a:alpha val="43000"/>
                </a:scheme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rPr>
              <a:t>Feast of Weeks</a:t>
            </a:r>
            <a:endParaRPr lang="en-US" sz="8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Leviticus 23:15-22 </a:t>
            </a:r>
            <a:b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Deut 16:9-12</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Exod 23:14-17</a:t>
            </a:r>
            <a:endParaRPr lang="en-US" sz="3000" b="1">
              <a:ln w="0">
                <a:solidFill>
                  <a:schemeClr val="bg1">
                    <a:alpha val="47000"/>
                  </a:schemeClr>
                </a:solidFill>
              </a:ln>
              <a:solidFill>
                <a:srgbClr val="00602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5" name="Line"/>
          <p:cNvCxnSpPr/>
          <p:nvPr/>
        </p:nvCxnSpPr>
        <p:spPr>
          <a:xfrm>
            <a:off x="113030" y="731520"/>
            <a:ext cx="1000887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rgbClr val="0060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Weeks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23:15-22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Levitical Command</a:t>
            </a:r>
            <a:br>
              <a:rPr lang="en-US" sz="2800" b="1"/>
            </a:br>
            <a:endParaRPr lang="en-US" sz="2800" b="1"/>
          </a:p>
          <a:p>
            <a:pPr lvl="1" algn="just"/>
            <a:r>
              <a:rPr lang="en-US" sz="2400"/>
              <a:t>[+] You shall count seven full weeks from the day after the Sabbath, from the day that you brought the sheaf of the wave offering. You shall count fifty days to the day after the seventh Sabbath. Then you shall present a grain offering of new grain to the LORD. You shall bring from your dwelling places two loaves of bread to be waved, made of two tenths of an ephah. They shall be of fine flour, and they shall be baked with leaven, as firstfruits to the LORD. And you shall present with the bread seven lambs a year old without blemish, and one bull from the herd and two rams. They shall be a burnt offering to the LORD, with their grain offering and their drink offerings, a food offering with a pleasing aroma to the LORD. And you shall offer one male goat for a sin offering, and two male lambs a year old as a sacrifice of peace offerings. ...</a:t>
            </a:r>
            <a:endParaRPr lang="en-US" sz="2400"/>
          </a:p>
          <a:p>
            <a:pPr lvl="1" algn="r"/>
            <a:r>
              <a:rPr lang="en-US" sz="2400"/>
              <a:t>(cont’d...)</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Weeks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23:15-22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Levitical Command</a:t>
            </a:r>
            <a:br>
              <a:rPr lang="en-US" sz="2800" b="1"/>
            </a:br>
            <a:endParaRPr lang="en-US" sz="2800" b="1"/>
          </a:p>
          <a:p>
            <a:pPr lvl="1" algn="just"/>
            <a:r>
              <a:rPr lang="en-US" sz="2400"/>
              <a:t>... And the priest shall wave them with the bread of the firstfruits as a wave offering before the LORD, with the two lambs. They shall be holy to the LORD for the priest. And you shall make proclamation on the same day. You shall hold a holy convocation. You shall not do any ordinary work. It is a statute forever in all your dwelling places throughout your generations. </a:t>
            </a:r>
            <a:endParaRPr lang="en-US" sz="2400"/>
          </a:p>
          <a:p>
            <a:pPr lvl="1" algn="just"/>
            <a:endParaRPr lang="en-US" sz="2400"/>
          </a:p>
          <a:p>
            <a:pPr lvl="1" algn="just"/>
            <a:r>
              <a:rPr lang="en-US" sz="2400"/>
              <a:t>And when you reap the harvest of your land, you shall not reap your field right up to its edge, nor shall you gather the gleanings after your harvest. You shall leave them for the poor and for the sojourner: I am the LORD your God.</a:t>
            </a:r>
            <a:endParaRPr lang="en-US" sz="2400"/>
          </a:p>
          <a:p>
            <a:pPr algn="r"/>
            <a:r>
              <a:rPr lang="en-US" sz="2400"/>
              <a:t>Leviticus 23:15-22</a:t>
            </a:r>
            <a:endParaRPr lang="en-US" sz="2400"/>
          </a:p>
          <a:p>
            <a:pPr algn="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Weeks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23:15-22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4707890"/>
          </a:xfrm>
          <a:prstGeom prst="rect">
            <a:avLst/>
          </a:prstGeom>
          <a:noFill/>
        </p:spPr>
        <p:txBody>
          <a:bodyPr wrap="square" rtlCol="0" anchor="t">
            <a:spAutoFit/>
          </a:bodyPr>
          <a:p>
            <a:r>
              <a:rPr lang="en-US" sz="3200" b="1"/>
              <a:t>Levitical Command</a:t>
            </a:r>
            <a:br>
              <a:rPr lang="en-US" sz="2800" b="1"/>
            </a:br>
            <a:endParaRPr lang="en-US" sz="2800" b="1"/>
          </a:p>
          <a:p>
            <a:pPr lvl="1" algn="just"/>
            <a:r>
              <a:rPr lang="en-US" sz="2400"/>
              <a:t>[+] You shall count seven weeks. Begin to count the seven weeks from the time the sickle is first put to the standing grain. Then you shall keep the Feast of Weeks to the LORD your God with the tribute of a freewill offering from your hand, which you shall give as the LORD your God blesses you. And you shall rejoice before the LORD your God, you and your son and your daughter, your male servant and your female servant, the Levite who is within your towns, the sojourner, the fatherless, and the widow who are among you, at the place that the LORD your God will choose, to make his name dwell there. You shall remember that you were a slave in Egypt; and you shall be careful to observe these statutes. </a:t>
            </a:r>
            <a:endParaRPr lang="en-US" sz="2400"/>
          </a:p>
          <a:p>
            <a:pPr lvl="1" algn="r"/>
            <a:r>
              <a:rPr lang="en-US" sz="2400"/>
              <a:t>Deuteronomy 16:9-12</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3"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Weeks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Lev 23:15-22</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247015" y="1161288"/>
            <a:ext cx="10946130" cy="4338320"/>
          </a:xfrm>
          <a:prstGeom prst="rect">
            <a:avLst/>
          </a:prstGeom>
          <a:noFill/>
        </p:spPr>
        <p:txBody>
          <a:bodyPr wrap="square" rtlCol="0" anchor="t">
            <a:spAutoFit/>
          </a:bodyPr>
          <a:p>
            <a:r>
              <a:rPr lang="en-US" sz="3200" b="1"/>
              <a:t>Levitical Command</a:t>
            </a:r>
            <a:br>
              <a:rPr lang="en-US" sz="2800" b="1"/>
            </a:br>
            <a:endParaRPr lang="en-US" sz="2800" b="1"/>
          </a:p>
          <a:p>
            <a:pPr lvl="1" algn="just"/>
            <a:r>
              <a:rPr lang="en-US" sz="2400"/>
              <a:t>[+] Three times in the year you shall keep a feast to me. You shall keep the Feast of Unleavened Bread. As I commanded you, you shall eat unleavened bread for seven days at the appointed time in the month of Abib, for in it you came out of Egypt. None shall appear before me empty-handed. You shall keep the Feast of Harvest [Feast of Weeks], of the firstfruits of your labor, of what you sow in the field. You shall keep the Feast of Ingathering [Feast of Ternacles] at the end of the year, when you gather in from the field the fruit of your labor. Three times in the year shall all your males appear before the Lord GOD. </a:t>
            </a:r>
            <a:endParaRPr lang="en-US" sz="2400"/>
          </a:p>
          <a:p>
            <a:pPr lvl="1" algn="r"/>
            <a:r>
              <a:rPr lang="en-US" sz="2400"/>
              <a:t>Exodus 23:14-17</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Weeks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Practice</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6888" y="1161288"/>
            <a:ext cx="11127105" cy="5692775"/>
          </a:xfrm>
          <a:prstGeom prst="rect">
            <a:avLst/>
          </a:prstGeom>
          <a:noFill/>
        </p:spPr>
        <p:txBody>
          <a:bodyPr wrap="square" rtlCol="0" anchor="t">
            <a:spAutoFit/>
          </a:bodyPr>
          <a:p>
            <a:pPr algn="l"/>
            <a:r>
              <a:rPr lang="en-US" sz="3200" b="1"/>
              <a:t>Requirements for Feast of Weeks</a:t>
            </a:r>
            <a:br>
              <a:rPr lang="en-US" sz="2800" b="1"/>
            </a:br>
            <a:endParaRPr lang="en-US" sz="2000" b="1"/>
          </a:p>
          <a:p>
            <a:pPr lvl="1" algn="l"/>
            <a:r>
              <a:rPr lang="en-US" sz="2400">
                <a:sym typeface="+mn-ea"/>
              </a:rPr>
              <a:t>- Count of Omer: 7 full weeks + 1 day (beginning at FirstFruits)</a:t>
            </a:r>
            <a:endParaRPr lang="en-US" sz="2400">
              <a:sym typeface="+mn-ea"/>
            </a:endParaRPr>
          </a:p>
          <a:p>
            <a:pPr lvl="1" algn="l"/>
            <a:r>
              <a:rPr lang="en-US" sz="2400">
                <a:sym typeface="+mn-ea"/>
              </a:rPr>
              <a:t>- Pilgrimage to Temple (Jerusalem)</a:t>
            </a:r>
            <a:endParaRPr lang="en-US" sz="2400">
              <a:sym typeface="+mn-ea"/>
            </a:endParaRPr>
          </a:p>
          <a:p>
            <a:pPr lvl="1" algn="l"/>
            <a:r>
              <a:rPr lang="en-US" sz="2400">
                <a:sym typeface="+mn-ea"/>
              </a:rPr>
              <a:t>- Special Sabbath</a:t>
            </a:r>
            <a:endParaRPr lang="en-US" sz="2400">
              <a:sym typeface="+mn-ea"/>
            </a:endParaRPr>
          </a:p>
          <a:p>
            <a:pPr marL="901700" lvl="1" indent="-444500" algn="l"/>
            <a:r>
              <a:rPr lang="en-US" sz="2400">
                <a:sym typeface="+mn-ea"/>
              </a:rPr>
              <a:t>- Grain offering: new firstfruits grain (must come from their own place), 2 loaves (made from 2/10 ephah), fine flour, baked with leaven</a:t>
            </a:r>
            <a:endParaRPr lang="en-US" sz="2400">
              <a:sym typeface="+mn-ea"/>
            </a:endParaRPr>
          </a:p>
          <a:p>
            <a:pPr lvl="1" algn="l"/>
            <a:r>
              <a:rPr lang="en-US" sz="2400">
                <a:sym typeface="+mn-ea"/>
              </a:rPr>
              <a:t>- Blood offering:  7 1-yr old lambs, 1 bull, 2 rams (Num 28:26-30)</a:t>
            </a:r>
            <a:endParaRPr lang="en-US" sz="2400">
              <a:sym typeface="+mn-ea"/>
            </a:endParaRPr>
          </a:p>
          <a:p>
            <a:pPr lvl="1" algn="l"/>
            <a:r>
              <a:rPr lang="en-US" sz="2400">
                <a:sym typeface="+mn-ea"/>
              </a:rPr>
              <a:t>- Food offering: grain, drink</a:t>
            </a:r>
            <a:endParaRPr lang="en-US" sz="2400">
              <a:sym typeface="+mn-ea"/>
            </a:endParaRPr>
          </a:p>
          <a:p>
            <a:pPr lvl="1" algn="l"/>
            <a:r>
              <a:rPr lang="en-US" sz="2400">
                <a:sym typeface="+mn-ea"/>
              </a:rPr>
              <a:t>- Sin offering: 1 male goat</a:t>
            </a:r>
            <a:endParaRPr lang="en-US" sz="2400">
              <a:sym typeface="+mn-ea"/>
            </a:endParaRPr>
          </a:p>
          <a:p>
            <a:pPr lvl="1" algn="l"/>
            <a:r>
              <a:rPr lang="en-US" sz="2400">
                <a:sym typeface="+mn-ea"/>
              </a:rPr>
              <a:t>- Peace offering: 2 male 1yr old lambs</a:t>
            </a:r>
            <a:endParaRPr lang="en-US" sz="2400">
              <a:sym typeface="+mn-ea"/>
            </a:endParaRPr>
          </a:p>
          <a:p>
            <a:pPr lvl="1" algn="l"/>
            <a:r>
              <a:rPr lang="en-US" sz="2400">
                <a:sym typeface="+mn-ea"/>
              </a:rPr>
              <a:t>- Wave lamb and bread before the Lord (meat given to priest)</a:t>
            </a:r>
            <a:endParaRPr lang="en-US" sz="2400">
              <a:sym typeface="+mn-ea"/>
            </a:endParaRPr>
          </a:p>
          <a:p>
            <a:pPr lvl="1" algn="l"/>
            <a:r>
              <a:rPr lang="en-US" sz="2400">
                <a:sym typeface="+mn-ea"/>
              </a:rPr>
              <a:t>- Freewill offering joyfully included</a:t>
            </a:r>
            <a:endParaRPr lang="en-US" sz="2400">
              <a:sym typeface="+mn-ea"/>
            </a:endParaRPr>
          </a:p>
          <a:p>
            <a:pPr lvl="1" algn="l"/>
            <a:r>
              <a:rPr lang="en-US" sz="2400">
                <a:sym typeface="+mn-ea"/>
              </a:rPr>
              <a:t>- Everyone rejoices: widow, poor, sojourner, foreigner</a:t>
            </a:r>
            <a:endParaRPr lang="en-US" sz="2400">
              <a:sym typeface="+mn-ea"/>
            </a:endParaRPr>
          </a:p>
          <a:p>
            <a:pPr lvl="1" algn="l"/>
            <a:r>
              <a:rPr lang="en-US" sz="2400">
                <a:sym typeface="+mn-ea"/>
              </a:rPr>
              <a:t>- Reap, leaving edge/corners for poor</a:t>
            </a:r>
            <a:endParaRPr lang="en-US" sz="2400">
              <a:sym typeface="+mn-ea"/>
            </a:endParaRPr>
          </a:p>
        </p:txBody>
      </p:sp>
      <p:sp>
        <p:nvSpPr>
          <p:cNvPr id="5" name="Verse1" hidden="1"/>
          <p:cNvSpPr txBox="1"/>
          <p:nvPr/>
        </p:nvSpPr>
        <p:spPr>
          <a:xfrm>
            <a:off x="1404620" y="2633980"/>
            <a:ext cx="9383395" cy="1568450"/>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Now there were dwelling in Jerusalem Jews, devout men from every nation under heaven. </a:t>
            </a:r>
            <a:endParaRPr lang="en-US" sz="3200">
              <a:sym typeface="+mn-ea"/>
            </a:endParaRPr>
          </a:p>
          <a:p>
            <a:pPr lvl="0" algn="r"/>
            <a:r>
              <a:rPr lang="en-US" sz="3200">
                <a:sym typeface="+mn-ea"/>
              </a:rPr>
              <a:t>Acts 2:5</a:t>
            </a:r>
            <a:endParaRPr 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5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fade">
                                      <p:cBhvr>
                                        <p:cTn id="57" dur="500"/>
                                        <p:tgtEl>
                                          <p:spTgt spid="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Effect transition="in" filter="fade">
                                      <p:cBhvr>
                                        <p:cTn id="62" dur="500"/>
                                        <p:tgtEl>
                                          <p:spTgt spid="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Effect transition="in" filter="fade">
                                      <p:cBhvr>
                                        <p:cTn id="67" dur="500"/>
                                        <p:tgtEl>
                                          <p:spTgt spid="2">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xEl>
                                              <p:pRg st="11" end="11"/>
                                            </p:txEl>
                                          </p:spTgt>
                                        </p:tgtEl>
                                        <p:attrNameLst>
                                          <p:attrName>style.visibility</p:attrName>
                                        </p:attrNameLst>
                                      </p:cBhvr>
                                      <p:to>
                                        <p:strVal val="visible"/>
                                      </p:to>
                                    </p:set>
                                    <p:animEffect transition="in" filter="fade">
                                      <p:cBhvr>
                                        <p:cTn id="72" dur="500"/>
                                        <p:tgtEl>
                                          <p:spTgt spid="2">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fade">
                                      <p:cBhvr>
                                        <p:cTn id="7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ldLvl="0" animBg="1"/>
      <p:bldP spid="5" grpId="1"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Weeks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Connections</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6888" y="1161288"/>
            <a:ext cx="11127105" cy="2491740"/>
          </a:xfrm>
          <a:prstGeom prst="rect">
            <a:avLst/>
          </a:prstGeom>
          <a:noFill/>
        </p:spPr>
        <p:txBody>
          <a:bodyPr wrap="square" rtlCol="0" anchor="t">
            <a:spAutoFit/>
          </a:bodyPr>
          <a:p>
            <a:pPr algn="l"/>
            <a:r>
              <a:rPr lang="en-US" sz="3200" b="1"/>
              <a:t>Connections to the Feast of First Fruit </a:t>
            </a:r>
            <a:br>
              <a:rPr lang="en-US" sz="2800" b="1"/>
            </a:br>
            <a:endParaRPr lang="en-US" sz="2800" b="1"/>
          </a:p>
          <a:p>
            <a:pPr lvl="1" algn="l"/>
            <a:r>
              <a:rPr lang="en-US" sz="2400">
                <a:sym typeface="+mn-ea"/>
              </a:rPr>
              <a:t>- Counting of Omer: Starts at Feast of First Fruits, ends at Feast of Weeks</a:t>
            </a:r>
            <a:endParaRPr lang="en-US" sz="2400">
              <a:sym typeface="+mn-ea"/>
            </a:endParaRPr>
          </a:p>
          <a:p>
            <a:pPr lvl="1" algn="l"/>
            <a:r>
              <a:rPr lang="en-US" sz="2400">
                <a:sym typeface="+mn-ea"/>
              </a:rPr>
              <a:t>- Barley -&gt; Wheat: Increase in value, quantity and quality</a:t>
            </a:r>
            <a:endParaRPr lang="en-US" sz="2400">
              <a:sym typeface="+mn-ea"/>
            </a:endParaRPr>
          </a:p>
          <a:p>
            <a:pPr lvl="1" algn="l"/>
            <a:r>
              <a:rPr lang="en-US" sz="2400">
                <a:sym typeface="+mn-ea"/>
              </a:rPr>
              <a:t>- Unleavened -&gt; Leaven: Increase in size</a:t>
            </a:r>
            <a:endParaRPr lang="en-US" sz="2400">
              <a:sym typeface="+mn-ea"/>
            </a:endParaRPr>
          </a:p>
          <a:p>
            <a:pPr lvl="1" algn="l"/>
            <a:endParaRPr lang="en-US" sz="2400">
              <a:sym typeface="+mn-ea"/>
            </a:endParaRPr>
          </a:p>
        </p:txBody>
      </p:sp>
      <p:sp>
        <p:nvSpPr>
          <p:cNvPr id="5" name="Verse1"/>
          <p:cNvSpPr txBox="1"/>
          <p:nvPr/>
        </p:nvSpPr>
        <p:spPr>
          <a:xfrm>
            <a:off x="1404620" y="2633980"/>
            <a:ext cx="9383395" cy="255333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And I heard what seemed to be a voice in the midst of the four living creatures, saying, “A quart of wheat for a denarius, and three quarts of barley for a denarius, and do not harm the oil and wine!” </a:t>
            </a:r>
            <a:endParaRPr lang="en-US" sz="3200">
              <a:sym typeface="+mn-ea"/>
            </a:endParaRPr>
          </a:p>
          <a:p>
            <a:pPr lvl="0" algn="r"/>
            <a:r>
              <a:rPr lang="en-US" sz="3200">
                <a:sym typeface="+mn-ea"/>
              </a:rPr>
              <a:t>Revelation 6:6</a:t>
            </a:r>
            <a:endParaRPr lang="en-US" sz="3200">
              <a:sym typeface="+mn-ea"/>
            </a:endParaRPr>
          </a:p>
        </p:txBody>
      </p:sp>
      <p:sp>
        <p:nvSpPr>
          <p:cNvPr id="9" name="Verse2" hidden="1"/>
          <p:cNvSpPr txBox="1"/>
          <p:nvPr/>
        </p:nvSpPr>
        <p:spPr>
          <a:xfrm>
            <a:off x="1404620" y="2633980"/>
            <a:ext cx="9383395" cy="255333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For although they knew God, they did not honor Him as God or give thanks to Him, but they became futile in their thinking, and their foolish hearts were darkened. </a:t>
            </a:r>
            <a:endParaRPr lang="en-US" sz="3200">
              <a:sym typeface="+mn-ea"/>
            </a:endParaRPr>
          </a:p>
          <a:p>
            <a:pPr lvl="0" algn="r"/>
            <a:r>
              <a:rPr lang="en-US" sz="3200">
                <a:sym typeface="+mn-ea"/>
              </a:rPr>
              <a:t>Romans 1:21</a:t>
            </a:r>
            <a:endParaRPr 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ldLvl="0" animBg="1"/>
      <p:bldP spid="9" grpId="0" bldLvl="0" animBg="1"/>
      <p:bldP spid="5" grpId="1" bldLvl="0" animBg="1"/>
      <p:bldP spid="9"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Weeks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Connections</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6888" y="1161288"/>
            <a:ext cx="11127105" cy="4276725"/>
          </a:xfrm>
          <a:prstGeom prst="rect">
            <a:avLst/>
          </a:prstGeom>
          <a:noFill/>
        </p:spPr>
        <p:txBody>
          <a:bodyPr wrap="square" rtlCol="0" anchor="t">
            <a:spAutoFit/>
          </a:bodyPr>
          <a:p>
            <a:pPr lvl="0" algn="l"/>
            <a:r>
              <a:rPr lang="en-US" sz="3200" b="1">
                <a:sym typeface="+mn-ea"/>
              </a:rPr>
              <a:t>Significance of the Feast of Weeks &amp; Law of Moses</a:t>
            </a:r>
            <a:br>
              <a:rPr lang="en-US" sz="2800" b="1">
                <a:sym typeface="+mn-ea"/>
              </a:rPr>
            </a:br>
            <a:endParaRPr lang="en-US" sz="2400">
              <a:sym typeface="+mn-ea"/>
            </a:endParaRPr>
          </a:p>
          <a:p>
            <a:pPr lvl="1" algn="l"/>
            <a:r>
              <a:rPr lang="en-US" sz="2400">
                <a:sym typeface="+mn-ea"/>
              </a:rPr>
              <a:t>- Celebrates the </a:t>
            </a:r>
            <a:r>
              <a:rPr lang="en-US" sz="2400" u="sng">
                <a:sym typeface="+mn-ea"/>
              </a:rPr>
              <a:t>personal</a:t>
            </a:r>
            <a:r>
              <a:rPr lang="en-US" sz="2400">
                <a:sym typeface="+mn-ea"/>
              </a:rPr>
              <a:t> bounty of harvest</a:t>
            </a:r>
            <a:endParaRPr lang="en-US" sz="2400">
              <a:sym typeface="+mn-ea"/>
            </a:endParaRPr>
          </a:p>
          <a:p>
            <a:pPr lvl="1" algn="l"/>
            <a:r>
              <a:rPr lang="en-US" sz="2400">
                <a:sym typeface="+mn-ea"/>
              </a:rPr>
              <a:t>- First celebration: Giving of the Law of Moses at Mt. Sinai</a:t>
            </a:r>
            <a:endParaRPr lang="en-US" sz="2400">
              <a:sym typeface="+mn-ea"/>
            </a:endParaRPr>
          </a:p>
          <a:p>
            <a:pPr lvl="1" algn="l"/>
            <a:r>
              <a:rPr lang="en-US" sz="2400">
                <a:sym typeface="+mn-ea"/>
              </a:rPr>
              <a:t>- Formation of Israel as a Covenant people (Exod 19:3-6; Lev 26; Deut 28)</a:t>
            </a:r>
            <a:endParaRPr lang="en-US" sz="2400">
              <a:sym typeface="+mn-ea"/>
            </a:endParaRPr>
          </a:p>
          <a:p>
            <a:pPr lvl="2" algn="l"/>
            <a:r>
              <a:rPr lang="en-US" sz="2400">
                <a:sym typeface="+mn-ea"/>
              </a:rPr>
              <a:t>- Symbolism of marriage to God (Jer 2:2-3; 3)</a:t>
            </a:r>
            <a:endParaRPr lang="en-US" sz="2400">
              <a:sym typeface="+mn-ea"/>
            </a:endParaRPr>
          </a:p>
          <a:p>
            <a:pPr lvl="1" algn="l"/>
            <a:r>
              <a:rPr lang="en-US" sz="2400">
                <a:sym typeface="+mn-ea"/>
              </a:rPr>
              <a:t>- The people (mixed multitude) heard the voice of God (Deut 5:23-27)</a:t>
            </a:r>
            <a:endParaRPr lang="en-US" sz="2400">
              <a:sym typeface="+mn-ea"/>
            </a:endParaRPr>
          </a:p>
          <a:p>
            <a:pPr lvl="1" algn="l"/>
            <a:r>
              <a:rPr lang="en-US" sz="2400">
                <a:sym typeface="+mn-ea"/>
              </a:rPr>
              <a:t>- Commandments written on tablets of stone (Exod 24:12)</a:t>
            </a:r>
            <a:endParaRPr lang="en-US" sz="2400">
              <a:sym typeface="+mn-ea"/>
            </a:endParaRPr>
          </a:p>
          <a:p>
            <a:pPr lvl="1" algn="l"/>
            <a:r>
              <a:rPr lang="en-US" sz="2400">
                <a:sym typeface="+mn-ea"/>
              </a:rPr>
              <a:t>- Written by the finger of God (Exod 31:18)</a:t>
            </a:r>
            <a:endParaRPr lang="en-US" sz="2400">
              <a:sym typeface="+mn-ea"/>
            </a:endParaRPr>
          </a:p>
          <a:p>
            <a:pPr lvl="1" algn="l"/>
            <a:r>
              <a:rPr lang="en-US" sz="2400">
                <a:sym typeface="+mn-ea"/>
              </a:rPr>
              <a:t>- False worship of golden calf (Exod 32:3-6)</a:t>
            </a:r>
            <a:endParaRPr lang="en-US" sz="2400">
              <a:sym typeface="+mn-ea"/>
            </a:endParaRPr>
          </a:p>
          <a:p>
            <a:pPr lvl="1" algn="l"/>
            <a:r>
              <a:rPr lang="en-US" sz="2400">
                <a:sym typeface="+mn-ea"/>
              </a:rPr>
              <a:t>- Three thousand slain (Exod 32:1-8, 26-28)</a:t>
            </a:r>
            <a:endParaRPr lang="en-US" sz="2400">
              <a:sym typeface="+mn-ea"/>
            </a:endParaRPr>
          </a:p>
        </p:txBody>
      </p:sp>
      <p:sp>
        <p:nvSpPr>
          <p:cNvPr id="9" name="Verse2"/>
          <p:cNvSpPr txBox="1"/>
          <p:nvPr/>
        </p:nvSpPr>
        <p:spPr>
          <a:xfrm>
            <a:off x="1404620" y="2065020"/>
            <a:ext cx="9383395" cy="3538220"/>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Giving thanks is a command!</a:t>
            </a:r>
            <a:endParaRPr lang="en-US" sz="3200">
              <a:sym typeface="+mn-ea"/>
            </a:endParaRPr>
          </a:p>
          <a:p>
            <a:pPr lvl="0" algn="l"/>
            <a:br>
              <a:rPr lang="en-US" sz="3200">
                <a:sym typeface="+mn-ea"/>
              </a:rPr>
            </a:br>
            <a:r>
              <a:rPr lang="en-US" sz="3200">
                <a:sym typeface="+mn-ea"/>
              </a:rPr>
              <a:t>[+] For although they knew God, they did not honor Him as God or give thanks to Him, but they became futile in their thinking, and their foolish hearts were darkened. </a:t>
            </a:r>
            <a:endParaRPr lang="en-US" sz="3200">
              <a:sym typeface="+mn-ea"/>
            </a:endParaRPr>
          </a:p>
          <a:p>
            <a:pPr lvl="0" algn="r"/>
            <a:r>
              <a:rPr lang="en-US" sz="3200">
                <a:sym typeface="+mn-ea"/>
              </a:rPr>
              <a:t>Romans 1:21</a:t>
            </a:r>
            <a:endParaRPr lang="en-US" sz="3200">
              <a:sym typeface="+mn-ea"/>
            </a:endParaRPr>
          </a:p>
        </p:txBody>
      </p:sp>
      <p:sp>
        <p:nvSpPr>
          <p:cNvPr id="10" name="Verse3"/>
          <p:cNvSpPr txBox="1"/>
          <p:nvPr/>
        </p:nvSpPr>
        <p:spPr>
          <a:xfrm>
            <a:off x="853440" y="1161415"/>
            <a:ext cx="10486390" cy="5015865"/>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 ...The LORD called to him out of the mountain, saying, “Thus you shall say to the house of Jacob, and tell the people of Israel: You yourselves have seen what I did to the Egyptians, and how I bore you on eagles' wings and brought you to Myself. Now therefore, if you will indeed obey My voice and keep My covenant, you shall be My treasured possession among all peoples, for all the earth is Mine; and you shall be to Me a kingdom of priests and a holy nation. These are the words that you shall speak to the people of Israel.”</a:t>
            </a:r>
            <a:endParaRPr lang="en-US" sz="3200">
              <a:sym typeface="+mn-ea"/>
            </a:endParaRPr>
          </a:p>
          <a:p>
            <a:pPr lvl="0" algn="r"/>
            <a:r>
              <a:rPr lang="en-US" sz="3200">
                <a:sym typeface="+mn-ea"/>
              </a:rPr>
              <a:t>Exodus 19:3-6</a:t>
            </a:r>
            <a:endParaRPr lang="en-US" sz="3200">
              <a:sym typeface="+mn-ea"/>
            </a:endParaRPr>
          </a:p>
        </p:txBody>
      </p:sp>
      <p:sp>
        <p:nvSpPr>
          <p:cNvPr id="13" name="Verse4"/>
          <p:cNvSpPr txBox="1"/>
          <p:nvPr/>
        </p:nvSpPr>
        <p:spPr>
          <a:xfrm>
            <a:off x="246380" y="1054735"/>
            <a:ext cx="11678285" cy="5631180"/>
          </a:xfrm>
          <a:prstGeom prst="rect">
            <a:avLst/>
          </a:prstGeom>
          <a:gradFill>
            <a:gsLst>
              <a:gs pos="0">
                <a:srgbClr val="FBFB11"/>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2400">
                <a:sym typeface="+mn-ea"/>
              </a:rPr>
              <a:t>[+]Now when all the people saw the thunder and the flashes of lightning and the sound of the trumpet and the mountain smoking, the people were afraid and trembled, and they stood far off </a:t>
            </a:r>
            <a:endParaRPr lang="en-US" sz="2400">
              <a:sym typeface="+mn-ea"/>
            </a:endParaRPr>
          </a:p>
          <a:p>
            <a:pPr lvl="0" algn="r"/>
            <a:r>
              <a:rPr lang="en-US" sz="2400">
                <a:sym typeface="+mn-ea"/>
              </a:rPr>
              <a:t>Exodus 20:18</a:t>
            </a:r>
            <a:endParaRPr lang="en-US" sz="2400">
              <a:sym typeface="+mn-ea"/>
            </a:endParaRPr>
          </a:p>
          <a:p>
            <a:pPr lvl="0" algn="l"/>
            <a:endParaRPr lang="en-US" sz="2400">
              <a:sym typeface="+mn-ea"/>
            </a:endParaRPr>
          </a:p>
          <a:p>
            <a:pPr lvl="0" algn="l"/>
            <a:r>
              <a:rPr lang="en-US" sz="2400">
                <a:sym typeface="+mn-ea"/>
              </a:rPr>
              <a:t>[+] And as soon as you heard the voice out of the midst of the darkness, while the mountain was burning with fire, you came near to me, all the heads of your tribes, and your elders. And you said, ‘Behold, the LORD our God has shown us his glory and greatness, and we have heard his voice out of the midst of the fire. This day we have seen God speak with man, and man still live. Now therefore why should we die? For this great fire will consume us. If we hear the voice of the LORD our God any more, we shall die. For who is there of all flesh, that has heard the voice of the living God speaking out of the midst of fire as we have, and has still lived? Go near and hear all that the LORD our God will say and speak to us all that the LORD our God will speak to you, and we will hear and do it.’ </a:t>
            </a:r>
            <a:endParaRPr lang="en-US" sz="2400">
              <a:sym typeface="+mn-ea"/>
            </a:endParaRPr>
          </a:p>
          <a:p>
            <a:pPr lvl="0" algn="r"/>
            <a:r>
              <a:rPr lang="en-US" sz="2400">
                <a:sym typeface="+mn-ea"/>
              </a:rPr>
              <a:t>Deuteronomy 5:23-27</a:t>
            </a:r>
            <a:endParaRPr lang="en-US" sz="2400">
              <a:sym typeface="+mn-ea"/>
            </a:endParaRPr>
          </a:p>
        </p:txBody>
      </p:sp>
      <p:sp>
        <p:nvSpPr>
          <p:cNvPr id="14" name="Midrash1"/>
          <p:cNvSpPr txBox="1"/>
          <p:nvPr/>
        </p:nvSpPr>
        <p:spPr>
          <a:xfrm>
            <a:off x="257175" y="1388110"/>
            <a:ext cx="11678285" cy="5015865"/>
          </a:xfrm>
          <a:prstGeom prst="rect">
            <a:avLst/>
          </a:prstGeom>
          <a:gradFill>
            <a:gsLst>
              <a:gs pos="0">
                <a:schemeClr val="accent5">
                  <a:lumMod val="20000"/>
                  <a:lumOff val="80000"/>
                </a:schemeClr>
              </a:gs>
              <a:gs pos="100000">
                <a:schemeClr val="accent5">
                  <a:lumMod val="60000"/>
                  <a:lumOff val="40000"/>
                </a:schemeClr>
              </a:gs>
            </a:gsLst>
            <a:lin ang="5040000" scaled="0"/>
          </a:gradFill>
          <a:effectLst>
            <a:outerShdw blurRad="50800" dist="38100" dir="2700000" algn="tl" rotWithShape="0">
              <a:prstClr val="black">
                <a:alpha val="40000"/>
              </a:prstClr>
            </a:outerShdw>
          </a:effectLst>
        </p:spPr>
        <p:txBody>
          <a:bodyPr wrap="square" rtlCol="0" anchor="t">
            <a:spAutoFit/>
          </a:bodyPr>
          <a:p>
            <a:pPr lvl="0" algn="l"/>
            <a:r>
              <a:rPr lang="en-US" sz="3200">
                <a:sym typeface="+mn-ea"/>
              </a:rPr>
              <a:t>When G-d gave the Torah on Sinai He displayed untold marvels to Israel with His voice. What happened? G-d spoke and the voice reverberated throughout the whole world… It says, And all the people witnessed the thunderings [Exodus (Shemot) 20:18].</a:t>
            </a:r>
            <a:endParaRPr lang="en-US" sz="3200">
              <a:sym typeface="+mn-ea"/>
            </a:endParaRPr>
          </a:p>
          <a:p>
            <a:pPr lvl="0" algn="l"/>
            <a:endParaRPr lang="en-US" sz="3200">
              <a:sym typeface="+mn-ea"/>
            </a:endParaRPr>
          </a:p>
          <a:p>
            <a:pPr lvl="0" algn="l"/>
            <a:r>
              <a:rPr lang="en-US" sz="3200">
                <a:sym typeface="+mn-ea"/>
              </a:rPr>
              <a:t>Note that it does not say “the thunder” but “the thunderings”; wherefore, R. Johanan said that G-d’s voice, as it was uttered split up into seventy voices, in seventy languages, so that all the nations should understand...</a:t>
            </a:r>
            <a:endParaRPr lang="en-US" sz="3200">
              <a:sym typeface="+mn-ea"/>
            </a:endParaRPr>
          </a:p>
          <a:p>
            <a:pPr lvl="0" algn="r"/>
            <a:r>
              <a:rPr lang="en-US" sz="3200">
                <a:sym typeface="+mn-ea"/>
              </a:rPr>
              <a:t>-Midrash, Exodus Rabbah 5:9</a:t>
            </a:r>
            <a:endParaRPr 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500"/>
                                        <p:tgtEl>
                                          <p:spTgt spid="2">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
                                            <p:txEl>
                                              <p:pRg st="6" end="6"/>
                                            </p:txEl>
                                          </p:spTgt>
                                        </p:tgtEl>
                                        <p:attrNameLst>
                                          <p:attrName>style.visibility</p:attrName>
                                        </p:attrNameLst>
                                      </p:cBhvr>
                                      <p:to>
                                        <p:strVal val="visible"/>
                                      </p:to>
                                    </p:set>
                                    <p:animEffect transition="in" filter="fade">
                                      <p:cBhvr>
                                        <p:cTn id="75" dur="500"/>
                                        <p:tgtEl>
                                          <p:spTgt spid="2">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
                                            <p:txEl>
                                              <p:pRg st="7" end="7"/>
                                            </p:txEl>
                                          </p:spTgt>
                                        </p:tgtEl>
                                        <p:attrNameLst>
                                          <p:attrName>style.visibility</p:attrName>
                                        </p:attrNameLst>
                                      </p:cBhvr>
                                      <p:to>
                                        <p:strVal val="visible"/>
                                      </p:to>
                                    </p:set>
                                    <p:animEffect transition="in" filter="fade">
                                      <p:cBhvr>
                                        <p:cTn id="80" dur="500"/>
                                        <p:tgtEl>
                                          <p:spTgt spid="2">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
                                            <p:txEl>
                                              <p:pRg st="8" end="8"/>
                                            </p:txEl>
                                          </p:spTgt>
                                        </p:tgtEl>
                                        <p:attrNameLst>
                                          <p:attrName>style.visibility</p:attrName>
                                        </p:attrNameLst>
                                      </p:cBhvr>
                                      <p:to>
                                        <p:strVal val="visible"/>
                                      </p:to>
                                    </p:set>
                                    <p:animEffect transition="in" filter="fade">
                                      <p:cBhvr>
                                        <p:cTn id="85" dur="500"/>
                                        <p:tgtEl>
                                          <p:spTgt spid="2">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
                                            <p:txEl>
                                              <p:pRg st="9" end="9"/>
                                            </p:txEl>
                                          </p:spTgt>
                                        </p:tgtEl>
                                        <p:attrNameLst>
                                          <p:attrName>style.visibility</p:attrName>
                                        </p:attrNameLst>
                                      </p:cBhvr>
                                      <p:to>
                                        <p:strVal val="visible"/>
                                      </p:to>
                                    </p:set>
                                    <p:animEffect transition="in" filter="fade">
                                      <p:cBhvr>
                                        <p:cTn id="9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ldLvl="0" animBg="1"/>
      <p:bldP spid="9" grpId="1" bldLvl="0" animBg="1"/>
      <p:bldP spid="10" grpId="0" bldLvl="0" animBg="1"/>
      <p:bldP spid="10" grpId="1" bldLvl="0" animBg="1"/>
      <p:bldP spid="13" grpId="0" bldLvl="0" animBg="1"/>
      <p:bldP spid="13" grpId="1" bldLvl="0" animBg="1"/>
      <p:bldP spid="14" grpId="0" bldLvl="0" animBg="1"/>
      <p:bldP spid="14" grpId="1"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EEF6E9"/>
            </a:gs>
            <a:gs pos="100000">
              <a:schemeClr val="accent6">
                <a:lumMod val="40000"/>
                <a:lumOff val="60000"/>
              </a:schemeClr>
            </a:gs>
          </a:gsLst>
          <a:lin ang="6360000" scaled="0"/>
        </a:gradFill>
        <a:effectLst/>
      </p:bgPr>
    </p:bg>
    <p:spTree>
      <p:nvGrpSpPr>
        <p:cNvPr id="1" name=""/>
        <p:cNvGrpSpPr/>
        <p:nvPr/>
      </p:nvGrpSpPr>
      <p:grpSpPr/>
      <p:grpSp>
        <p:nvGrpSpPr>
          <p:cNvPr id="7" name="TitleBKG"/>
          <p:cNvGrpSpPr/>
          <p:nvPr/>
        </p:nvGrpSpPr>
        <p:grpSpPr>
          <a:xfrm>
            <a:off x="0" y="0"/>
            <a:ext cx="12192000" cy="6793230"/>
            <a:chOff x="0" y="0"/>
            <a:chExt cx="19200" cy="10698"/>
          </a:xfrm>
        </p:grpSpPr>
        <p:sp>
          <p:nvSpPr>
            <p:cNvPr id="43" name="TrinityShape"/>
            <p:cNvSpPr/>
            <p:nvPr/>
          </p:nvSpPr>
          <p:spPr>
            <a:xfrm>
              <a:off x="0" y="0"/>
              <a:ext cx="12954" cy="10699"/>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6">
                <a:lumMod val="75000"/>
                <a:alpha val="11000"/>
              </a:schemeClr>
            </a:solidFill>
            <a:ln w="76200" cmpd="thickThin">
              <a:solidFill>
                <a:schemeClr val="accent6">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9201" cy="1440"/>
            </a:xfrm>
            <a:prstGeom prst="rect">
              <a:avLst/>
            </a:prstGeom>
            <a:gradFill>
              <a:gsLst>
                <a:gs pos="14000">
                  <a:schemeClr val="accent6">
                    <a:lumMod val="20000"/>
                    <a:lumOff val="80000"/>
                  </a:schemeClr>
                </a:gs>
                <a:gs pos="91000">
                  <a:srgbClr val="9BB987">
                    <a:alpha val="100000"/>
                  </a:srgbClr>
                </a:gs>
                <a:gs pos="100000">
                  <a:schemeClr val="accent6">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Weeks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	</a:t>
              </a:r>
              <a:r>
                <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Fulfillment</a:t>
              </a:r>
              <a:endParaRPr lang="en-US" sz="28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78" y="1152"/>
              <a:ext cx="1744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78" y="1072"/>
              <a:ext cx="1860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cNvSpPr txBox="1"/>
          <p:nvPr/>
        </p:nvSpPr>
        <p:spPr>
          <a:xfrm>
            <a:off x="247015" y="1161415"/>
            <a:ext cx="11678285" cy="5384800"/>
          </a:xfrm>
          <a:prstGeom prst="rect">
            <a:avLst/>
          </a:prstGeom>
          <a:noFill/>
        </p:spPr>
        <p:txBody>
          <a:bodyPr wrap="square" rtlCol="0" anchor="t">
            <a:spAutoFit/>
          </a:bodyPr>
          <a:p>
            <a:pPr algn="l"/>
            <a:r>
              <a:rPr lang="en-US" sz="3200" b="1">
                <a:sym typeface="+mn-ea"/>
              </a:rPr>
              <a:t>Fulfillment of </a:t>
            </a:r>
            <a:r>
              <a:rPr lang="en-US" sz="3200" b="1"/>
              <a:t>the Feast of Weeks</a:t>
            </a:r>
            <a:endParaRPr lang="en-US" sz="3200" b="1"/>
          </a:p>
          <a:p>
            <a:pPr lvl="1" algn="l" defTabSz="914400">
              <a:tabLst>
                <a:tab pos="5486400" algn="l"/>
              </a:tabLst>
            </a:pPr>
            <a:r>
              <a:rPr lang="en-US" sz="2400" b="1">
                <a:sym typeface="+mn-ea"/>
              </a:rPr>
              <a:t>SHADOW / LAW	FULFILLMENT / SPIRIT</a:t>
            </a:r>
            <a:endParaRPr lang="en-US" sz="2400" b="1">
              <a:sym typeface="+mn-ea"/>
            </a:endParaRPr>
          </a:p>
          <a:p>
            <a:pPr lvl="1" algn="l" defTabSz="914400">
              <a:tabLst>
                <a:tab pos="5486400" algn="l"/>
              </a:tabLst>
            </a:pPr>
            <a:r>
              <a:rPr lang="en-US" sz="2400">
                <a:sym typeface="+mn-ea"/>
              </a:rPr>
              <a:t>Sivan 6 (Exod 19-20)	Day of Pentecost (Acts 2)</a:t>
            </a:r>
            <a:endParaRPr lang="en-US" sz="2400">
              <a:sym typeface="+mn-ea"/>
            </a:endParaRPr>
          </a:p>
          <a:p>
            <a:pPr lvl="1" algn="l" defTabSz="914400">
              <a:tabLst>
                <a:tab pos="5486400" algn="l"/>
              </a:tabLst>
            </a:pPr>
            <a:r>
              <a:rPr lang="en-US" sz="2400">
                <a:sym typeface="+mn-ea"/>
              </a:rPr>
              <a:t>Mosaic Covenant (Exod 19)	New Covenant (Jer 31:31-34)</a:t>
            </a:r>
            <a:endParaRPr lang="en-US" sz="2400">
              <a:sym typeface="+mn-ea"/>
            </a:endParaRPr>
          </a:p>
          <a:p>
            <a:pPr lvl="1" algn="l" defTabSz="914400">
              <a:tabLst>
                <a:tab pos="5486400" algn="l"/>
              </a:tabLst>
            </a:pPr>
            <a:r>
              <a:rPr lang="en-US" sz="2400">
                <a:sym typeface="+mn-ea"/>
              </a:rPr>
              <a:t>Mt. Sinai	Mt. Zion</a:t>
            </a:r>
            <a:endParaRPr lang="en-US" sz="2400">
              <a:sym typeface="+mn-ea"/>
            </a:endParaRPr>
          </a:p>
          <a:p>
            <a:pPr lvl="1" algn="l" defTabSz="914400">
              <a:tabLst>
                <a:tab pos="5486400" algn="l"/>
              </a:tabLst>
            </a:pPr>
            <a:r>
              <a:rPr lang="en-US" sz="2400">
                <a:sym typeface="+mn-ea"/>
              </a:rPr>
              <a:t>Law comes down to man	Spirit comes down to man</a:t>
            </a:r>
            <a:endParaRPr lang="en-US" sz="2400">
              <a:sym typeface="+mn-ea"/>
            </a:endParaRPr>
          </a:p>
          <a:p>
            <a:pPr lvl="1" algn="l" defTabSz="914400">
              <a:tabLst>
                <a:tab pos="5486400" algn="l"/>
              </a:tabLst>
            </a:pPr>
            <a:r>
              <a:rPr lang="en-US" sz="2400">
                <a:sym typeface="+mn-ea"/>
              </a:rPr>
              <a:t>Loud wind	Loud wind</a:t>
            </a:r>
            <a:endParaRPr lang="en-US" sz="2400">
              <a:sym typeface="+mn-ea"/>
            </a:endParaRPr>
          </a:p>
          <a:p>
            <a:pPr lvl="1" algn="l" defTabSz="914400">
              <a:tabLst>
                <a:tab pos="5486400" algn="l"/>
              </a:tabLst>
            </a:pPr>
            <a:r>
              <a:rPr lang="en-US" sz="2400">
                <a:sym typeface="+mn-ea"/>
              </a:rPr>
              <a:t>Fire on mountain	Fire on saints</a:t>
            </a:r>
            <a:endParaRPr lang="en-US" sz="2400">
              <a:sym typeface="+mn-ea"/>
            </a:endParaRPr>
          </a:p>
          <a:p>
            <a:pPr lvl="1" algn="l" defTabSz="914400">
              <a:tabLst>
                <a:tab pos="5486400" algn="l"/>
              </a:tabLst>
            </a:pPr>
            <a:r>
              <a:rPr lang="en-US" sz="2400">
                <a:sym typeface="+mn-ea"/>
              </a:rPr>
              <a:t>Hear voice of God (70)	Hear word of God in different languages (GRW)</a:t>
            </a:r>
            <a:endParaRPr lang="en-US" sz="2400">
              <a:sym typeface="+mn-ea"/>
            </a:endParaRPr>
          </a:p>
          <a:p>
            <a:pPr lvl="1" algn="l" defTabSz="914400">
              <a:tabLst>
                <a:tab pos="5486400" algn="l"/>
              </a:tabLst>
            </a:pPr>
            <a:r>
              <a:rPr lang="en-US" sz="2400">
                <a:sym typeface="+mn-ea"/>
              </a:rPr>
              <a:t>Law written on stone tablets	Law written on hearts (Rom 2:29; 2 Cor 3:6)</a:t>
            </a:r>
            <a:endParaRPr lang="en-US" sz="2400">
              <a:sym typeface="+mn-ea"/>
            </a:endParaRPr>
          </a:p>
          <a:p>
            <a:pPr lvl="1" algn="l" defTabSz="914400">
              <a:tabLst>
                <a:tab pos="5486400" algn="l"/>
              </a:tabLst>
            </a:pPr>
            <a:r>
              <a:rPr lang="en-US" sz="2400">
                <a:sym typeface="+mn-ea"/>
              </a:rPr>
              <a:t>Negotiated with elders	Poured on all flesh (Acts 2:17-18; Joel 2)</a:t>
            </a:r>
            <a:endParaRPr lang="en-US" sz="2400">
              <a:sym typeface="+mn-ea"/>
            </a:endParaRPr>
          </a:p>
          <a:p>
            <a:pPr lvl="1" algn="l" defTabSz="914400">
              <a:tabLst>
                <a:tab pos="5486400" algn="l"/>
              </a:tabLst>
            </a:pPr>
            <a:r>
              <a:rPr lang="en-US" sz="2400">
                <a:sym typeface="+mn-ea"/>
              </a:rPr>
              <a:t>False worship of golden calf	True worship in spirit and truth</a:t>
            </a:r>
            <a:endParaRPr lang="en-US" sz="2400">
              <a:sym typeface="+mn-ea"/>
            </a:endParaRPr>
          </a:p>
          <a:p>
            <a:pPr lvl="1" algn="l" defTabSz="914400">
              <a:tabLst>
                <a:tab pos="5486400" algn="l"/>
              </a:tabLst>
            </a:pPr>
            <a:r>
              <a:rPr lang="en-US" sz="2400">
                <a:sym typeface="+mn-ea"/>
              </a:rPr>
              <a:t>3,000 died	3,000 added to church (Acts 2:41; 1 Pet 2:9-10)</a:t>
            </a:r>
            <a:endParaRPr lang="en-US" sz="2400">
              <a:sym typeface="+mn-ea"/>
            </a:endParaRPr>
          </a:p>
          <a:p>
            <a:pPr lvl="1" algn="l" defTabSz="914400">
              <a:tabLst>
                <a:tab pos="5486400" algn="l"/>
              </a:tabLst>
            </a:pPr>
            <a:r>
              <a:rPr lang="en-US" sz="2400">
                <a:sym typeface="+mn-ea"/>
              </a:rPr>
              <a:t>Day of Law/Curse (Dan 9:11; Gal 3:10)	Day of Grace/Life (Titus 3:3-6; Heb 8:10)</a:t>
            </a:r>
            <a:endParaRPr lang="en-US" sz="2400">
              <a:sym typeface="+mn-ea"/>
            </a:endParaRPr>
          </a:p>
        </p:txBody>
      </p:sp>
      <p:sp>
        <p:nvSpPr>
          <p:cNvPr id="3" name="VersesList"/>
          <p:cNvSpPr txBox="1"/>
          <p:nvPr/>
        </p:nvSpPr>
        <p:spPr>
          <a:xfrm>
            <a:off x="9457055" y="951865"/>
            <a:ext cx="2627630" cy="3169285"/>
          </a:xfrm>
          <a:prstGeom prst="rect">
            <a:avLst/>
          </a:prstGeom>
          <a:gradFill>
            <a:gsLst>
              <a:gs pos="0">
                <a:srgbClr val="FBFB11">
                  <a:alpha val="17000"/>
                </a:srgbClr>
              </a:gs>
              <a:gs pos="100000">
                <a:srgbClr val="AAA90B"/>
              </a:gs>
            </a:gsLst>
            <a:lin ang="5040000" scaled="0"/>
          </a:gradFill>
          <a:effectLst>
            <a:outerShdw blurRad="50800" dist="38100" dir="2700000" algn="tl" rotWithShape="0">
              <a:prstClr val="black">
                <a:alpha val="40000"/>
              </a:prstClr>
            </a:outerShdw>
          </a:effectLst>
        </p:spPr>
        <p:txBody>
          <a:bodyPr wrap="square" rtlCol="0" anchor="t">
            <a:spAutoFit/>
          </a:bodyPr>
          <a:p>
            <a:pPr lvl="0" algn="ctr"/>
            <a:r>
              <a:rPr lang="en-US" sz="2000">
                <a:sym typeface="+mn-ea"/>
              </a:rPr>
              <a:t>Jer 31:31-34</a:t>
            </a:r>
            <a:endParaRPr lang="en-US" sz="2000">
              <a:sym typeface="+mn-ea"/>
            </a:endParaRPr>
          </a:p>
          <a:p>
            <a:pPr lvl="0" algn="ctr"/>
            <a:r>
              <a:rPr lang="en-US" sz="2000">
                <a:sym typeface="+mn-ea"/>
              </a:rPr>
              <a:t>Rom 2:29</a:t>
            </a:r>
            <a:endParaRPr lang="en-US" sz="2000">
              <a:sym typeface="+mn-ea"/>
            </a:endParaRPr>
          </a:p>
          <a:p>
            <a:pPr lvl="0" algn="ctr"/>
            <a:r>
              <a:rPr lang="en-US" sz="2000">
                <a:sym typeface="+mn-ea"/>
              </a:rPr>
              <a:t>2 Cor 3:6</a:t>
            </a:r>
            <a:endParaRPr lang="en-US" sz="2000">
              <a:sym typeface="+mn-ea"/>
            </a:endParaRPr>
          </a:p>
          <a:p>
            <a:pPr lvl="0" algn="ctr"/>
            <a:r>
              <a:rPr lang="en-US" sz="2000">
                <a:sym typeface="+mn-ea"/>
              </a:rPr>
              <a:t>Acts 2:17-18</a:t>
            </a:r>
            <a:endParaRPr lang="en-US" sz="2000">
              <a:sym typeface="+mn-ea"/>
            </a:endParaRPr>
          </a:p>
          <a:p>
            <a:pPr lvl="0" algn="ctr"/>
            <a:r>
              <a:rPr lang="en-US" sz="2000">
                <a:sym typeface="+mn-ea"/>
              </a:rPr>
              <a:t>Acts 2:41</a:t>
            </a:r>
            <a:endParaRPr lang="en-US" sz="2000">
              <a:sym typeface="+mn-ea"/>
            </a:endParaRPr>
          </a:p>
          <a:p>
            <a:pPr lvl="0" algn="ctr"/>
            <a:r>
              <a:rPr lang="en-US" sz="2000">
                <a:sym typeface="+mn-ea"/>
              </a:rPr>
              <a:t>1 Peter 2:9-10</a:t>
            </a:r>
            <a:endParaRPr lang="en-US" sz="2000">
              <a:sym typeface="+mn-ea"/>
            </a:endParaRPr>
          </a:p>
          <a:p>
            <a:pPr lvl="0" algn="ctr"/>
            <a:r>
              <a:rPr lang="en-US" sz="2000">
                <a:sym typeface="+mn-ea"/>
              </a:rPr>
              <a:t>Dan 9:11</a:t>
            </a:r>
            <a:endParaRPr lang="en-US" sz="2000">
              <a:sym typeface="+mn-ea"/>
            </a:endParaRPr>
          </a:p>
          <a:p>
            <a:pPr lvl="0" algn="ctr"/>
            <a:r>
              <a:rPr lang="en-US" sz="2000">
                <a:sym typeface="+mn-ea"/>
              </a:rPr>
              <a:t> Gal 3:10</a:t>
            </a:r>
            <a:endParaRPr lang="en-US" sz="2000">
              <a:sym typeface="+mn-ea"/>
            </a:endParaRPr>
          </a:p>
          <a:p>
            <a:pPr lvl="0" algn="ctr"/>
            <a:r>
              <a:rPr lang="en-US" sz="2000">
                <a:sym typeface="+mn-ea"/>
              </a:rPr>
              <a:t>Titus 3:3-6</a:t>
            </a:r>
            <a:endParaRPr lang="en-US" sz="2000">
              <a:sym typeface="+mn-ea"/>
            </a:endParaRPr>
          </a:p>
          <a:p>
            <a:pPr lvl="0" algn="ctr"/>
            <a:r>
              <a:rPr lang="en-US" sz="2000">
                <a:sym typeface="+mn-ea"/>
              </a:rPr>
              <a:t> Heb 8:10</a:t>
            </a:r>
            <a:endParaRPr lang="en-US" sz="2000">
              <a:sym typeface="+mn-ea"/>
            </a:endParaRPr>
          </a:p>
        </p:txBody>
      </p:sp>
      <p:grpSp>
        <p:nvGrpSpPr>
          <p:cNvPr id="8" name="Group 7"/>
          <p:cNvGrpSpPr/>
          <p:nvPr/>
        </p:nvGrpSpPr>
        <p:grpSpPr>
          <a:xfrm>
            <a:off x="1042670" y="6470015"/>
            <a:ext cx="9655810" cy="148590"/>
            <a:chOff x="1642" y="8214"/>
            <a:chExt cx="15206" cy="234"/>
          </a:xfrm>
        </p:grpSpPr>
        <p:sp>
          <p:nvSpPr>
            <p:cNvPr id="5" name="Pentagon 4"/>
            <p:cNvSpPr/>
            <p:nvPr/>
          </p:nvSpPr>
          <p:spPr>
            <a:xfrm>
              <a:off x="11498"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Pentagon 8"/>
            <p:cNvSpPr/>
            <p:nvPr/>
          </p:nvSpPr>
          <p:spPr>
            <a:xfrm rot="10800000">
              <a:off x="1642" y="8214"/>
              <a:ext cx="5350" cy="234"/>
            </a:xfrm>
            <a:prstGeom prst="homePlate">
              <a:avLst>
                <a:gd name="adj" fmla="val 2223000"/>
              </a:avLst>
            </a:prstGeom>
            <a:gradFill flip="none">
              <a:gsLst>
                <a:gs pos="14000">
                  <a:schemeClr val="accent6">
                    <a:lumMod val="20000"/>
                    <a:lumOff val="80000"/>
                  </a:schemeClr>
                </a:gs>
                <a:gs pos="91000">
                  <a:srgbClr val="9BB987"/>
                </a:gs>
                <a:gs pos="100000">
                  <a:schemeClr val="accent6">
                    <a:lumMod val="75000"/>
                  </a:schemeClr>
                </a:gs>
              </a:gsLst>
              <a:lin ang="6600000" scaled="0"/>
            </a:gradFill>
            <a:ln>
              <a:solidFill>
                <a:srgbClr val="0060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 presetClass="entr" presetSubtype="4" fill="hold" grpId="2"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500"/>
                                        <p:tgtEl>
                                          <p:spTgt spid="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500"/>
                                        <p:tgtEl>
                                          <p:spTgt spid="2">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fade">
                                      <p:cBhvr>
                                        <p:cTn id="61" dur="500"/>
                                        <p:tgtEl>
                                          <p:spTgt spid="2">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txEl>
                                              <p:pRg st="11" end="11"/>
                                            </p:txEl>
                                          </p:spTgt>
                                        </p:tgtEl>
                                        <p:attrNameLst>
                                          <p:attrName>style.visibility</p:attrName>
                                        </p:attrNameLst>
                                      </p:cBhvr>
                                      <p:to>
                                        <p:strVal val="visible"/>
                                      </p:to>
                                    </p:set>
                                    <p:animEffect transition="in" filter="fade">
                                      <p:cBhvr>
                                        <p:cTn id="66" dur="500"/>
                                        <p:tgtEl>
                                          <p:spTgt spid="2">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Effect transition="in" filter="fade">
                                      <p:cBhvr>
                                        <p:cTn id="71" dur="500"/>
                                        <p:tgtEl>
                                          <p:spTgt spid="2">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txEl>
                                              <p:pRg st="13" end="13"/>
                                            </p:txEl>
                                          </p:spTgt>
                                        </p:tgtEl>
                                        <p:attrNameLst>
                                          <p:attrName>style.visibility</p:attrName>
                                        </p:attrNameLst>
                                      </p:cBhvr>
                                      <p:to>
                                        <p:strVal val="visible"/>
                                      </p:to>
                                    </p:set>
                                    <p:animEffect transition="in" filter="fade">
                                      <p:cBhvr>
                                        <p:cTn id="76" dur="500"/>
                                        <p:tgtEl>
                                          <p:spTgt spid="2">
                                            <p:txEl>
                                              <p:pRg st="13" end="13"/>
                                            </p:txEl>
                                          </p:spTgt>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2"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4" name="Title"/>
          <p:cNvSpPr>
            <a:spLocks noGrp="1"/>
          </p:cNvSpPr>
          <p:nvPr/>
        </p:nvSpPr>
        <p:spPr>
          <a:xfrm>
            <a:off x="0" y="2947035"/>
            <a:ext cx="12192000" cy="2905125"/>
          </a:xfrm>
          <a:prstGeom prst="rect">
            <a:avLst/>
          </a:prstGeom>
          <a:gradFill>
            <a:gsLst>
              <a:gs pos="14000">
                <a:schemeClr val="accent4">
                  <a:lumMod val="20000"/>
                  <a:lumOff val="80000"/>
                </a:schemeClr>
              </a:gs>
              <a:gs pos="85000">
                <a:schemeClr val="accent4">
                  <a:lumMod val="60000"/>
                  <a:lumOff val="40000"/>
                  <a:alpha val="50000"/>
                </a:schemeClr>
              </a:gs>
              <a:gs pos="100000">
                <a:schemeClr val="accent4">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rPr>
              <a:t>Feast of Trumpets</a:t>
            </a:r>
            <a:endPar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Leviticus 23:23-25 </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Num 29:1-6</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50000"/>
              <a:alpha val="11000"/>
            </a:schemeClr>
          </a:solidFill>
          <a:ln w="107950" cap="flat" cmpd="thickThin">
            <a:solidFill>
              <a:schemeClr val="accent4">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Line"/>
          <p:cNvCxnSpPr/>
          <p:nvPr/>
        </p:nvCxnSpPr>
        <p:spPr>
          <a:xfrm>
            <a:off x="113030" y="731520"/>
            <a:ext cx="100088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orbit-Earth-Sun-solstices-Tropics-of-Cancer"/>
          <p:cNvPicPr>
            <a:picLocks noChangeAspect="1"/>
          </p:cNvPicPr>
          <p:nvPr>
            <p:ph idx="1"/>
          </p:nvPr>
        </p:nvPicPr>
        <p:blipFill>
          <a:blip r:embed="rId1"/>
          <a:stretch>
            <a:fillRect/>
          </a:stretch>
        </p:blipFill>
        <p:spPr>
          <a:xfrm>
            <a:off x="222885" y="0"/>
            <a:ext cx="11746230" cy="6858000"/>
          </a:xfrm>
          <a:prstGeom prst="rect">
            <a:avLst/>
          </a:prstGeom>
        </p:spPr>
      </p:pic>
      <p:sp>
        <p:nvSpPr>
          <p:cNvPr id="6" name="Text Box 5"/>
          <p:cNvSpPr txBox="1"/>
          <p:nvPr/>
        </p:nvSpPr>
        <p:spPr>
          <a:xfrm>
            <a:off x="9389745" y="212090"/>
            <a:ext cx="2633345" cy="1383665"/>
          </a:xfrm>
          <a:prstGeom prst="rect">
            <a:avLst/>
          </a:prstGeom>
          <a:noFill/>
        </p:spPr>
        <p:txBody>
          <a:bodyPr wrap="square" rtlCol="0">
            <a:spAutoFit/>
          </a:bodyPr>
          <a:p>
            <a:r>
              <a:rPr lang="en-US" sz="2800">
                <a:solidFill>
                  <a:schemeClr val="bg1"/>
                </a:solidFill>
              </a:rPr>
              <a:t>- 365.25 days</a:t>
            </a:r>
            <a:endParaRPr lang="en-US" sz="2800">
              <a:solidFill>
                <a:schemeClr val="bg1"/>
              </a:solidFill>
            </a:endParaRPr>
          </a:p>
          <a:p>
            <a:r>
              <a:rPr lang="en-US" sz="2800">
                <a:solidFill>
                  <a:schemeClr val="bg1"/>
                </a:solidFill>
              </a:rPr>
              <a:t>- Leap year</a:t>
            </a:r>
            <a:endParaRPr lang="en-US" sz="2800">
              <a:solidFill>
                <a:schemeClr val="bg1"/>
              </a:solidFill>
            </a:endParaRPr>
          </a:p>
          <a:p>
            <a:r>
              <a:rPr lang="en-US" sz="2800">
                <a:solidFill>
                  <a:schemeClr val="bg1"/>
                </a:solidFill>
              </a:rPr>
              <a:t>- Moon ignored</a:t>
            </a:r>
            <a:endParaRPr lang="en-US" sz="28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Recap</a:t>
            </a:r>
            <a:endPar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p:nvPr/>
        </p:nvGraphicFramePr>
        <p:xfrm>
          <a:off x="124460" y="1006475"/>
          <a:ext cx="3397885" cy="56769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5970"/>
                <a:gridCol w="1351915"/>
              </a:tblGrid>
              <a:tr h="640080">
                <a:tc>
                  <a:txBody>
                    <a:bodyPr/>
                    <a:p>
                      <a:pPr>
                        <a:buNone/>
                      </a:pPr>
                      <a:r>
                        <a:rPr lang="en-US" b="1"/>
                        <a:t>Hebrew Months</a:t>
                      </a:r>
                      <a:endParaRPr lang="en-US" b="1"/>
                    </a:p>
                  </a:txBody>
                  <a:tcPr/>
                </a:tc>
                <a:tc>
                  <a:txBody>
                    <a:bodyPr/>
                    <a:p>
                      <a:pPr>
                        <a:buNone/>
                      </a:pPr>
                      <a:r>
                        <a:rPr lang="en-US" b="1"/>
                        <a:t>Gregorian</a:t>
                      </a:r>
                      <a:endParaRPr lang="en-US" b="1"/>
                    </a:p>
                  </a:txBody>
                  <a:tcPr/>
                </a:tc>
              </a:tr>
              <a:tr h="419735">
                <a:tc>
                  <a:txBody>
                    <a:bodyPr/>
                    <a:p>
                      <a:pPr>
                        <a:buNone/>
                      </a:pPr>
                      <a:r>
                        <a:rPr lang="en-US" b="1"/>
                        <a:t>Nisan</a:t>
                      </a:r>
                      <a:endParaRPr lang="en-US" b="1"/>
                    </a:p>
                  </a:txBody>
                  <a:tcPr>
                    <a:solidFill>
                      <a:schemeClr val="accent6">
                        <a:lumMod val="20000"/>
                        <a:lumOff val="80000"/>
                      </a:schemeClr>
                    </a:solidFill>
                  </a:tcPr>
                </a:tc>
                <a:tc>
                  <a:txBody>
                    <a:bodyPr/>
                    <a:p>
                      <a:pPr>
                        <a:buNone/>
                      </a:pPr>
                      <a:r>
                        <a:rPr lang="en-US" b="1"/>
                        <a:t>Mar/Apr</a:t>
                      </a:r>
                      <a:endParaRPr lang="en-US" b="1"/>
                    </a:p>
                  </a:txBody>
                  <a:tcPr>
                    <a:solidFill>
                      <a:schemeClr val="accent6">
                        <a:lumMod val="20000"/>
                        <a:lumOff val="80000"/>
                      </a:schemeClr>
                    </a:solidFill>
                  </a:tcPr>
                </a:tc>
              </a:tr>
              <a:tr h="419735">
                <a:tc>
                  <a:txBody>
                    <a:bodyPr/>
                    <a:p>
                      <a:pPr>
                        <a:buNone/>
                      </a:pPr>
                      <a:r>
                        <a:rPr lang="en-US" b="1"/>
                        <a:t>Iyar</a:t>
                      </a:r>
                      <a:endParaRPr lang="en-US" b="1"/>
                    </a:p>
                  </a:txBody>
                  <a:tcPr>
                    <a:solidFill>
                      <a:schemeClr val="accent6">
                        <a:lumMod val="20000"/>
                        <a:lumOff val="80000"/>
                      </a:schemeClr>
                    </a:solidFill>
                  </a:tcPr>
                </a:tc>
                <a:tc>
                  <a:txBody>
                    <a:bodyPr/>
                    <a:p>
                      <a:pPr>
                        <a:buNone/>
                      </a:pPr>
                      <a:r>
                        <a:rPr lang="en-US" b="1"/>
                        <a:t>Apr/May</a:t>
                      </a:r>
                      <a:endParaRPr lang="en-US" b="1"/>
                    </a:p>
                  </a:txBody>
                  <a:tcPr>
                    <a:solidFill>
                      <a:schemeClr val="accent6">
                        <a:lumMod val="20000"/>
                        <a:lumOff val="80000"/>
                      </a:schemeClr>
                    </a:solidFill>
                  </a:tcPr>
                </a:tc>
              </a:tr>
              <a:tr h="419735">
                <a:tc>
                  <a:txBody>
                    <a:bodyPr/>
                    <a:p>
                      <a:pPr>
                        <a:buNone/>
                      </a:pPr>
                      <a:r>
                        <a:rPr lang="en-US" b="1"/>
                        <a:t>Sivan</a:t>
                      </a:r>
                      <a:endParaRPr lang="en-US" b="1"/>
                    </a:p>
                  </a:txBody>
                  <a:tcPr>
                    <a:solidFill>
                      <a:schemeClr val="accent6">
                        <a:lumMod val="20000"/>
                        <a:lumOff val="80000"/>
                      </a:schemeClr>
                    </a:solidFill>
                  </a:tcPr>
                </a:tc>
                <a:tc>
                  <a:txBody>
                    <a:bodyPr/>
                    <a:p>
                      <a:pPr>
                        <a:buNone/>
                      </a:pPr>
                      <a:r>
                        <a:rPr lang="en-US" b="1"/>
                        <a:t>May/Jun</a:t>
                      </a:r>
                      <a:endParaRPr lang="en-US" b="1"/>
                    </a:p>
                  </a:txBody>
                  <a:tcPr>
                    <a:solidFill>
                      <a:schemeClr val="accent6">
                        <a:lumMod val="20000"/>
                        <a:lumOff val="80000"/>
                      </a:schemeClr>
                    </a:solidFill>
                  </a:tcPr>
                </a:tc>
              </a:tr>
              <a:tr h="419735">
                <a:tc>
                  <a:txBody>
                    <a:bodyPr/>
                    <a:p>
                      <a:pPr>
                        <a:buNone/>
                      </a:pPr>
                      <a:r>
                        <a:rPr lang="en-US" b="1"/>
                        <a:t>Tammuz</a:t>
                      </a:r>
                      <a:endParaRPr lang="en-US" b="1"/>
                    </a:p>
                  </a:txBody>
                  <a:tcPr>
                    <a:solidFill>
                      <a:schemeClr val="accent2">
                        <a:lumMod val="20000"/>
                        <a:lumOff val="80000"/>
                      </a:schemeClr>
                    </a:solidFill>
                  </a:tcPr>
                </a:tc>
                <a:tc>
                  <a:txBody>
                    <a:bodyPr/>
                    <a:p>
                      <a:pPr>
                        <a:buNone/>
                      </a:pPr>
                      <a:r>
                        <a:rPr lang="en-US" b="1"/>
                        <a:t>Jun/Jul</a:t>
                      </a:r>
                      <a:endParaRPr lang="en-US" b="1"/>
                    </a:p>
                  </a:txBody>
                  <a:tcPr>
                    <a:solidFill>
                      <a:schemeClr val="accent2">
                        <a:lumMod val="20000"/>
                        <a:lumOff val="80000"/>
                      </a:schemeClr>
                    </a:solidFill>
                  </a:tcPr>
                </a:tc>
              </a:tr>
              <a:tr h="419735">
                <a:tc>
                  <a:txBody>
                    <a:bodyPr/>
                    <a:p>
                      <a:pPr>
                        <a:buNone/>
                      </a:pPr>
                      <a:r>
                        <a:rPr lang="en-US" b="1"/>
                        <a:t>Menachem Av</a:t>
                      </a:r>
                      <a:endParaRPr lang="en-US" b="1"/>
                    </a:p>
                  </a:txBody>
                  <a:tcPr>
                    <a:solidFill>
                      <a:schemeClr val="accent2">
                        <a:lumMod val="20000"/>
                        <a:lumOff val="80000"/>
                      </a:schemeClr>
                    </a:solidFill>
                  </a:tcPr>
                </a:tc>
                <a:tc>
                  <a:txBody>
                    <a:bodyPr/>
                    <a:p>
                      <a:pPr>
                        <a:buNone/>
                      </a:pPr>
                      <a:r>
                        <a:rPr lang="en-US" b="1"/>
                        <a:t>Jul/Aug</a:t>
                      </a:r>
                      <a:endParaRPr lang="en-US" b="1"/>
                    </a:p>
                  </a:txBody>
                  <a:tcPr>
                    <a:solidFill>
                      <a:schemeClr val="accent2">
                        <a:lumMod val="20000"/>
                        <a:lumOff val="80000"/>
                      </a:schemeClr>
                    </a:solidFill>
                  </a:tcPr>
                </a:tc>
              </a:tr>
              <a:tr h="419735">
                <a:tc>
                  <a:txBody>
                    <a:bodyPr/>
                    <a:p>
                      <a:pPr>
                        <a:buNone/>
                      </a:pPr>
                      <a:r>
                        <a:rPr lang="en-US" b="1"/>
                        <a:t>Elul</a:t>
                      </a:r>
                      <a:endParaRPr lang="en-US" b="1"/>
                    </a:p>
                  </a:txBody>
                  <a:tcPr>
                    <a:solidFill>
                      <a:schemeClr val="accent2">
                        <a:lumMod val="20000"/>
                        <a:lumOff val="80000"/>
                      </a:schemeClr>
                    </a:solidFill>
                  </a:tcPr>
                </a:tc>
                <a:tc>
                  <a:txBody>
                    <a:bodyPr/>
                    <a:p>
                      <a:pPr>
                        <a:buNone/>
                      </a:pPr>
                      <a:r>
                        <a:rPr lang="en-US" b="1"/>
                        <a:t>Aug/Sep</a:t>
                      </a:r>
                      <a:endParaRPr lang="en-US" b="1"/>
                    </a:p>
                  </a:txBody>
                  <a:tcPr>
                    <a:solidFill>
                      <a:schemeClr val="accent2">
                        <a:lumMod val="20000"/>
                        <a:lumOff val="80000"/>
                      </a:schemeClr>
                    </a:solidFill>
                  </a:tcPr>
                </a:tc>
              </a:tr>
              <a:tr h="419735">
                <a:tc>
                  <a:txBody>
                    <a:bodyPr/>
                    <a:p>
                      <a:pPr>
                        <a:buNone/>
                      </a:pPr>
                      <a:r>
                        <a:rPr lang="en-US" b="1"/>
                        <a:t>Tishri</a:t>
                      </a:r>
                      <a:endParaRPr lang="en-US" b="1"/>
                    </a:p>
                  </a:txBody>
                  <a:tcPr>
                    <a:solidFill>
                      <a:schemeClr val="accent4">
                        <a:lumMod val="20000"/>
                        <a:lumOff val="80000"/>
                      </a:schemeClr>
                    </a:solidFill>
                  </a:tcPr>
                </a:tc>
                <a:tc>
                  <a:txBody>
                    <a:bodyPr/>
                    <a:p>
                      <a:pPr>
                        <a:buNone/>
                      </a:pPr>
                      <a:r>
                        <a:rPr lang="en-US" b="1"/>
                        <a:t>Sep/Oct</a:t>
                      </a:r>
                      <a:endParaRPr lang="en-US" b="1"/>
                    </a:p>
                  </a:txBody>
                  <a:tcPr>
                    <a:solidFill>
                      <a:schemeClr val="accent4">
                        <a:lumMod val="20000"/>
                        <a:lumOff val="80000"/>
                      </a:schemeClr>
                    </a:solidFill>
                  </a:tcPr>
                </a:tc>
              </a:tr>
              <a:tr h="419735">
                <a:tc>
                  <a:txBody>
                    <a:bodyPr/>
                    <a:p>
                      <a:pPr>
                        <a:buNone/>
                      </a:pPr>
                      <a:r>
                        <a:rPr lang="en-US" b="1"/>
                        <a:t>Marcheshvan</a:t>
                      </a:r>
                      <a:endParaRPr lang="en-US" b="1"/>
                    </a:p>
                  </a:txBody>
                  <a:tcPr>
                    <a:solidFill>
                      <a:schemeClr val="accent4">
                        <a:lumMod val="20000"/>
                        <a:lumOff val="80000"/>
                      </a:schemeClr>
                    </a:solidFill>
                  </a:tcPr>
                </a:tc>
                <a:tc>
                  <a:txBody>
                    <a:bodyPr/>
                    <a:p>
                      <a:pPr>
                        <a:buNone/>
                      </a:pPr>
                      <a:r>
                        <a:rPr lang="en-US" b="1"/>
                        <a:t>Oct/Nov</a:t>
                      </a:r>
                      <a:endParaRPr lang="en-US" b="1"/>
                    </a:p>
                  </a:txBody>
                  <a:tcPr>
                    <a:solidFill>
                      <a:schemeClr val="accent4">
                        <a:lumMod val="20000"/>
                        <a:lumOff val="80000"/>
                      </a:schemeClr>
                    </a:solidFill>
                  </a:tcPr>
                </a:tc>
              </a:tr>
              <a:tr h="419735">
                <a:tc>
                  <a:txBody>
                    <a:bodyPr/>
                    <a:p>
                      <a:pPr>
                        <a:buNone/>
                      </a:pPr>
                      <a:r>
                        <a:rPr lang="en-US" b="1"/>
                        <a:t>Kislev</a:t>
                      </a:r>
                      <a:endParaRPr lang="en-US" b="1"/>
                    </a:p>
                  </a:txBody>
                  <a:tcPr>
                    <a:solidFill>
                      <a:schemeClr val="accent4">
                        <a:lumMod val="20000"/>
                        <a:lumOff val="80000"/>
                      </a:schemeClr>
                    </a:solidFill>
                  </a:tcPr>
                </a:tc>
                <a:tc>
                  <a:txBody>
                    <a:bodyPr/>
                    <a:p>
                      <a:pPr>
                        <a:buNone/>
                      </a:pPr>
                      <a:r>
                        <a:rPr lang="en-US" b="1"/>
                        <a:t>Nov/Dec</a:t>
                      </a:r>
                      <a:endParaRPr lang="en-US" b="1"/>
                    </a:p>
                  </a:txBody>
                  <a:tcPr>
                    <a:solidFill>
                      <a:schemeClr val="accent4">
                        <a:lumMod val="20000"/>
                        <a:lumOff val="80000"/>
                      </a:schemeClr>
                    </a:solidFill>
                  </a:tcPr>
                </a:tc>
              </a:tr>
              <a:tr h="419735">
                <a:tc>
                  <a:txBody>
                    <a:bodyPr/>
                    <a:p>
                      <a:pPr>
                        <a:buNone/>
                      </a:pPr>
                      <a:r>
                        <a:rPr lang="en-US" b="1"/>
                        <a:t>Tevet</a:t>
                      </a:r>
                      <a:endParaRPr lang="en-US" b="1"/>
                    </a:p>
                  </a:txBody>
                  <a:tcPr>
                    <a:solidFill>
                      <a:schemeClr val="accent1">
                        <a:lumMod val="20000"/>
                        <a:lumOff val="80000"/>
                      </a:schemeClr>
                    </a:solidFill>
                  </a:tcPr>
                </a:tc>
                <a:tc>
                  <a:txBody>
                    <a:bodyPr/>
                    <a:p>
                      <a:pPr>
                        <a:buNone/>
                      </a:pPr>
                      <a:r>
                        <a:rPr lang="en-US" b="1"/>
                        <a:t>Dec/Jan</a:t>
                      </a:r>
                      <a:endParaRPr lang="en-US" b="1"/>
                    </a:p>
                  </a:txBody>
                  <a:tcPr>
                    <a:solidFill>
                      <a:schemeClr val="accent1">
                        <a:lumMod val="20000"/>
                        <a:lumOff val="80000"/>
                      </a:schemeClr>
                    </a:solidFill>
                  </a:tcPr>
                </a:tc>
              </a:tr>
              <a:tr h="419735">
                <a:tc>
                  <a:txBody>
                    <a:bodyPr/>
                    <a:p>
                      <a:pPr>
                        <a:buNone/>
                      </a:pPr>
                      <a:r>
                        <a:rPr lang="en-US" b="1"/>
                        <a:t>Shevet</a:t>
                      </a:r>
                      <a:endParaRPr lang="en-US" b="1"/>
                    </a:p>
                  </a:txBody>
                  <a:tcPr>
                    <a:solidFill>
                      <a:schemeClr val="accent1">
                        <a:lumMod val="20000"/>
                        <a:lumOff val="80000"/>
                      </a:schemeClr>
                    </a:solidFill>
                  </a:tcPr>
                </a:tc>
                <a:tc>
                  <a:txBody>
                    <a:bodyPr/>
                    <a:p>
                      <a:pPr>
                        <a:buNone/>
                      </a:pPr>
                      <a:r>
                        <a:rPr lang="en-US" b="1"/>
                        <a:t>Jan/Feb</a:t>
                      </a:r>
                      <a:endParaRPr lang="en-US" b="1"/>
                    </a:p>
                  </a:txBody>
                  <a:tcPr>
                    <a:solidFill>
                      <a:schemeClr val="accent1">
                        <a:lumMod val="20000"/>
                        <a:lumOff val="80000"/>
                      </a:schemeClr>
                    </a:solidFill>
                  </a:tcPr>
                </a:tc>
              </a:tr>
              <a:tr h="419735">
                <a:tc>
                  <a:txBody>
                    <a:bodyPr/>
                    <a:p>
                      <a:pPr>
                        <a:buNone/>
                      </a:pPr>
                      <a:r>
                        <a:rPr lang="en-US" b="1"/>
                        <a:t>Adar</a:t>
                      </a:r>
                      <a:endParaRPr lang="en-US" b="1"/>
                    </a:p>
                  </a:txBody>
                  <a:tcPr>
                    <a:solidFill>
                      <a:schemeClr val="accent1">
                        <a:lumMod val="20000"/>
                        <a:lumOff val="80000"/>
                      </a:schemeClr>
                    </a:solidFill>
                  </a:tcPr>
                </a:tc>
                <a:tc>
                  <a:txBody>
                    <a:bodyPr/>
                    <a:p>
                      <a:pPr>
                        <a:buNone/>
                      </a:pPr>
                      <a:r>
                        <a:rPr lang="en-US" b="1"/>
                        <a:t>Feb/Mar</a:t>
                      </a:r>
                      <a:endParaRPr lang="en-US" b="1"/>
                    </a:p>
                  </a:txBody>
                  <a:tcPr>
                    <a:solidFill>
                      <a:schemeClr val="accent1">
                        <a:lumMod val="20000"/>
                        <a:lumOff val="80000"/>
                      </a:schemeClr>
                    </a:solidFill>
                  </a:tcPr>
                </a:tc>
              </a:tr>
            </a:tbl>
          </a:graphicData>
        </a:graphic>
      </p:graphicFrame>
      <p:sp>
        <p:nvSpPr>
          <p:cNvPr id="38" name="Line1"/>
          <p:cNvSpPr/>
          <p:nvPr/>
        </p:nvSpPr>
        <p:spPr>
          <a:xfrm>
            <a:off x="5420995" y="1137285"/>
            <a:ext cx="94615" cy="517525"/>
          </a:xfrm>
          <a:prstGeom prst="accentBorderCallout1">
            <a:avLst>
              <a:gd name="adj1" fmla="val 18750"/>
              <a:gd name="adj2" fmla="val -8333"/>
              <a:gd name="adj3" fmla="val 119631"/>
              <a:gd name="adj4" fmla="val -1906711"/>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4" name="Line2"/>
          <p:cNvSpPr/>
          <p:nvPr/>
        </p:nvSpPr>
        <p:spPr>
          <a:xfrm>
            <a:off x="5420995" y="1913255"/>
            <a:ext cx="94615" cy="517525"/>
          </a:xfrm>
          <a:prstGeom prst="accentBorderCallout1">
            <a:avLst>
              <a:gd name="adj1" fmla="val 18750"/>
              <a:gd name="adj2" fmla="val -8333"/>
              <a:gd name="adj3" fmla="val -23558"/>
              <a:gd name="adj4" fmla="val -1895973"/>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5" name="Line3"/>
          <p:cNvSpPr/>
          <p:nvPr/>
        </p:nvSpPr>
        <p:spPr>
          <a:xfrm>
            <a:off x="5420995" y="2661285"/>
            <a:ext cx="94615" cy="517525"/>
          </a:xfrm>
          <a:prstGeom prst="accentBorderCallout1">
            <a:avLst>
              <a:gd name="adj1" fmla="val 18750"/>
              <a:gd name="adj2" fmla="val -8333"/>
              <a:gd name="adj3" fmla="val -156319"/>
              <a:gd name="adj4" fmla="val -1884563"/>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9" name="Line4"/>
          <p:cNvSpPr/>
          <p:nvPr/>
        </p:nvSpPr>
        <p:spPr>
          <a:xfrm>
            <a:off x="5420995" y="3429000"/>
            <a:ext cx="94615" cy="511810"/>
          </a:xfrm>
          <a:prstGeom prst="accentBorderCallout1">
            <a:avLst>
              <a:gd name="adj1" fmla="val 18750"/>
              <a:gd name="adj2" fmla="val -8333"/>
              <a:gd name="adj3" fmla="val -158312"/>
              <a:gd name="adj4" fmla="val -1899328"/>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1" name="Line5"/>
          <p:cNvSpPr/>
          <p:nvPr/>
        </p:nvSpPr>
        <p:spPr>
          <a:xfrm>
            <a:off x="5420995" y="4458335"/>
            <a:ext cx="94615" cy="511175"/>
          </a:xfrm>
          <a:prstGeom prst="accentBorderCallout1">
            <a:avLst>
              <a:gd name="adj1" fmla="val 18750"/>
              <a:gd name="adj2" fmla="val -8333"/>
              <a:gd name="adj3" fmla="val -55279"/>
              <a:gd name="adj4" fmla="val -1850335"/>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6" name="Line6"/>
          <p:cNvSpPr/>
          <p:nvPr/>
        </p:nvSpPr>
        <p:spPr>
          <a:xfrm>
            <a:off x="5420995" y="5220335"/>
            <a:ext cx="94615" cy="511175"/>
          </a:xfrm>
          <a:prstGeom prst="accentBorderCallout1">
            <a:avLst>
              <a:gd name="adj1" fmla="val 18750"/>
              <a:gd name="adj2" fmla="val -8333"/>
              <a:gd name="adj3" fmla="val -189937"/>
              <a:gd name="adj4" fmla="val -1854362"/>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2" name="Line7"/>
          <p:cNvSpPr/>
          <p:nvPr/>
        </p:nvSpPr>
        <p:spPr>
          <a:xfrm>
            <a:off x="5420995" y="5981700"/>
            <a:ext cx="93980" cy="514350"/>
          </a:xfrm>
          <a:prstGeom prst="accentBorderCallout1">
            <a:avLst>
              <a:gd name="adj1" fmla="val 18750"/>
              <a:gd name="adj2" fmla="val -8333"/>
              <a:gd name="adj3" fmla="val -297037"/>
              <a:gd name="adj4" fmla="val -1881081"/>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65" name="Feasts"/>
          <p:cNvGrpSpPr/>
          <p:nvPr/>
        </p:nvGrpSpPr>
        <p:grpSpPr>
          <a:xfrm>
            <a:off x="5469890" y="1143000"/>
            <a:ext cx="3138170" cy="5350510"/>
            <a:chOff x="7111" y="1600"/>
            <a:chExt cx="4418" cy="8426"/>
          </a:xfrm>
        </p:grpSpPr>
        <p:sp>
          <p:nvSpPr>
            <p:cNvPr id="14" name="Pentagon 13"/>
            <p:cNvSpPr/>
            <p:nvPr/>
          </p:nvSpPr>
          <p:spPr>
            <a:xfrm>
              <a:off x="7111" y="6820"/>
              <a:ext cx="4419" cy="806"/>
            </a:xfrm>
            <a:prstGeom prst="homePlate">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Trumpets</a:t>
              </a:r>
              <a:endParaRPr lang="en-US" sz="2400" b="1">
                <a:solidFill>
                  <a:schemeClr val="tx1"/>
                </a:solidFill>
                <a:sym typeface="+mn-ea"/>
              </a:endParaRPr>
            </a:p>
          </p:txBody>
        </p:sp>
        <p:sp>
          <p:nvSpPr>
            <p:cNvPr id="27" name="Pentagon 26"/>
            <p:cNvSpPr/>
            <p:nvPr/>
          </p:nvSpPr>
          <p:spPr>
            <a:xfrm>
              <a:off x="7111" y="8020"/>
              <a:ext cx="4419" cy="806"/>
            </a:xfrm>
            <a:prstGeom prst="homePlate">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Day of Atonement</a:t>
              </a:r>
              <a:endParaRPr lang="en-US" sz="2400" b="1">
                <a:solidFill>
                  <a:schemeClr val="tx1"/>
                </a:solidFill>
                <a:sym typeface="+mn-ea"/>
              </a:endParaRPr>
            </a:p>
          </p:txBody>
        </p:sp>
        <p:sp>
          <p:nvSpPr>
            <p:cNvPr id="40" name="Pentagon 39"/>
            <p:cNvSpPr/>
            <p:nvPr/>
          </p:nvSpPr>
          <p:spPr>
            <a:xfrm>
              <a:off x="7111" y="9220"/>
              <a:ext cx="4419" cy="806"/>
            </a:xfrm>
            <a:prstGeom prst="homePlate">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Tabernacles</a:t>
              </a:r>
              <a:endParaRPr lang="en-US" sz="2400" b="1">
                <a:solidFill>
                  <a:schemeClr val="tx1"/>
                </a:solidFill>
                <a:sym typeface="+mn-ea"/>
              </a:endParaRPr>
            </a:p>
          </p:txBody>
        </p:sp>
        <p:sp>
          <p:nvSpPr>
            <p:cNvPr id="23" name="Pentagon 22"/>
            <p:cNvSpPr/>
            <p:nvPr/>
          </p:nvSpPr>
          <p:spPr>
            <a:xfrm>
              <a:off x="7111" y="1600"/>
              <a:ext cx="4419" cy="806"/>
            </a:xfrm>
            <a:prstGeom prst="homePlate">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Passover</a:t>
              </a:r>
              <a:endParaRPr lang="en-US" sz="2400" b="1">
                <a:solidFill>
                  <a:schemeClr val="tx1"/>
                </a:solidFill>
                <a:sym typeface="+mn-ea"/>
              </a:endParaRPr>
            </a:p>
          </p:txBody>
        </p:sp>
        <p:sp>
          <p:nvSpPr>
            <p:cNvPr id="24" name="Pentagon 23"/>
            <p:cNvSpPr/>
            <p:nvPr/>
          </p:nvSpPr>
          <p:spPr>
            <a:xfrm>
              <a:off x="7111" y="2800"/>
              <a:ext cx="4419" cy="806"/>
            </a:xfrm>
            <a:prstGeom prst="homePlate">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Unleavened Bread</a:t>
              </a:r>
              <a:endParaRPr lang="en-US" sz="2400" b="1">
                <a:solidFill>
                  <a:schemeClr val="tx1"/>
                </a:solidFill>
                <a:sym typeface="+mn-ea"/>
              </a:endParaRPr>
            </a:p>
          </p:txBody>
        </p:sp>
        <p:sp>
          <p:nvSpPr>
            <p:cNvPr id="35" name="Pentagon 34"/>
            <p:cNvSpPr/>
            <p:nvPr/>
          </p:nvSpPr>
          <p:spPr>
            <a:xfrm>
              <a:off x="7111" y="4000"/>
              <a:ext cx="4419" cy="806"/>
            </a:xfrm>
            <a:prstGeom prst="homePlate">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First Fruits</a:t>
              </a:r>
              <a:endParaRPr lang="en-US" sz="2400" b="1">
                <a:solidFill>
                  <a:schemeClr val="tx1"/>
                </a:solidFill>
                <a:sym typeface="+mn-ea"/>
              </a:endParaRPr>
            </a:p>
          </p:txBody>
        </p:sp>
        <p:sp>
          <p:nvSpPr>
            <p:cNvPr id="59" name="Pentagon 58"/>
            <p:cNvSpPr/>
            <p:nvPr/>
          </p:nvSpPr>
          <p:spPr>
            <a:xfrm>
              <a:off x="7111" y="5200"/>
              <a:ext cx="4419" cy="806"/>
            </a:xfrm>
            <a:prstGeom prst="homePlate">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Weeks</a:t>
              </a:r>
              <a:endParaRPr lang="en-US" sz="2400" b="1">
                <a:solidFill>
                  <a:schemeClr val="tx1"/>
                </a:solidFill>
                <a:sym typeface="+mn-ea"/>
              </a:endParaRPr>
            </a:p>
          </p:txBody>
        </p:sp>
      </p:grpSp>
      <p:grpSp>
        <p:nvGrpSpPr>
          <p:cNvPr id="51" name="FeastsSquare"/>
          <p:cNvGrpSpPr/>
          <p:nvPr/>
        </p:nvGrpSpPr>
        <p:grpSpPr>
          <a:xfrm>
            <a:off x="5457190" y="1144270"/>
            <a:ext cx="3138170" cy="5350510"/>
            <a:chOff x="7111" y="1600"/>
            <a:chExt cx="4418" cy="8426"/>
          </a:xfrm>
        </p:grpSpPr>
        <p:sp>
          <p:nvSpPr>
            <p:cNvPr id="52" name="Rectangles 51"/>
            <p:cNvSpPr/>
            <p:nvPr/>
          </p:nvSpPr>
          <p:spPr>
            <a:xfrm>
              <a:off x="7111" y="68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Trumpets</a:t>
              </a:r>
              <a:endParaRPr lang="en-US" sz="2400" b="1">
                <a:solidFill>
                  <a:schemeClr val="tx1"/>
                </a:solidFill>
                <a:sym typeface="+mn-ea"/>
              </a:endParaRPr>
            </a:p>
          </p:txBody>
        </p:sp>
        <p:sp>
          <p:nvSpPr>
            <p:cNvPr id="53" name="Rectangles 52"/>
            <p:cNvSpPr/>
            <p:nvPr/>
          </p:nvSpPr>
          <p:spPr>
            <a:xfrm>
              <a:off x="7111" y="80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Day of Atonement</a:t>
              </a:r>
              <a:endParaRPr lang="en-US" sz="2400" b="1">
                <a:solidFill>
                  <a:schemeClr val="tx1"/>
                </a:solidFill>
                <a:sym typeface="+mn-ea"/>
              </a:endParaRPr>
            </a:p>
          </p:txBody>
        </p:sp>
        <p:sp>
          <p:nvSpPr>
            <p:cNvPr id="54" name="Rectangles 53"/>
            <p:cNvSpPr/>
            <p:nvPr/>
          </p:nvSpPr>
          <p:spPr>
            <a:xfrm>
              <a:off x="7111" y="9220"/>
              <a:ext cx="4419" cy="806"/>
            </a:xfrm>
            <a:prstGeom prst="rect">
              <a:avLst/>
            </a:prstGeom>
            <a:gradFill>
              <a:gsLst>
                <a:gs pos="0">
                  <a:schemeClr val="accent4">
                    <a:lumMod val="40000"/>
                    <a:lumOff val="60000"/>
                  </a:schemeClr>
                </a:gs>
                <a:gs pos="100000">
                  <a:schemeClr val="accent4">
                    <a:lumMod val="75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Tabernacles</a:t>
              </a:r>
              <a:endParaRPr lang="en-US" sz="2400" b="1">
                <a:solidFill>
                  <a:schemeClr val="tx1"/>
                </a:solidFill>
                <a:sym typeface="+mn-ea"/>
              </a:endParaRPr>
            </a:p>
          </p:txBody>
        </p:sp>
        <p:sp>
          <p:nvSpPr>
            <p:cNvPr id="55" name="Rectangles 54"/>
            <p:cNvSpPr/>
            <p:nvPr/>
          </p:nvSpPr>
          <p:spPr>
            <a:xfrm>
              <a:off x="7111" y="16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Passover</a:t>
              </a:r>
              <a:endParaRPr lang="en-US" sz="2400" b="1">
                <a:solidFill>
                  <a:schemeClr val="tx1"/>
                </a:solidFill>
                <a:sym typeface="+mn-ea"/>
              </a:endParaRPr>
            </a:p>
          </p:txBody>
        </p:sp>
        <p:sp>
          <p:nvSpPr>
            <p:cNvPr id="56" name="Rectangles 55"/>
            <p:cNvSpPr/>
            <p:nvPr/>
          </p:nvSpPr>
          <p:spPr>
            <a:xfrm>
              <a:off x="7111" y="28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Unleavened Bread</a:t>
              </a:r>
              <a:endParaRPr lang="en-US" sz="2400" b="1">
                <a:solidFill>
                  <a:schemeClr val="tx1"/>
                </a:solidFill>
                <a:sym typeface="+mn-ea"/>
              </a:endParaRPr>
            </a:p>
          </p:txBody>
        </p:sp>
        <p:sp>
          <p:nvSpPr>
            <p:cNvPr id="57" name="Rectangles 56"/>
            <p:cNvSpPr/>
            <p:nvPr/>
          </p:nvSpPr>
          <p:spPr>
            <a:xfrm>
              <a:off x="7111" y="40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First Fruits</a:t>
              </a:r>
              <a:endParaRPr lang="en-US" sz="2400" b="1">
                <a:solidFill>
                  <a:schemeClr val="tx1"/>
                </a:solidFill>
                <a:sym typeface="+mn-ea"/>
              </a:endParaRPr>
            </a:p>
          </p:txBody>
        </p:sp>
        <p:sp>
          <p:nvSpPr>
            <p:cNvPr id="58" name="Rectangles 57"/>
            <p:cNvSpPr/>
            <p:nvPr/>
          </p:nvSpPr>
          <p:spPr>
            <a:xfrm>
              <a:off x="7111" y="5200"/>
              <a:ext cx="4419" cy="806"/>
            </a:xfrm>
            <a:prstGeom prst="rect">
              <a:avLst/>
            </a:prstGeom>
            <a:gradFill>
              <a:gsLst>
                <a:gs pos="0">
                  <a:schemeClr val="accent6">
                    <a:lumMod val="20000"/>
                    <a:lumOff val="80000"/>
                  </a:schemeClr>
                </a:gs>
                <a:gs pos="100000">
                  <a:schemeClr val="accent6">
                    <a:lumMod val="60000"/>
                    <a:lumOff val="40000"/>
                  </a:schemeClr>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sz="2400" b="1">
                  <a:solidFill>
                    <a:schemeClr val="tx1"/>
                  </a:solidFill>
                  <a:sym typeface="+mn-ea"/>
                </a:rPr>
                <a:t>Feast of Weeks</a:t>
              </a:r>
              <a:endParaRPr lang="en-US" sz="2400" b="1">
                <a:solidFill>
                  <a:schemeClr val="tx1"/>
                </a:solidFill>
                <a:sym typeface="+mn-ea"/>
              </a:endParaRPr>
            </a:p>
          </p:txBody>
        </p:sp>
      </p:grpSp>
      <p:sp>
        <p:nvSpPr>
          <p:cNvPr id="47" name="F1Passover"/>
          <p:cNvSpPr/>
          <p:nvPr/>
        </p:nvSpPr>
        <p:spPr>
          <a:xfrm>
            <a:off x="9128760" y="1143000"/>
            <a:ext cx="2672715" cy="511810"/>
          </a:xfrm>
          <a:prstGeom prst="rect">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rPr>
              <a:t>Messiah’s Death</a:t>
            </a:r>
            <a:endParaRPr lang="en-US" sz="2400" b="1">
              <a:solidFill>
                <a:schemeClr val="tx1"/>
              </a:solidFill>
            </a:endParaRPr>
          </a:p>
        </p:txBody>
      </p:sp>
      <p:sp>
        <p:nvSpPr>
          <p:cNvPr id="48" name="F2Sanctification"/>
          <p:cNvSpPr/>
          <p:nvPr/>
        </p:nvSpPr>
        <p:spPr>
          <a:xfrm>
            <a:off x="9128760" y="1905000"/>
            <a:ext cx="2672715" cy="511810"/>
          </a:xfrm>
          <a:prstGeom prst="rect">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rPr>
              <a:t>Sanctification</a:t>
            </a:r>
            <a:endParaRPr lang="en-US" sz="2400" b="1">
              <a:solidFill>
                <a:schemeClr val="tx1"/>
              </a:solidFill>
            </a:endParaRPr>
          </a:p>
        </p:txBody>
      </p:sp>
      <p:sp>
        <p:nvSpPr>
          <p:cNvPr id="49" name="F3Resurrection"/>
          <p:cNvSpPr/>
          <p:nvPr/>
        </p:nvSpPr>
        <p:spPr>
          <a:xfrm>
            <a:off x="9128760" y="2667000"/>
            <a:ext cx="2672715" cy="511810"/>
          </a:xfrm>
          <a:prstGeom prst="rect">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rPr>
              <a:t>Resurrection</a:t>
            </a:r>
            <a:endParaRPr lang="en-US" sz="2400" b="1">
              <a:solidFill>
                <a:schemeClr val="tx1"/>
              </a:solidFill>
            </a:endParaRPr>
          </a:p>
        </p:txBody>
      </p:sp>
      <p:sp>
        <p:nvSpPr>
          <p:cNvPr id="50" name="F4HolySpirit"/>
          <p:cNvSpPr/>
          <p:nvPr/>
        </p:nvSpPr>
        <p:spPr>
          <a:xfrm>
            <a:off x="9128760" y="3407410"/>
            <a:ext cx="2672715" cy="511810"/>
          </a:xfrm>
          <a:prstGeom prst="rect">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rPr>
              <a:t>Holy Spirit</a:t>
            </a:r>
            <a:endParaRPr lang="en-US" sz="2400" b="1">
              <a:solidFill>
                <a:schemeClr val="tx1"/>
              </a:solidFill>
            </a:endParaRPr>
          </a:p>
        </p:txBody>
      </p:sp>
      <p:sp>
        <p:nvSpPr>
          <p:cNvPr id="71" name="MajorViews"/>
          <p:cNvSpPr/>
          <p:nvPr/>
        </p:nvSpPr>
        <p:spPr>
          <a:xfrm>
            <a:off x="323215" y="680085"/>
            <a:ext cx="11478260" cy="5859145"/>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en-US" sz="3200" b="1">
                <a:solidFill>
                  <a:schemeClr val="tx1"/>
                </a:solidFill>
              </a:rPr>
              <a:t>Major Eschatalogical Views</a:t>
            </a:r>
            <a:endParaRPr lang="en-US" sz="3200" b="1">
              <a:solidFill>
                <a:schemeClr val="tx1"/>
              </a:solidFill>
            </a:endParaRPr>
          </a:p>
        </p:txBody>
      </p:sp>
      <p:grpSp>
        <p:nvGrpSpPr>
          <p:cNvPr id="117" name="PostMill"/>
          <p:cNvGrpSpPr/>
          <p:nvPr/>
        </p:nvGrpSpPr>
        <p:grpSpPr>
          <a:xfrm>
            <a:off x="753745" y="5003165"/>
            <a:ext cx="10553700" cy="979805"/>
            <a:chOff x="1187" y="7879"/>
            <a:chExt cx="16620" cy="1543"/>
          </a:xfrm>
        </p:grpSpPr>
        <p:sp>
          <p:nvSpPr>
            <p:cNvPr id="104" name="Down Arrow 103"/>
            <p:cNvSpPr/>
            <p:nvPr/>
          </p:nvSpPr>
          <p:spPr>
            <a:xfrm>
              <a:off x="11253" y="7879"/>
              <a:ext cx="1848" cy="5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SC</a:t>
              </a:r>
              <a:endParaRPr lang="en-US"/>
            </a:p>
          </p:txBody>
        </p:sp>
        <p:sp>
          <p:nvSpPr>
            <p:cNvPr id="106" name="Rounded Rectangle 105"/>
            <p:cNvSpPr/>
            <p:nvPr/>
          </p:nvSpPr>
          <p:spPr>
            <a:xfrm>
              <a:off x="12253" y="8882"/>
              <a:ext cx="2229"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Judgment</a:t>
              </a:r>
              <a:endParaRPr lang="en-US"/>
            </a:p>
          </p:txBody>
        </p:sp>
        <p:sp>
          <p:nvSpPr>
            <p:cNvPr id="108" name="Up Arrow 107"/>
            <p:cNvSpPr/>
            <p:nvPr/>
          </p:nvSpPr>
          <p:spPr>
            <a:xfrm>
              <a:off x="11707" y="8417"/>
              <a:ext cx="1519" cy="538"/>
            </a:xfrm>
            <a:prstGeom prst="upArrow">
              <a:avLst/>
            </a:prstGeom>
            <a:gradFill>
              <a:gsLst>
                <a:gs pos="0">
                  <a:schemeClr val="bg1">
                    <a:lumMod val="8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R</a:t>
              </a:r>
              <a:endParaRPr lang="en-US"/>
            </a:p>
          </p:txBody>
        </p:sp>
        <p:sp>
          <p:nvSpPr>
            <p:cNvPr id="109" name="Rounded Rectangle 108"/>
            <p:cNvSpPr/>
            <p:nvPr/>
          </p:nvSpPr>
          <p:spPr>
            <a:xfrm>
              <a:off x="14496" y="8882"/>
              <a:ext cx="3311" cy="538"/>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Eternal State</a:t>
              </a:r>
              <a:endParaRPr lang="en-US"/>
            </a:p>
          </p:txBody>
        </p:sp>
        <p:sp>
          <p:nvSpPr>
            <p:cNvPr id="112" name="Rounded Rectangle 111"/>
            <p:cNvSpPr/>
            <p:nvPr/>
          </p:nvSpPr>
          <p:spPr>
            <a:xfrm>
              <a:off x="1187" y="8884"/>
              <a:ext cx="11068" cy="538"/>
            </a:xfrm>
            <a:prstGeom prst="roundRect">
              <a:avLst/>
            </a:prstGeom>
            <a:gradFill>
              <a:gsLst>
                <a:gs pos="47000">
                  <a:schemeClr val="accent6">
                    <a:lumMod val="75000"/>
                  </a:schemeClr>
                </a:gs>
                <a:gs pos="87000">
                  <a:schemeClr val="accent4">
                    <a:lumMod val="60000"/>
                    <a:lumOff val="40000"/>
                  </a:schemeClr>
                </a:gs>
                <a:gs pos="0">
                  <a:schemeClr val="accent6">
                    <a:lumMod val="40000"/>
                    <a:lumOff val="60000"/>
                  </a:schemeClr>
                </a:gs>
                <a:gs pos="100000">
                  <a:schemeClr val="accent4">
                    <a:lumMod val="50000"/>
                  </a:schemeClr>
                </a:gs>
              </a:gsLst>
              <a:lin ang="2142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Church Age &amp; Millennium</a:t>
              </a:r>
              <a:endParaRPr lang="en-US"/>
            </a:p>
          </p:txBody>
        </p:sp>
        <p:sp>
          <p:nvSpPr>
            <p:cNvPr id="110" name="Up Arrow 109"/>
            <p:cNvSpPr/>
            <p:nvPr/>
          </p:nvSpPr>
          <p:spPr>
            <a:xfrm>
              <a:off x="11139" y="8408"/>
              <a:ext cx="1519" cy="538"/>
            </a:xfrm>
            <a:prstGeom prst="upArrow">
              <a:avLst/>
            </a:prstGeom>
            <a:gradFill>
              <a:gsLst>
                <a:gs pos="0">
                  <a:schemeClr val="bg1">
                    <a:lumMod val="85000"/>
                  </a:schemeClr>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R</a:t>
              </a:r>
              <a:endParaRPr lang="en-US"/>
            </a:p>
          </p:txBody>
        </p:sp>
      </p:grpSp>
      <p:grpSp>
        <p:nvGrpSpPr>
          <p:cNvPr id="92" name="Amil"/>
          <p:cNvGrpSpPr/>
          <p:nvPr/>
        </p:nvGrpSpPr>
        <p:grpSpPr>
          <a:xfrm>
            <a:off x="753577" y="3883025"/>
            <a:ext cx="10553233" cy="975995"/>
            <a:chOff x="4749" y="6675"/>
            <a:chExt cx="12848" cy="1537"/>
          </a:xfrm>
        </p:grpSpPr>
        <p:sp>
          <p:nvSpPr>
            <p:cNvPr id="94" name="Down Arrow 93"/>
            <p:cNvSpPr/>
            <p:nvPr/>
          </p:nvSpPr>
          <p:spPr>
            <a:xfrm>
              <a:off x="12519" y="6675"/>
              <a:ext cx="1467" cy="5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SC</a:t>
              </a:r>
              <a:endParaRPr lang="en-US"/>
            </a:p>
          </p:txBody>
        </p:sp>
        <p:sp>
          <p:nvSpPr>
            <p:cNvPr id="95" name="Rounded Rectangle 94"/>
            <p:cNvSpPr/>
            <p:nvPr/>
          </p:nvSpPr>
          <p:spPr>
            <a:xfrm>
              <a:off x="4749" y="7674"/>
              <a:ext cx="8536" cy="538"/>
            </a:xfrm>
            <a:prstGeom prst="round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Millennial Reign of Christ</a:t>
              </a:r>
              <a:endParaRPr lang="en-US"/>
            </a:p>
          </p:txBody>
        </p:sp>
        <p:sp>
          <p:nvSpPr>
            <p:cNvPr id="96" name="Rounded Rectangle 95"/>
            <p:cNvSpPr/>
            <p:nvPr/>
          </p:nvSpPr>
          <p:spPr>
            <a:xfrm>
              <a:off x="13305" y="7674"/>
              <a:ext cx="1721"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Judgment</a:t>
              </a:r>
              <a:endParaRPr lang="en-US"/>
            </a:p>
          </p:txBody>
        </p:sp>
        <p:sp>
          <p:nvSpPr>
            <p:cNvPr id="98" name="Up Arrow 97"/>
            <p:cNvSpPr/>
            <p:nvPr/>
          </p:nvSpPr>
          <p:spPr>
            <a:xfrm>
              <a:off x="12941" y="7209"/>
              <a:ext cx="1206" cy="538"/>
            </a:xfrm>
            <a:prstGeom prst="upArrow">
              <a:avLst/>
            </a:prstGeom>
            <a:gradFill>
              <a:gsLst>
                <a:gs pos="0">
                  <a:schemeClr val="bg1">
                    <a:lumMod val="8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R</a:t>
              </a:r>
              <a:endParaRPr lang="en-US"/>
            </a:p>
          </p:txBody>
        </p:sp>
        <p:sp>
          <p:nvSpPr>
            <p:cNvPr id="99" name="Rounded Rectangle 98"/>
            <p:cNvSpPr/>
            <p:nvPr/>
          </p:nvSpPr>
          <p:spPr>
            <a:xfrm>
              <a:off x="15039" y="7674"/>
              <a:ext cx="2558" cy="538"/>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Eternal State</a:t>
              </a:r>
              <a:endParaRPr lang="en-US"/>
            </a:p>
          </p:txBody>
        </p:sp>
        <p:sp>
          <p:nvSpPr>
            <p:cNvPr id="101" name="Up Arrow 100"/>
            <p:cNvSpPr/>
            <p:nvPr/>
          </p:nvSpPr>
          <p:spPr>
            <a:xfrm>
              <a:off x="12380" y="7182"/>
              <a:ext cx="1206" cy="538"/>
            </a:xfrm>
            <a:prstGeom prst="upArrow">
              <a:avLst/>
            </a:prstGeom>
            <a:gradFill>
              <a:gsLst>
                <a:gs pos="0">
                  <a:schemeClr val="bg1">
                    <a:lumMod val="85000"/>
                  </a:schemeClr>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R</a:t>
              </a:r>
              <a:endParaRPr lang="en-US"/>
            </a:p>
          </p:txBody>
        </p:sp>
      </p:grpSp>
      <p:grpSp>
        <p:nvGrpSpPr>
          <p:cNvPr id="116" name="PostTribPremil"/>
          <p:cNvGrpSpPr/>
          <p:nvPr/>
        </p:nvGrpSpPr>
        <p:grpSpPr>
          <a:xfrm>
            <a:off x="753745" y="2666365"/>
            <a:ext cx="10552430" cy="854075"/>
            <a:chOff x="1187" y="4199"/>
            <a:chExt cx="16618" cy="1345"/>
          </a:xfrm>
        </p:grpSpPr>
        <p:sp>
          <p:nvSpPr>
            <p:cNvPr id="84" name="Down Arrow 83"/>
            <p:cNvSpPr/>
            <p:nvPr/>
          </p:nvSpPr>
          <p:spPr>
            <a:xfrm>
              <a:off x="6046" y="4199"/>
              <a:ext cx="1634" cy="5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SC</a:t>
              </a:r>
              <a:endParaRPr lang="en-US" sz="2000" b="1"/>
            </a:p>
          </p:txBody>
        </p:sp>
        <p:sp>
          <p:nvSpPr>
            <p:cNvPr id="85" name="Rounded Rectangle 84"/>
            <p:cNvSpPr/>
            <p:nvPr/>
          </p:nvSpPr>
          <p:spPr>
            <a:xfrm>
              <a:off x="6895" y="4998"/>
              <a:ext cx="5359" cy="538"/>
            </a:xfrm>
            <a:prstGeom prst="round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Millennial Reign of Christ</a:t>
              </a:r>
              <a:endParaRPr lang="en-US" sz="2000" b="1"/>
            </a:p>
          </p:txBody>
        </p:sp>
        <p:sp>
          <p:nvSpPr>
            <p:cNvPr id="86" name="Rounded Rectangle 85"/>
            <p:cNvSpPr/>
            <p:nvPr/>
          </p:nvSpPr>
          <p:spPr>
            <a:xfrm>
              <a:off x="12254" y="4998"/>
              <a:ext cx="2227"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Judgment</a:t>
              </a:r>
              <a:endParaRPr lang="en-US" sz="2000" b="1"/>
            </a:p>
          </p:txBody>
        </p:sp>
        <p:sp>
          <p:nvSpPr>
            <p:cNvPr id="88" name="Up Arrow 87"/>
            <p:cNvSpPr/>
            <p:nvPr/>
          </p:nvSpPr>
          <p:spPr>
            <a:xfrm>
              <a:off x="11538" y="4533"/>
              <a:ext cx="1343" cy="538"/>
            </a:xfrm>
            <a:prstGeom prst="upArrow">
              <a:avLst/>
            </a:prstGeom>
            <a:gradFill>
              <a:gsLst>
                <a:gs pos="0">
                  <a:schemeClr val="bg1">
                    <a:lumMod val="8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sp>
          <p:nvSpPr>
            <p:cNvPr id="89" name="Rounded Rectangle 88"/>
            <p:cNvSpPr/>
            <p:nvPr/>
          </p:nvSpPr>
          <p:spPr>
            <a:xfrm>
              <a:off x="14481" y="4998"/>
              <a:ext cx="3324" cy="538"/>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Eternal State</a:t>
              </a:r>
              <a:endParaRPr lang="en-US" sz="2000" b="1"/>
            </a:p>
          </p:txBody>
        </p:sp>
        <p:sp>
          <p:nvSpPr>
            <p:cNvPr id="113" name="Rounded Rectangle 112"/>
            <p:cNvSpPr/>
            <p:nvPr/>
          </p:nvSpPr>
          <p:spPr>
            <a:xfrm>
              <a:off x="1187" y="5006"/>
              <a:ext cx="5663" cy="538"/>
            </a:xfrm>
            <a:prstGeom prst="roundRect">
              <a:avLst/>
            </a:prstGeom>
            <a:gradFill>
              <a:gsLst>
                <a:gs pos="66000">
                  <a:schemeClr val="accent6">
                    <a:lumMod val="60000"/>
                    <a:lumOff val="40000"/>
                  </a:schemeClr>
                </a:gs>
                <a:gs pos="100000">
                  <a:srgbClr val="FF000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Church Age &amp; Tribulation</a:t>
              </a:r>
              <a:endParaRPr lang="en-US"/>
            </a:p>
          </p:txBody>
        </p:sp>
        <p:sp>
          <p:nvSpPr>
            <p:cNvPr id="91" name="Up Arrow 90"/>
            <p:cNvSpPr/>
            <p:nvPr/>
          </p:nvSpPr>
          <p:spPr>
            <a:xfrm>
              <a:off x="6192" y="4706"/>
              <a:ext cx="1343" cy="538"/>
            </a:xfrm>
            <a:prstGeom prst="upArrow">
              <a:avLst/>
            </a:prstGeom>
            <a:gradFill>
              <a:gsLst>
                <a:gs pos="0">
                  <a:schemeClr val="bg1">
                    <a:lumMod val="85000"/>
                  </a:schemeClr>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grpSp>
      <p:grpSp>
        <p:nvGrpSpPr>
          <p:cNvPr id="115" name="PretribPremil"/>
          <p:cNvGrpSpPr/>
          <p:nvPr/>
        </p:nvGrpSpPr>
        <p:grpSpPr>
          <a:xfrm>
            <a:off x="713740" y="1292860"/>
            <a:ext cx="10617835" cy="1128395"/>
            <a:chOff x="1124" y="2036"/>
            <a:chExt cx="16721" cy="1777"/>
          </a:xfrm>
        </p:grpSpPr>
        <p:sp>
          <p:nvSpPr>
            <p:cNvPr id="73" name="Rounded Rectangle 72"/>
            <p:cNvSpPr/>
            <p:nvPr/>
          </p:nvSpPr>
          <p:spPr>
            <a:xfrm>
              <a:off x="4084" y="3275"/>
              <a:ext cx="2766"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Tribulation</a:t>
              </a:r>
              <a:endParaRPr lang="en-US" sz="2000" b="1"/>
            </a:p>
          </p:txBody>
        </p:sp>
        <p:sp>
          <p:nvSpPr>
            <p:cNvPr id="74" name="Down Arrow 73"/>
            <p:cNvSpPr/>
            <p:nvPr/>
          </p:nvSpPr>
          <p:spPr>
            <a:xfrm>
              <a:off x="5995" y="2476"/>
              <a:ext cx="1646" cy="5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SC</a:t>
              </a:r>
              <a:endParaRPr lang="en-US" sz="2000" b="1"/>
            </a:p>
          </p:txBody>
        </p:sp>
        <p:sp>
          <p:nvSpPr>
            <p:cNvPr id="75" name="Rounded Rectangle 74"/>
            <p:cNvSpPr/>
            <p:nvPr/>
          </p:nvSpPr>
          <p:spPr>
            <a:xfrm>
              <a:off x="6850" y="3275"/>
              <a:ext cx="5401" cy="538"/>
            </a:xfrm>
            <a:prstGeom prst="round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Millennial Reign of Christ</a:t>
              </a:r>
              <a:endParaRPr lang="en-US" sz="2000" b="1"/>
            </a:p>
          </p:txBody>
        </p:sp>
        <p:sp>
          <p:nvSpPr>
            <p:cNvPr id="76" name="Rounded Rectangle 75"/>
            <p:cNvSpPr/>
            <p:nvPr/>
          </p:nvSpPr>
          <p:spPr>
            <a:xfrm>
              <a:off x="12251" y="3275"/>
              <a:ext cx="2244" cy="538"/>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Judgment</a:t>
              </a:r>
              <a:endParaRPr lang="en-US" sz="2000" b="1"/>
            </a:p>
          </p:txBody>
        </p:sp>
        <p:sp>
          <p:nvSpPr>
            <p:cNvPr id="77" name="Rounded Rectangle 76"/>
            <p:cNvSpPr/>
            <p:nvPr/>
          </p:nvSpPr>
          <p:spPr>
            <a:xfrm>
              <a:off x="3692" y="2036"/>
              <a:ext cx="876" cy="53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sp>
          <p:nvSpPr>
            <p:cNvPr id="78" name="Up Arrow 77"/>
            <p:cNvSpPr/>
            <p:nvPr/>
          </p:nvSpPr>
          <p:spPr>
            <a:xfrm>
              <a:off x="11529" y="2810"/>
              <a:ext cx="1353" cy="538"/>
            </a:xfrm>
            <a:prstGeom prst="upArrow">
              <a:avLst/>
            </a:prstGeom>
            <a:gradFill>
              <a:gsLst>
                <a:gs pos="0">
                  <a:schemeClr val="bg1">
                    <a:lumMod val="8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sp>
          <p:nvSpPr>
            <p:cNvPr id="79" name="Rounded Rectangle 78"/>
            <p:cNvSpPr/>
            <p:nvPr/>
          </p:nvSpPr>
          <p:spPr>
            <a:xfrm>
              <a:off x="14495" y="3275"/>
              <a:ext cx="3350" cy="538"/>
            </a:xfrm>
            <a:prstGeom prst="roundRect">
              <a:avLst/>
            </a:prstGeom>
            <a:gradFill>
              <a:gsLst>
                <a:gs pos="0">
                  <a:schemeClr val="accent1">
                    <a:lumMod val="20000"/>
                    <a:lumOff val="80000"/>
                  </a:schemeClr>
                </a:gs>
                <a:gs pos="100000">
                  <a:schemeClr val="accent1">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Eternal State</a:t>
              </a:r>
              <a:endParaRPr lang="en-US" sz="2000" b="1"/>
            </a:p>
          </p:txBody>
        </p:sp>
        <p:sp>
          <p:nvSpPr>
            <p:cNvPr id="80" name="Up Arrow 79"/>
            <p:cNvSpPr/>
            <p:nvPr/>
          </p:nvSpPr>
          <p:spPr>
            <a:xfrm>
              <a:off x="3453" y="2745"/>
              <a:ext cx="1353" cy="538"/>
            </a:xfrm>
            <a:prstGeom prst="upArrow">
              <a:avLst/>
            </a:prstGeom>
            <a:gradFill>
              <a:gsLst>
                <a:gs pos="0">
                  <a:schemeClr val="bg1">
                    <a:lumMod val="85000"/>
                  </a:schemeClr>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t>R</a:t>
              </a:r>
              <a:endParaRPr lang="en-US" sz="2000" b="1"/>
            </a:p>
          </p:txBody>
        </p:sp>
        <p:sp>
          <p:nvSpPr>
            <p:cNvPr id="114" name="Rounded Rectangle 113"/>
            <p:cNvSpPr/>
            <p:nvPr/>
          </p:nvSpPr>
          <p:spPr>
            <a:xfrm>
              <a:off x="1124" y="3268"/>
              <a:ext cx="2960" cy="538"/>
            </a:xfrm>
            <a:prstGeom prst="roundRect">
              <a:avLst/>
            </a:prstGeom>
            <a:gradFill>
              <a:gsLst>
                <a:gs pos="0">
                  <a:schemeClr val="accent6">
                    <a:lumMod val="60000"/>
                    <a:lumOff val="40000"/>
                  </a:schemeClr>
                </a:gs>
                <a:gs pos="100000">
                  <a:schemeClr val="accent6">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Church Age</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1"/>
                                        </p:tgtEl>
                                      </p:cBhvr>
                                    </p:animEffect>
                                    <p:set>
                                      <p:cBhvr>
                                        <p:cTn id="42" dur="1" fill="hold">
                                          <p:stCondLst>
                                            <p:cond delay="499"/>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fade">
                                      <p:cBhvr>
                                        <p:cTn id="72" dur="500"/>
                                        <p:tgtEl>
                                          <p:spTgt spid="1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fade">
                                      <p:cBhvr>
                                        <p:cTn id="77" dur="500"/>
                                        <p:tgtEl>
                                          <p:spTgt spid="1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500"/>
                                        <p:tgtEl>
                                          <p:spTgt spid="9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bldLvl="0" animBg="1"/>
      <p:bldP spid="45" grpId="0" bldLvl="0" animBg="1"/>
      <p:bldP spid="39" grpId="0" bldLvl="0" animBg="1"/>
      <p:bldP spid="41" grpId="0" bldLvl="0" animBg="1"/>
      <p:bldP spid="46" grpId="0" bldLvl="0" animBg="1"/>
      <p:bldP spid="42" grpId="0" bldLvl="0" animBg="1"/>
      <p:bldP spid="47" grpId="0" bldLvl="0" animBg="1"/>
      <p:bldP spid="48" grpId="0" bldLvl="0" animBg="1"/>
      <p:bldP spid="49" grpId="0" bldLvl="0" animBg="1"/>
      <p:bldP spid="50" grpId="0" bldLvl="0" animBg="1"/>
      <p:bldP spid="7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Trumpets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23:23-25</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230245"/>
          </a:xfrm>
          <a:prstGeom prst="rect">
            <a:avLst/>
          </a:prstGeom>
          <a:noFill/>
        </p:spPr>
        <p:txBody>
          <a:bodyPr wrap="square" rtlCol="0" anchor="t">
            <a:spAutoFit/>
          </a:bodyPr>
          <a:p>
            <a:r>
              <a:rPr lang="en-US" sz="3200" b="1"/>
              <a:t>Levitical Command</a:t>
            </a:r>
            <a:br>
              <a:rPr lang="en-US" sz="2800" b="1"/>
            </a:br>
            <a:endParaRPr lang="en-US" sz="2800" b="1"/>
          </a:p>
          <a:p>
            <a:pPr lvl="1" algn="just"/>
            <a:r>
              <a:rPr lang="en-US" sz="2400"/>
              <a:t>[+] And the LORD spoke to Moses, saying, “Speak to the people of Israel, saying, In the seventh month, on the first day of the month, you shall observe a day of solemn rest, a memorial proclaimed with blast of trumpets, a holy convocation. You shall not do any ordinary work, and you shall present a food offering to the LORD.”</a:t>
            </a:r>
            <a:endParaRPr lang="en-US" sz="2400"/>
          </a:p>
          <a:p>
            <a:pPr lvl="1" algn="r"/>
            <a:r>
              <a:rPr lang="en-US" sz="2400"/>
              <a:t>Leviticus 23:23-25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Trumpets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23:23-25</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Levitical Command</a:t>
            </a:r>
            <a:endParaRPr lang="en-US" sz="3200" b="1"/>
          </a:p>
          <a:p>
            <a:pPr lvl="1" algn="just"/>
            <a:br>
              <a:rPr lang="en-US" sz="2800" b="1">
                <a:sym typeface="+mn-ea"/>
              </a:rPr>
            </a:br>
            <a:r>
              <a:rPr lang="en-US" sz="2400">
                <a:sym typeface="+mn-ea"/>
              </a:rPr>
              <a:t>[+] On the first day of the seventh month you shall have a holy convocation. You shall not do any ordinary work. It is a day for you to blow the trumpets, and you shall offer a burnt offering, for a pleasing aroma to the LORD: one bull from the herd, one ram, seven male lambs a year old without blemish; also their grain offering of fine flour mixed with oil, three tenths of an ephah for the bull, two tenths for the ram, and one tenth for each of the seven lambs; with one male goat for a sin offering, to make atonement for you; </a:t>
            </a:r>
            <a:r>
              <a:rPr lang="en-US" sz="2400" b="1">
                <a:sym typeface="+mn-ea"/>
              </a:rPr>
              <a:t>besides</a:t>
            </a:r>
            <a:r>
              <a:rPr lang="en-US" sz="2400">
                <a:sym typeface="+mn-ea"/>
              </a:rPr>
              <a:t> the burnt offering of the new moon, and its grain offering, and the regular burnt offering and its grain offering, and their drink offering, according to the rule for them, for a pleasing aroma, a food offering to the LORD. </a:t>
            </a:r>
            <a:endParaRPr lang="en-US" sz="2400">
              <a:sym typeface="+mn-ea"/>
            </a:endParaRPr>
          </a:p>
          <a:p>
            <a:pPr algn="r"/>
            <a:r>
              <a:rPr lang="en-US" sz="2400">
                <a:sym typeface="+mn-ea"/>
              </a:rPr>
              <a:t>Numbers 29:1-6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Trumpets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Additional Offerings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Levitical Commands for Daily Offerings</a:t>
            </a:r>
            <a:endParaRPr lang="en-US" sz="3200" b="1"/>
          </a:p>
          <a:p>
            <a:pPr lvl="1" algn="just"/>
            <a:br>
              <a:rPr lang="en-US" sz="2800" b="1">
                <a:sym typeface="+mn-ea"/>
              </a:rPr>
            </a:br>
            <a:r>
              <a:rPr lang="en-US" sz="2200">
                <a:sym typeface="+mn-ea"/>
              </a:rPr>
              <a:t>[+] The LORD spoke to Moses, saying, “Command the people of Israel and say to them, ‘My offering, my food for my food offerings, my pleasing aroma, you shall be careful to offer to me at its appointed time.’ And you shall say to them, This is the food offering that you shall offer to the LORD: two male lambs a year old without blemish, day by day, as a regular offering. The one lamb you shall offer in the morning, and the other lamb you shall offer at twilight; also a tenth of an ephah of fine flour for a grain offering, mixed with a quarter of a hin of beaten oil. It is a regular burnt offering, which was ordained at Mount Sinai for a pleasing aroma, a food offering to the LORD. Its drink offering shall be a quarter of a hin for each lamb. In the Holy Place you shall pour out a drink offering of strong drink to the LORD. The other lamb you shall offer at twilight. Like the grain offering of the morning, and like its drink offering, you shall offer it as a food offering, with a pleasing aroma to the LORD.” </a:t>
            </a:r>
            <a:endParaRPr lang="en-US" sz="2200">
              <a:sym typeface="+mn-ea"/>
            </a:endParaRPr>
          </a:p>
          <a:p>
            <a:pPr algn="r"/>
            <a:r>
              <a:rPr lang="en-US" sz="2200">
                <a:sym typeface="+mn-ea"/>
              </a:rPr>
              <a:t>Numbers 28:1-8</a:t>
            </a:r>
            <a:endParaRPr lang="en-US"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Trumpets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Additional Offerings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2861310"/>
          </a:xfrm>
          <a:prstGeom prst="rect">
            <a:avLst/>
          </a:prstGeom>
          <a:noFill/>
        </p:spPr>
        <p:txBody>
          <a:bodyPr wrap="square" rtlCol="0" anchor="t">
            <a:spAutoFit/>
          </a:bodyPr>
          <a:p>
            <a:r>
              <a:rPr lang="en-US" sz="3200" b="1"/>
              <a:t>Levitical Commands for Weekly Offerings</a:t>
            </a:r>
            <a:endParaRPr lang="en-US" sz="3200" b="1"/>
          </a:p>
          <a:p>
            <a:pPr lvl="1" algn="just"/>
            <a:br>
              <a:rPr lang="en-US" sz="2800" b="1">
                <a:sym typeface="+mn-ea"/>
              </a:rPr>
            </a:br>
            <a:r>
              <a:rPr lang="en-US" sz="2400">
                <a:sym typeface="+mn-ea"/>
              </a:rPr>
              <a:t>[+] On the Sabbath day, two male lambs a year old without blemish, and two tenths of an ephah of fine flour for a grain offering, mixed with oil, and its drink offering: this is the burnt offering of every Sabbath, besides the regular burnt offering and its drink offering. </a:t>
            </a:r>
            <a:endParaRPr lang="en-US" sz="2400">
              <a:sym typeface="+mn-ea"/>
            </a:endParaRPr>
          </a:p>
          <a:p>
            <a:pPr algn="r"/>
            <a:r>
              <a:rPr lang="en-US" sz="2400">
                <a:sym typeface="+mn-ea"/>
              </a:rPr>
              <a:t>Numbers 28:9-10</a:t>
            </a:r>
            <a:endParaRPr 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Trumpets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Additional Offerings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Levitical Commands for Monthly Offerings </a:t>
            </a:r>
            <a:endParaRPr lang="en-US" sz="3200" b="1"/>
          </a:p>
          <a:p>
            <a:pPr lvl="1" algn="just"/>
            <a:br>
              <a:rPr lang="en-US" sz="2800" b="1">
                <a:sym typeface="+mn-ea"/>
              </a:rPr>
            </a:br>
            <a:r>
              <a:rPr lang="en-US" sz="2400">
                <a:sym typeface="+mn-ea"/>
              </a:rPr>
              <a:t>[+] At the beginnings of your months, you shall offer a burnt offering to the LORD: two bulls from the herd, one ram, seven male lambs a year old without blemish; also three tenths of an ephah of fine flour for a grain offering, mixed with oil, for each bull, and two tenths of fine flour for a grain offering, mixed with oil, for the one ram; and a tenth of fine flour mixed with oil as a grain offering for every lamb; for a burnt offering with a pleasing aroma, a food offering to the LORD. Their drink offerings shall be half a hin of wine for a bull, a third of a hin for a ram, and a quarter of a hin for a lamb. This is the burnt offering of each month throughout the months of the year. Also one male goat for a sin offering to the LORD; it shall be offered besides the regular burnt offering and its drink offering.</a:t>
            </a:r>
            <a:endParaRPr lang="en-US" sz="2400">
              <a:sym typeface="+mn-ea"/>
            </a:endParaRPr>
          </a:p>
          <a:p>
            <a:pPr algn="r"/>
            <a:r>
              <a:rPr lang="en-US" sz="2400">
                <a:sym typeface="+mn-ea"/>
              </a:rPr>
              <a:t>Numbers 28:11-15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Trumpets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23:23-25</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Requirements for the Feast of Trumpets</a:t>
            </a:r>
            <a:br>
              <a:rPr lang="en-US" sz="2800" b="1"/>
            </a:br>
            <a:endParaRPr lang="en-US" sz="2800" b="1"/>
          </a:p>
          <a:p>
            <a:pPr marL="800100" lvl="1" indent="-342900">
              <a:buFont typeface="Arial" panose="020B0604020202020204" pitchFamily="34" charset="0"/>
              <a:buChar char="•"/>
            </a:pPr>
            <a:r>
              <a:rPr lang="en-US" sz="2400">
                <a:sym typeface="+mn-ea"/>
              </a:rPr>
              <a:t>1st day of 7th month</a:t>
            </a:r>
            <a:endParaRPr lang="en-US" sz="2400">
              <a:sym typeface="+mn-ea"/>
            </a:endParaRPr>
          </a:p>
          <a:p>
            <a:pPr marL="800100" lvl="1" indent="-342900">
              <a:buFont typeface="Arial" panose="020B0604020202020204" pitchFamily="34" charset="0"/>
              <a:buChar char="•"/>
            </a:pPr>
            <a:r>
              <a:rPr lang="en-US" sz="2400">
                <a:sym typeface="+mn-ea"/>
              </a:rPr>
              <a:t>Special Sabbath (Holy convocation)</a:t>
            </a:r>
            <a:endParaRPr lang="en-US" sz="2400">
              <a:sym typeface="+mn-ea"/>
            </a:endParaRPr>
          </a:p>
          <a:p>
            <a:pPr marL="800100" lvl="1" indent="-342900">
              <a:buFont typeface="Arial" panose="020B0604020202020204" pitchFamily="34" charset="0"/>
              <a:buChar char="•"/>
            </a:pPr>
            <a:r>
              <a:rPr lang="en-US" sz="2400">
                <a:sym typeface="+mn-ea"/>
              </a:rPr>
              <a:t>Blow trumpets (unspecified)</a:t>
            </a:r>
            <a:endParaRPr lang="en-US" sz="2400">
              <a:sym typeface="+mn-ea"/>
            </a:endParaRPr>
          </a:p>
          <a:p>
            <a:pPr marL="800100" lvl="1" indent="-342900">
              <a:buFont typeface="Arial" panose="020B0604020202020204" pitchFamily="34" charset="0"/>
              <a:buChar char="•"/>
            </a:pPr>
            <a:endParaRPr lang="en-US" sz="2400">
              <a:sym typeface="+mn-ea"/>
            </a:endParaRPr>
          </a:p>
          <a:p>
            <a:pPr marL="800100" lvl="1" indent="-342900">
              <a:buFont typeface="Arial" panose="020B0604020202020204" pitchFamily="34" charset="0"/>
              <a:buChar char="•"/>
            </a:pPr>
            <a:r>
              <a:rPr lang="en-US" sz="2400" b="1">
                <a:sym typeface="+mn-ea"/>
              </a:rPr>
              <a:t>Burnt Offering</a:t>
            </a:r>
            <a:r>
              <a:rPr lang="en-US" sz="2400">
                <a:sym typeface="+mn-ea"/>
              </a:rPr>
              <a:t>: 1 bull, 1 ram, 7 male spotless lambs (1 yr old)</a:t>
            </a:r>
            <a:endParaRPr lang="en-US" sz="2400">
              <a:sym typeface="+mn-ea"/>
            </a:endParaRPr>
          </a:p>
          <a:p>
            <a:pPr marL="800100" lvl="1" indent="-342900">
              <a:buFont typeface="Arial" panose="020B0604020202020204" pitchFamily="34" charset="0"/>
              <a:buChar char="•"/>
            </a:pPr>
            <a:r>
              <a:rPr lang="en-US" sz="2400" b="1">
                <a:sym typeface="+mn-ea"/>
              </a:rPr>
              <a:t>Grain Offering </a:t>
            </a:r>
            <a:r>
              <a:rPr lang="en-US" sz="2400">
                <a:sym typeface="+mn-ea"/>
              </a:rPr>
              <a:t>(fine flour, mixed with oil): 3/10th ephah for bull, 2/10th ephah for ram, 1/10th ephah for each lamb</a:t>
            </a:r>
            <a:endParaRPr lang="en-US" sz="2400">
              <a:sym typeface="+mn-ea"/>
            </a:endParaRPr>
          </a:p>
          <a:p>
            <a:pPr marL="800100" lvl="1" indent="-342900">
              <a:buFont typeface="Arial" panose="020B0604020202020204" pitchFamily="34" charset="0"/>
              <a:buChar char="•"/>
            </a:pPr>
            <a:r>
              <a:rPr lang="en-US" sz="2400" b="1">
                <a:sym typeface="+mn-ea"/>
              </a:rPr>
              <a:t>Sin Offering</a:t>
            </a:r>
            <a:r>
              <a:rPr lang="en-US" sz="2400">
                <a:sym typeface="+mn-ea"/>
              </a:rPr>
              <a:t>: One goat</a:t>
            </a:r>
            <a:endParaRPr lang="en-US" sz="2400">
              <a:sym typeface="+mn-ea"/>
            </a:endParaRPr>
          </a:p>
          <a:p>
            <a:pPr marL="800100" lvl="1" indent="-342900">
              <a:buFont typeface="Arial" panose="020B0604020202020204" pitchFamily="34" charset="0"/>
              <a:buChar char="•"/>
            </a:pPr>
            <a:endParaRPr lang="en-US" sz="2400">
              <a:sym typeface="+mn-ea"/>
            </a:endParaRPr>
          </a:p>
          <a:p>
            <a:pPr lvl="1" indent="0">
              <a:buFont typeface="Arial" panose="020B0604020202020204" pitchFamily="34" charset="0"/>
              <a:buNone/>
            </a:pPr>
            <a:r>
              <a:rPr lang="en-US" sz="2400" b="1">
                <a:sym typeface="+mn-ea"/>
              </a:rPr>
              <a:t>Regular Monthly Offering</a:t>
            </a:r>
            <a:r>
              <a:rPr lang="en-US" sz="2400">
                <a:sym typeface="+mn-ea"/>
              </a:rPr>
              <a:t>:</a:t>
            </a:r>
            <a:endParaRPr lang="en-US" sz="2400">
              <a:sym typeface="+mn-ea"/>
            </a:endParaRPr>
          </a:p>
          <a:p>
            <a:pPr marL="800100" lvl="1" indent="-342900">
              <a:buFont typeface="Arial" panose="020B0604020202020204" pitchFamily="34" charset="0"/>
              <a:buChar char="•"/>
            </a:pPr>
            <a:r>
              <a:rPr lang="en-US" sz="2400">
                <a:sym typeface="+mn-ea"/>
              </a:rPr>
              <a:t>Grain, Burnt, and Sin Offering, plus ...</a:t>
            </a:r>
            <a:endParaRPr lang="en-US" sz="2400">
              <a:sym typeface="+mn-ea"/>
            </a:endParaRPr>
          </a:p>
          <a:p>
            <a:pPr marL="800100" lvl="1" indent="-342900">
              <a:buFont typeface="Arial" panose="020B0604020202020204" pitchFamily="34" charset="0"/>
              <a:buChar char="•"/>
            </a:pPr>
            <a:r>
              <a:rPr lang="en-US" sz="2400" b="1">
                <a:sym typeface="+mn-ea"/>
              </a:rPr>
              <a:t>Drink Offering</a:t>
            </a:r>
            <a:r>
              <a:rPr lang="en-US" sz="2400">
                <a:sym typeface="+mn-ea"/>
              </a:rPr>
              <a:t>: 1/2 h wine for bull; 1/3 h for ram, 1/4 h for each lamb</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Trumpets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Traditions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646295"/>
          </a:xfrm>
          <a:prstGeom prst="rect">
            <a:avLst/>
          </a:prstGeom>
          <a:noFill/>
        </p:spPr>
        <p:txBody>
          <a:bodyPr wrap="square" rtlCol="0" anchor="t">
            <a:spAutoFit/>
          </a:bodyPr>
          <a:p>
            <a:r>
              <a:rPr lang="en-US" sz="3200" b="1"/>
              <a:t>Traditions for the Feast of Trumpets 1</a:t>
            </a:r>
            <a:endParaRPr lang="en-US" sz="3200" b="1"/>
          </a:p>
          <a:p>
            <a:pPr lvl="1"/>
            <a:br>
              <a:rPr lang="en-US" sz="2400" b="1">
                <a:sym typeface="+mn-ea"/>
              </a:rPr>
            </a:br>
            <a:r>
              <a:rPr lang="en-US" sz="2400" b="1">
                <a:sym typeface="+mn-ea"/>
              </a:rPr>
              <a:t>Rosh Hashanah / </a:t>
            </a:r>
            <a:r>
              <a:rPr lang="en-US" sz="2400">
                <a:sym typeface="+mn-ea"/>
              </a:rPr>
              <a:t>New year of the civil calendar</a:t>
            </a:r>
            <a:endParaRPr lang="en-US" sz="2400">
              <a:sym typeface="+mn-ea"/>
            </a:endParaRPr>
          </a:p>
          <a:p>
            <a:pPr lvl="1"/>
            <a:r>
              <a:rPr lang="en-US" sz="2400">
                <a:sym typeface="+mn-ea"/>
              </a:rPr>
              <a:t>Silver Trumpets blown </a:t>
            </a:r>
            <a:endParaRPr lang="en-US" sz="2400">
              <a:sym typeface="+mn-ea"/>
            </a:endParaRPr>
          </a:p>
          <a:p>
            <a:pPr lvl="2"/>
            <a:r>
              <a:rPr lang="en-US" sz="2400">
                <a:sym typeface="+mn-ea"/>
              </a:rPr>
              <a:t>2 Chronichles 29:27-2</a:t>
            </a:r>
            <a:endParaRPr lang="en-US" sz="2400">
              <a:sym typeface="+mn-ea"/>
            </a:endParaRPr>
          </a:p>
          <a:p>
            <a:pPr lvl="2"/>
            <a:r>
              <a:rPr lang="en-US" sz="2400">
                <a:sym typeface="+mn-ea"/>
              </a:rPr>
              <a:t>Antiquities of the Jews 3.12.6</a:t>
            </a:r>
            <a:endParaRPr lang="en-US" sz="2400">
              <a:sym typeface="+mn-ea"/>
            </a:endParaRPr>
          </a:p>
          <a:p>
            <a:pPr lvl="1"/>
            <a:r>
              <a:rPr lang="en-US" sz="2400">
                <a:sym typeface="+mn-ea"/>
              </a:rPr>
              <a:t>Celebrated for 2 days</a:t>
            </a:r>
            <a:endParaRPr lang="en-US" sz="2400">
              <a:sym typeface="+mn-ea"/>
            </a:endParaRPr>
          </a:p>
          <a:p>
            <a:pPr lvl="2"/>
            <a:r>
              <a:rPr lang="en-US" sz="2400"/>
              <a:t>Day the earth was created (Talmud, Midrash)</a:t>
            </a:r>
            <a:endParaRPr lang="en-US" sz="2400"/>
          </a:p>
          <a:p>
            <a:pPr lvl="2"/>
            <a:r>
              <a:rPr lang="en-US" sz="2400"/>
              <a:t>Pregnancy of Sarah, Rachel</a:t>
            </a:r>
            <a:endParaRPr lang="en-US" sz="2400"/>
          </a:p>
          <a:p>
            <a:pPr lvl="2"/>
            <a:r>
              <a:rPr lang="en-US" sz="2400"/>
              <a:t>Release of Joseph from prison</a:t>
            </a:r>
            <a:endParaRPr lang="en-US" sz="2400"/>
          </a:p>
          <a:p>
            <a:pPr lvl="1"/>
            <a:r>
              <a:rPr lang="en-US" sz="2400"/>
              <a:t>Day of the Lord. Resurrection of the dead</a:t>
            </a:r>
            <a:endParaRPr lang="en-US" sz="2400"/>
          </a:p>
          <a:p>
            <a:pPr lvl="1"/>
            <a:endParaRPr lang="en-US" sz="2400"/>
          </a:p>
        </p:txBody>
      </p:sp>
      <p:pic>
        <p:nvPicPr>
          <p:cNvPr id="3" name="Bereshit1" descr="5-BereshitTishri"/>
          <p:cNvPicPr>
            <a:picLocks noChangeAspect="1"/>
          </p:cNvPicPr>
          <p:nvPr>
            <p:ph idx="1"/>
          </p:nvPr>
        </p:nvPicPr>
        <p:blipFill>
          <a:blip r:embed="rId1"/>
          <a:stretch>
            <a:fillRect/>
          </a:stretch>
        </p:blipFill>
        <p:spPr>
          <a:xfrm>
            <a:off x="654050" y="3564890"/>
            <a:ext cx="10884535" cy="2028825"/>
          </a:xfrm>
          <a:prstGeom prst="rect">
            <a:avLst/>
          </a:prstGeom>
          <a:ln>
            <a:solidFill>
              <a:schemeClr val="accent4">
                <a:lumMod val="75000"/>
              </a:schemeClr>
            </a:solidFill>
          </a:ln>
          <a:effectLst>
            <a:outerShdw blurRad="50800" dist="38100" dir="2700000" algn="tl" rotWithShape="0">
              <a:prstClr val="black">
                <a:alpha val="40000"/>
              </a:prstClr>
            </a:outerShdw>
          </a:effectLst>
        </p:spPr>
      </p:pic>
      <p:pic>
        <p:nvPicPr>
          <p:cNvPr id="9" name="Bereshit2" descr="5-BereshitTishri-2"/>
          <p:cNvPicPr>
            <a:picLocks noChangeAspect="1"/>
          </p:cNvPicPr>
          <p:nvPr>
            <p:ph sz="half" idx="2"/>
          </p:nvPr>
        </p:nvPicPr>
        <p:blipFill>
          <a:blip r:embed="rId2"/>
          <a:stretch>
            <a:fillRect/>
          </a:stretch>
        </p:blipFill>
        <p:spPr>
          <a:xfrm>
            <a:off x="1958975" y="5561330"/>
            <a:ext cx="8274685" cy="825500"/>
          </a:xfrm>
          <a:prstGeom prst="rect">
            <a:avLst/>
          </a:prstGeom>
          <a:ln>
            <a:solidFill>
              <a:schemeClr val="accent4">
                <a:lumMod val="75000"/>
              </a:schemeClr>
            </a:solidFill>
          </a:ln>
          <a:effectLst>
            <a:outerShdw blurRad="50800" dist="38100" dir="2700000" algn="tl" rotWithShape="0">
              <a:prstClr val="black">
                <a:alpha val="40000"/>
              </a:prstClr>
            </a:outerShdw>
          </a:effectLst>
        </p:spPr>
      </p:pic>
      <p:sp>
        <p:nvSpPr>
          <p:cNvPr id="5" name="Quote1"/>
          <p:cNvSpPr/>
          <p:nvPr/>
        </p:nvSpPr>
        <p:spPr>
          <a:xfrm>
            <a:off x="501015" y="1974215"/>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6. Moreover, Moses was the inventor of the form of their trumpet, which was made of silver. Its description is this:—In length it was little less than a cubit. It was composed of a narrow tube, somewhat thicker than a flute, but with so much breadth as was sufficient for admission of the breath of a man's mouth: it ended in the form of a bell, like common trumpets. Its sound was called in the Hebrew tongue Asosra. Two of these being made, one of them was sounded when they required the multitude to come together to congregations. </a:t>
            </a:r>
            <a:endParaRPr lang="en-US" sz="2800">
              <a:solidFill>
                <a:schemeClr val="tx1"/>
              </a:solidFill>
            </a:endParaRPr>
          </a:p>
          <a:p>
            <a:pPr algn="r"/>
            <a:r>
              <a:rPr lang="en-US" sz="2800">
                <a:solidFill>
                  <a:schemeClr val="tx1"/>
                </a:solidFill>
              </a:rPr>
              <a:t>Flavius Josephus</a:t>
            </a:r>
            <a:endParaRPr lang="en-US" sz="2800">
              <a:solidFill>
                <a:schemeClr val="tx1"/>
              </a:solidFill>
            </a:endParaRPr>
          </a:p>
          <a:p>
            <a:pPr algn="r"/>
            <a:r>
              <a:rPr lang="en-US" sz="2800">
                <a:solidFill>
                  <a:schemeClr val="tx1"/>
                </a:solidFill>
              </a:rPr>
              <a:t>Antiquities of the Jews 3.12.6</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500"/>
                                        <p:tgtEl>
                                          <p:spTgt spid="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
                                            <p:txEl>
                                              <p:pRg st="7" end="7"/>
                                            </p:txEl>
                                          </p:spTgt>
                                        </p:tgtEl>
                                        <p:attrNameLst>
                                          <p:attrName>style.visibility</p:attrName>
                                        </p:attrNameLst>
                                      </p:cBhvr>
                                      <p:to>
                                        <p:strVal val="visible"/>
                                      </p:to>
                                    </p:set>
                                    <p:animEffect transition="in" filter="fade">
                                      <p:cBhvr>
                                        <p:cTn id="69" dur="500"/>
                                        <p:tgtEl>
                                          <p:spTgt spid="2">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
                                            <p:txEl>
                                              <p:pRg st="8" end="8"/>
                                            </p:txEl>
                                          </p:spTgt>
                                        </p:tgtEl>
                                        <p:attrNameLst>
                                          <p:attrName>style.visibility</p:attrName>
                                        </p:attrNameLst>
                                      </p:cBhvr>
                                      <p:to>
                                        <p:strVal val="visible"/>
                                      </p:to>
                                    </p:set>
                                    <p:animEffect transition="in" filter="fade">
                                      <p:cBhvr>
                                        <p:cTn id="74" dur="500"/>
                                        <p:tgtEl>
                                          <p:spTgt spid="2">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P spid="5" grpId="0" animBg="1"/>
      <p:bldP spid="5"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Trumpets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Traditions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507990"/>
          </a:xfrm>
          <a:prstGeom prst="rect">
            <a:avLst/>
          </a:prstGeom>
          <a:noFill/>
        </p:spPr>
        <p:txBody>
          <a:bodyPr wrap="square" rtlCol="0" anchor="t">
            <a:spAutoFit/>
          </a:bodyPr>
          <a:p>
            <a:r>
              <a:rPr lang="en-US" sz="3200" b="1"/>
              <a:t>Traditions for the Feast of Trumpets 2</a:t>
            </a:r>
            <a:endParaRPr lang="en-US" sz="3200" b="1"/>
          </a:p>
          <a:p>
            <a:pPr lvl="1"/>
            <a:br>
              <a:rPr lang="en-US" sz="3200" b="1"/>
            </a:br>
            <a:r>
              <a:rPr lang="en-US" sz="2400"/>
              <a:t>Days of Awe (Tishri 1 - 10)</a:t>
            </a:r>
            <a:endParaRPr lang="en-US" sz="2400"/>
          </a:p>
          <a:p>
            <a:pPr lvl="2"/>
            <a:r>
              <a:rPr lang="en-US" sz="2400"/>
              <a:t>Divine judgment rendedered to determine whether a person will live or die in the coming year</a:t>
            </a:r>
            <a:endParaRPr lang="en-US" sz="2400"/>
          </a:p>
          <a:p>
            <a:pPr lvl="1"/>
            <a:r>
              <a:rPr lang="en-US" sz="2400"/>
              <a:t>Last chance to repent before God’s judgment</a:t>
            </a:r>
            <a:endParaRPr lang="en-US" sz="2400"/>
          </a:p>
          <a:p>
            <a:pPr lvl="1"/>
            <a:r>
              <a:rPr lang="en-US" sz="2400"/>
              <a:t>Three books opened: </a:t>
            </a:r>
            <a:endParaRPr lang="en-US" sz="2400"/>
          </a:p>
          <a:p>
            <a:pPr lvl="2"/>
            <a:r>
              <a:rPr lang="en-US" sz="2400"/>
              <a:t>Book of Life for Wicked</a:t>
            </a:r>
            <a:endParaRPr lang="en-US" sz="2400"/>
          </a:p>
          <a:p>
            <a:pPr lvl="2"/>
            <a:r>
              <a:rPr lang="en-US" sz="2400"/>
              <a:t>Book of Life for the Righteous</a:t>
            </a:r>
            <a:endParaRPr lang="en-US" sz="2400"/>
          </a:p>
          <a:p>
            <a:pPr lvl="2"/>
            <a:r>
              <a:rPr lang="en-US" sz="2400"/>
              <a:t>Book of Life for the In-between</a:t>
            </a:r>
            <a:endParaRPr lang="en-US" sz="2400"/>
          </a:p>
          <a:p>
            <a:pPr lvl="1"/>
            <a:r>
              <a:rPr lang="en-US" sz="2400"/>
              <a:t>Prayers of Repentance (week prior)</a:t>
            </a:r>
            <a:endParaRPr lang="en-US" sz="2400"/>
          </a:p>
          <a:p>
            <a:pPr lvl="1"/>
            <a:r>
              <a:rPr lang="en-US" sz="2400"/>
              <a:t>Blowing Shofar in anticipation of coming judgment (month prior)</a:t>
            </a:r>
            <a:endParaRPr lang="en-US" sz="2400"/>
          </a:p>
          <a:p>
            <a:pPr lvl="1"/>
            <a:r>
              <a:rPr lang="en-US" sz="2400"/>
              <a:t>“In the month of Nisan, our ancestors were redeemed, and in Tishri they will be redeemed in the time to come” - Rosh Hashanah 11a</a:t>
            </a:r>
            <a:endParaRPr lang="en-US" sz="2400"/>
          </a:p>
        </p:txBody>
      </p:sp>
      <p:sp>
        <p:nvSpPr>
          <p:cNvPr id="7" name="Quote1"/>
          <p:cNvSpPr/>
          <p:nvPr/>
        </p:nvSpPr>
        <p:spPr>
          <a:xfrm>
            <a:off x="501015" y="1974215"/>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 ​​May their camp be a desolation; ​​​​​​​let no one dwell in their tents. ​​​ ​​​​​​​​For they persecute him whom you have struck down, ​​​​​​​and they recount the pain of those you have wounded. ​​​ ​​​​​​​​Add to them punishment upon punishment; ​​​​​​​may they have no acquittal from you. ​​​ ​​​​​​​​Let them be blotted out of the book of the living; ​​​​​​​let them not be enrolled among the righteous. ​​​ </a:t>
            </a:r>
            <a:endParaRPr lang="en-US" sz="2800">
              <a:solidFill>
                <a:schemeClr val="tx1"/>
              </a:solidFill>
            </a:endParaRPr>
          </a:p>
          <a:p>
            <a:pPr algn="r"/>
            <a:r>
              <a:rPr lang="en-US" sz="2800">
                <a:solidFill>
                  <a:schemeClr val="tx1"/>
                </a:solidFill>
              </a:rPr>
              <a:t>Psalms 69:25-28</a:t>
            </a:r>
            <a:endParaRPr lang="en-US" sz="2800">
              <a:solidFill>
                <a:schemeClr val="tx1"/>
              </a:solidFill>
            </a:endParaRPr>
          </a:p>
          <a:p>
            <a:pPr algn="ctr"/>
            <a:endParaRPr lang="en-US" sz="2800">
              <a:solidFill>
                <a:schemeClr val="tx1"/>
              </a:solidFill>
            </a:endParaRPr>
          </a:p>
          <a:p>
            <a:pPr algn="ctr"/>
            <a:r>
              <a:rPr lang="en-US" sz="2800">
                <a:solidFill>
                  <a:schemeClr val="tx1"/>
                </a:solidFill>
              </a:rPr>
              <a:t> Isaiah 4:2-4		Luke 10:17-20	Phillipians 4:3</a:t>
            </a:r>
            <a:endParaRPr lang="en-US" sz="2800">
              <a:solidFill>
                <a:schemeClr val="tx1"/>
              </a:solidFill>
            </a:endParaRPr>
          </a:p>
          <a:p>
            <a:pPr algn="ctr"/>
            <a:r>
              <a:rPr lang="en-US" sz="2800">
                <a:solidFill>
                  <a:schemeClr val="tx1"/>
                </a:solidFill>
              </a:rPr>
              <a:t>Revelation 3:5; Revelation 13:8; Revelation 17:8 </a:t>
            </a:r>
            <a:endParaRPr lang="en-US" sz="2800">
              <a:solidFill>
                <a:schemeClr val="tx1"/>
              </a:solidFill>
            </a:endParaRPr>
          </a:p>
          <a:p>
            <a:pPr algn="ctr"/>
            <a:r>
              <a:rPr lang="en-US" sz="2800">
                <a:solidFill>
                  <a:schemeClr val="tx1"/>
                </a:solidFill>
              </a:rPr>
              <a:t>Revelation 20:11-13</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500"/>
                                        <p:tgtEl>
                                          <p:spTgt spid="2">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500"/>
                                        <p:tgtEl>
                                          <p:spTgt spid="2">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fade">
                                      <p:cBhvr>
                                        <p:cTn id="5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P spid="7" grpId="0" bldLvl="0" animBg="1"/>
      <p:bldP spid="7" grpId="1"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Feast of Trumpets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Fulfillment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769485"/>
          </a:xfrm>
          <a:prstGeom prst="rect">
            <a:avLst/>
          </a:prstGeom>
          <a:noFill/>
        </p:spPr>
        <p:txBody>
          <a:bodyPr wrap="square" rtlCol="0" anchor="t">
            <a:spAutoFit/>
          </a:bodyPr>
          <a:p>
            <a:r>
              <a:rPr lang="en-US" sz="3200" b="1"/>
              <a:t>Fulfillment of the Feast of Trumpets </a:t>
            </a:r>
            <a:endParaRPr lang="en-US" sz="3200" b="1"/>
          </a:p>
          <a:p>
            <a:pPr lvl="1"/>
            <a:br>
              <a:rPr lang="en-US" sz="3200" b="1"/>
            </a:br>
            <a:r>
              <a:rPr lang="en-US" sz="2400"/>
              <a:t>New moon = dark moon</a:t>
            </a:r>
            <a:endParaRPr lang="en-US" sz="2400"/>
          </a:p>
          <a:p>
            <a:pPr lvl="1"/>
            <a:r>
              <a:rPr lang="en-US" sz="2400"/>
              <a:t>Traditionally known as the Day of the Lord &amp; resurrection of the dead</a:t>
            </a:r>
            <a:endParaRPr lang="en-US" sz="2400"/>
          </a:p>
          <a:p>
            <a:pPr lvl="2"/>
            <a:r>
              <a:rPr lang="en-US" sz="2400"/>
              <a:t>Amos 5:18-20</a:t>
            </a:r>
            <a:endParaRPr lang="en-US" sz="2400"/>
          </a:p>
          <a:p>
            <a:pPr lvl="2"/>
            <a:r>
              <a:rPr lang="en-US" sz="2400"/>
              <a:t>Zeph 1:14-16</a:t>
            </a:r>
            <a:endParaRPr lang="en-US" sz="2400"/>
          </a:p>
          <a:p>
            <a:pPr lvl="2"/>
            <a:r>
              <a:rPr lang="en-US" sz="2400"/>
              <a:t>Joel 2:31; Isa 13:9-10; Joel 3:15; Acts 2:20; Rev 6:12-17</a:t>
            </a:r>
            <a:endParaRPr lang="en-US" sz="2400"/>
          </a:p>
          <a:p>
            <a:pPr lvl="2"/>
            <a:r>
              <a:rPr lang="en-US" sz="2400"/>
              <a:t>Zech 9:14-17; Zech 13:9</a:t>
            </a:r>
            <a:endParaRPr lang="en-US" sz="2400"/>
          </a:p>
          <a:p>
            <a:pPr lvl="2"/>
            <a:r>
              <a:rPr lang="en-US" sz="2400"/>
              <a:t>Jer 31:31; </a:t>
            </a:r>
            <a:endParaRPr lang="en-US" sz="2400"/>
          </a:p>
          <a:p>
            <a:pPr lvl="2"/>
            <a:r>
              <a:rPr lang="en-US" sz="2400"/>
              <a:t>1 Cor 15:51-52; 1 Thess 4:16-17</a:t>
            </a:r>
            <a:endParaRPr lang="en-US" sz="2400"/>
          </a:p>
          <a:p>
            <a:pPr lvl="2"/>
            <a:endParaRPr lang="en-US" sz="2400"/>
          </a:p>
          <a:p>
            <a:pPr lvl="1"/>
            <a:endParaRPr lang="en-US" sz="2400"/>
          </a:p>
        </p:txBody>
      </p:sp>
      <p:sp>
        <p:nvSpPr>
          <p:cNvPr id="7" name="Quote1" hidden="1"/>
          <p:cNvSpPr/>
          <p:nvPr/>
        </p:nvSpPr>
        <p:spPr>
          <a:xfrm>
            <a:off x="501015" y="1974215"/>
            <a:ext cx="11174730" cy="44119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800">
                <a:solidFill>
                  <a:schemeClr val="tx1"/>
                </a:solidFill>
              </a:rPr>
              <a:t>[+]​​​​​​ ​​May their camp be a desolation; ​​​​​​​let no one dwell in their tents. ​​​ ​​​​​​​​For they persecute him whom you have struck down, ​​​​​​​and they recount the pain of those you have wounded. ​​​ ​​​​​​​​Add to them punishment upon punishment; ​​​​​​​may they have no acquittal from you. ​​​ ​​​​​​​​Let them be blotted out of the book of the living; ​​​​​​​let them not be enrolled among the righteous. ​​​ </a:t>
            </a:r>
            <a:endParaRPr lang="en-US" sz="2800">
              <a:solidFill>
                <a:schemeClr val="tx1"/>
              </a:solidFill>
            </a:endParaRPr>
          </a:p>
          <a:p>
            <a:pPr algn="r"/>
            <a:r>
              <a:rPr lang="en-US" sz="2800">
                <a:solidFill>
                  <a:schemeClr val="tx1"/>
                </a:solidFill>
              </a:rPr>
              <a:t>Psalms 69:25-28</a:t>
            </a:r>
            <a:endParaRPr lang="en-US" sz="2800">
              <a:solidFill>
                <a:schemeClr val="tx1"/>
              </a:solidFill>
            </a:endParaRPr>
          </a:p>
          <a:p>
            <a:pPr algn="ctr"/>
            <a:endParaRPr lang="en-US" sz="2800">
              <a:solidFill>
                <a:schemeClr val="tx1"/>
              </a:solidFill>
            </a:endParaRPr>
          </a:p>
          <a:p>
            <a:pPr algn="ctr"/>
            <a:r>
              <a:rPr lang="en-US" sz="2800">
                <a:solidFill>
                  <a:schemeClr val="tx1"/>
                </a:solidFill>
              </a:rPr>
              <a:t> Isaiah 4:2-4		Luke 10:17-20	Phillipians 4:3</a:t>
            </a:r>
            <a:endParaRPr lang="en-US" sz="2800">
              <a:solidFill>
                <a:schemeClr val="tx1"/>
              </a:solidFill>
            </a:endParaRPr>
          </a:p>
          <a:p>
            <a:pPr algn="ctr"/>
            <a:r>
              <a:rPr lang="en-US" sz="2800">
                <a:solidFill>
                  <a:schemeClr val="tx1"/>
                </a:solidFill>
              </a:rPr>
              <a:t>Revelation 3:5; Revelation 13:8; Revelation 17:8 </a:t>
            </a:r>
            <a:endParaRPr lang="en-US" sz="2800">
              <a:solidFill>
                <a:schemeClr val="tx1"/>
              </a:solidFill>
            </a:endParaRPr>
          </a:p>
          <a:p>
            <a:pPr algn="ctr"/>
            <a:r>
              <a:rPr lang="en-US" sz="2800">
                <a:solidFill>
                  <a:schemeClr val="tx1"/>
                </a:solidFill>
              </a:rPr>
              <a:t>Revelation 20:11-13</a:t>
            </a: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P spid="7" grpId="0" bldLvl="0" animBg="1"/>
      <p:bldP spid="7"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 name="Photo" descr="Moon_Phase_Diagram_for_Simple_English_Wikipedia"/>
          <p:cNvPicPr>
            <a:picLocks noChangeAspect="1"/>
          </p:cNvPicPr>
          <p:nvPr>
            <p:ph idx="1"/>
          </p:nvPr>
        </p:nvPicPr>
        <p:blipFill>
          <a:blip r:embed="rId1"/>
          <a:stretch>
            <a:fillRect/>
          </a:stretch>
        </p:blipFill>
        <p:spPr>
          <a:xfrm>
            <a:off x="896620" y="1107440"/>
            <a:ext cx="6955155" cy="5711190"/>
          </a:xfrm>
          <a:prstGeom prst="rect">
            <a:avLst/>
          </a:prstGeom>
        </p:spPr>
      </p:pic>
      <p:sp>
        <p:nvSpPr>
          <p:cNvPr id="5" name="Text Box"/>
          <p:cNvSpPr txBox="1"/>
          <p:nvPr/>
        </p:nvSpPr>
        <p:spPr>
          <a:xfrm>
            <a:off x="8651240" y="1107440"/>
            <a:ext cx="3066415" cy="3046095"/>
          </a:xfrm>
          <a:prstGeom prst="rect">
            <a:avLst/>
          </a:prstGeom>
          <a:noFill/>
          <a:ln>
            <a:noFill/>
          </a:ln>
        </p:spPr>
        <p:txBody>
          <a:bodyPr wrap="square" rtlCol="0">
            <a:spAutoFit/>
          </a:bodyPr>
          <a:p>
            <a:r>
              <a:rPr lang="en-US" sz="2400" b="1">
                <a:sym typeface="+mn-ea"/>
              </a:rPr>
              <a:t>New Moon</a:t>
            </a:r>
            <a:endParaRPr lang="en-US" sz="2400" b="1">
              <a:sym typeface="+mn-ea"/>
            </a:endParaRPr>
          </a:p>
          <a:p>
            <a:r>
              <a:rPr lang="en-US" sz="2400"/>
              <a:t>- 29.5 days</a:t>
            </a:r>
            <a:endParaRPr lang="en-US" sz="2400"/>
          </a:p>
          <a:p>
            <a:endParaRPr lang="en-US" sz="2400">
              <a:sym typeface="+mn-ea"/>
            </a:endParaRPr>
          </a:p>
          <a:p>
            <a:r>
              <a:rPr lang="en-US" sz="2400" b="1"/>
              <a:t>Effects of Moon</a:t>
            </a:r>
            <a:endParaRPr lang="en-US" sz="2400" b="1"/>
          </a:p>
          <a:p>
            <a:r>
              <a:rPr lang="en-US" sz="2400">
                <a:sym typeface="+mn-ea"/>
              </a:rPr>
              <a:t>- Light</a:t>
            </a:r>
            <a:endParaRPr lang="en-US" sz="2400">
              <a:sym typeface="+mn-ea"/>
            </a:endParaRPr>
          </a:p>
          <a:p>
            <a:r>
              <a:rPr lang="en-US" sz="2400">
                <a:sym typeface="+mn-ea"/>
              </a:rPr>
              <a:t>- Tides</a:t>
            </a:r>
            <a:endParaRPr lang="en-US" sz="2400">
              <a:sym typeface="+mn-ea"/>
            </a:endParaRPr>
          </a:p>
          <a:p>
            <a:r>
              <a:rPr lang="en-US" sz="2400">
                <a:sym typeface="+mn-ea"/>
              </a:rPr>
              <a:t>- Plants &amp; Animals</a:t>
            </a:r>
            <a:endParaRPr lang="en-US" sz="2400">
              <a:sym typeface="+mn-ea"/>
            </a:endParaRPr>
          </a:p>
          <a:p>
            <a:endParaRPr lang="en-US" sz="2400"/>
          </a:p>
        </p:txBody>
      </p:sp>
      <p:sp>
        <p:nvSpPr>
          <p:cNvPr id="7" name="DonutShape"/>
          <p:cNvSpPr/>
          <p:nvPr/>
        </p:nvSpPr>
        <p:spPr>
          <a:xfrm>
            <a:off x="1022985" y="1107440"/>
            <a:ext cx="5490845" cy="57111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689" h="10361">
                <a:moveTo>
                  <a:pt x="5345" y="2078"/>
                </a:moveTo>
                <a:cubicBezTo>
                  <a:pt x="3504" y="2078"/>
                  <a:pt x="2012" y="3467"/>
                  <a:pt x="2012" y="5181"/>
                </a:cubicBezTo>
                <a:cubicBezTo>
                  <a:pt x="2012" y="6894"/>
                  <a:pt x="3504" y="8283"/>
                  <a:pt x="5345" y="8283"/>
                </a:cubicBezTo>
                <a:cubicBezTo>
                  <a:pt x="7185" y="8283"/>
                  <a:pt x="8678" y="6894"/>
                  <a:pt x="8678" y="5181"/>
                </a:cubicBezTo>
                <a:cubicBezTo>
                  <a:pt x="8678" y="3467"/>
                  <a:pt x="7185" y="2078"/>
                  <a:pt x="5345" y="2078"/>
                </a:cubicBezTo>
                <a:close/>
                <a:moveTo>
                  <a:pt x="5345" y="0"/>
                </a:moveTo>
                <a:cubicBezTo>
                  <a:pt x="8296" y="0"/>
                  <a:pt x="10689" y="2319"/>
                  <a:pt x="10689" y="5181"/>
                </a:cubicBezTo>
                <a:cubicBezTo>
                  <a:pt x="10689" y="8042"/>
                  <a:pt x="8296" y="10361"/>
                  <a:pt x="5345" y="10361"/>
                </a:cubicBezTo>
                <a:cubicBezTo>
                  <a:pt x="2393" y="10361"/>
                  <a:pt x="0" y="8042"/>
                  <a:pt x="0" y="5181"/>
                </a:cubicBezTo>
                <a:cubicBezTo>
                  <a:pt x="0" y="2319"/>
                  <a:pt x="2393" y="0"/>
                  <a:pt x="5345" y="0"/>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WhiteOut"/>
          <p:cNvSpPr/>
          <p:nvPr/>
        </p:nvSpPr>
        <p:spPr>
          <a:xfrm>
            <a:off x="1033780" y="958850"/>
            <a:ext cx="5556250" cy="5861685"/>
          </a:xfrm>
          <a:custGeom>
            <a:avLst/>
            <a:gdLst/>
            <a:ahLst/>
            <a:cxnLst>
              <a:cxn ang="3">
                <a:pos x="hc" y="t"/>
              </a:cxn>
              <a:cxn ang="cd2">
                <a:pos x="l" y="vc"/>
              </a:cxn>
              <a:cxn ang="cd4">
                <a:pos x="hc" y="b"/>
              </a:cxn>
              <a:cxn ang="0">
                <a:pos x="r" y="vc"/>
              </a:cxn>
            </a:cxnLst>
            <a:rect l="l" t="t" r="r" b="b"/>
            <a:pathLst>
              <a:path w="8750" h="9099">
                <a:moveTo>
                  <a:pt x="4308" y="2184"/>
                </a:moveTo>
                <a:cubicBezTo>
                  <a:pt x="2824" y="2184"/>
                  <a:pt x="1622" y="3321"/>
                  <a:pt x="1622" y="4725"/>
                </a:cubicBezTo>
                <a:cubicBezTo>
                  <a:pt x="1622" y="6127"/>
                  <a:pt x="2824" y="7264"/>
                  <a:pt x="4308" y="7264"/>
                </a:cubicBezTo>
                <a:cubicBezTo>
                  <a:pt x="5791" y="7264"/>
                  <a:pt x="6993" y="6127"/>
                  <a:pt x="6993" y="4725"/>
                </a:cubicBezTo>
                <a:cubicBezTo>
                  <a:pt x="6993" y="3321"/>
                  <a:pt x="5791" y="2184"/>
                  <a:pt x="4308" y="2184"/>
                </a:cubicBezTo>
                <a:close/>
                <a:moveTo>
                  <a:pt x="0" y="0"/>
                </a:moveTo>
                <a:lnTo>
                  <a:pt x="8750" y="0"/>
                </a:lnTo>
                <a:lnTo>
                  <a:pt x="8750" y="9047"/>
                </a:lnTo>
                <a:lnTo>
                  <a:pt x="8613" y="9047"/>
                </a:lnTo>
                <a:lnTo>
                  <a:pt x="8613" y="9099"/>
                </a:lnTo>
                <a:lnTo>
                  <a:pt x="1" y="9099"/>
                </a:lnTo>
                <a:lnTo>
                  <a:pt x="1" y="1040"/>
                </a:lnTo>
                <a:lnTo>
                  <a:pt x="0" y="104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en-US"/>
          </a:p>
        </p:txBody>
      </p:sp>
      <p:grpSp>
        <p:nvGrpSpPr>
          <p:cNvPr id="6" name="TitleBkg"/>
          <p:cNvGrpSpPr/>
          <p:nvPr/>
        </p:nvGrpSpPr>
        <p:grpSpPr>
          <a:xfrm>
            <a:off x="0" y="0"/>
            <a:ext cx="12192635" cy="914400"/>
            <a:chOff x="0" y="0"/>
            <a:chExt cx="19201" cy="1440"/>
          </a:xfrm>
        </p:grpSpPr>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Phases of the Moon	</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Sun"/>
          <p:cNvSpPr/>
          <p:nvPr/>
        </p:nvSpPr>
        <p:spPr>
          <a:xfrm>
            <a:off x="11654790" y="1489075"/>
            <a:ext cx="537210" cy="4168775"/>
          </a:xfrm>
          <a:custGeom>
            <a:avLst/>
            <a:gdLst/>
            <a:ahLst/>
            <a:cxnLst>
              <a:cxn ang="3">
                <a:pos x="hc" y="t"/>
              </a:cxn>
              <a:cxn ang="cd2">
                <a:pos x="l" y="vc"/>
              </a:cxn>
              <a:cxn ang="cd4">
                <a:pos x="hc" y="b"/>
              </a:cxn>
              <a:cxn ang="0">
                <a:pos x="r" y="vc"/>
              </a:cxn>
            </a:cxnLst>
            <a:rect l="l" t="t" r="r" b="b"/>
            <a:pathLst>
              <a:path w="846" h="4433">
                <a:moveTo>
                  <a:pt x="846" y="0"/>
                </a:moveTo>
                <a:lnTo>
                  <a:pt x="846" y="4433"/>
                </a:lnTo>
                <a:lnTo>
                  <a:pt x="811" y="4394"/>
                </a:lnTo>
                <a:cubicBezTo>
                  <a:pt x="306" y="3810"/>
                  <a:pt x="0" y="3049"/>
                  <a:pt x="0" y="2216"/>
                </a:cubicBezTo>
                <a:cubicBezTo>
                  <a:pt x="0" y="1384"/>
                  <a:pt x="306" y="623"/>
                  <a:pt x="811" y="39"/>
                </a:cubicBezTo>
                <a:lnTo>
                  <a:pt x="846" y="0"/>
                </a:lnTo>
                <a:close/>
              </a:path>
            </a:pathLst>
          </a:custGeom>
          <a:gradFill>
            <a:gsLst>
              <a:gs pos="0">
                <a:srgbClr val="FECF40"/>
              </a:gs>
              <a:gs pos="100000">
                <a:srgbClr val="846C21"/>
              </a:gs>
            </a:gsLst>
            <a:lin ang="1578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4" name="Title"/>
          <p:cNvSpPr>
            <a:spLocks noGrp="1"/>
          </p:cNvSpPr>
          <p:nvPr/>
        </p:nvSpPr>
        <p:spPr>
          <a:xfrm>
            <a:off x="0" y="2947035"/>
            <a:ext cx="12192000" cy="2905125"/>
          </a:xfrm>
          <a:prstGeom prst="rect">
            <a:avLst/>
          </a:prstGeom>
          <a:gradFill>
            <a:gsLst>
              <a:gs pos="14000">
                <a:schemeClr val="accent4">
                  <a:lumMod val="20000"/>
                  <a:lumOff val="80000"/>
                </a:schemeClr>
              </a:gs>
              <a:gs pos="85000">
                <a:schemeClr val="accent4">
                  <a:lumMod val="60000"/>
                  <a:lumOff val="40000"/>
                  <a:alpha val="50000"/>
                </a:schemeClr>
              </a:gs>
              <a:gs pos="100000">
                <a:schemeClr val="accent4">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rPr>
              <a:t>Day of Atonement</a:t>
            </a:r>
            <a:endPar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Leviticus 23:26-32</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Lev 16</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Exod 30:10; Lev 25:8-10</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50000"/>
              <a:alpha val="11000"/>
            </a:schemeClr>
          </a:solidFill>
          <a:ln w="107950" cap="flat" cmpd="thickThin">
            <a:solidFill>
              <a:schemeClr val="accent4">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Line"/>
          <p:cNvCxnSpPr/>
          <p:nvPr/>
        </p:nvCxnSpPr>
        <p:spPr>
          <a:xfrm>
            <a:off x="113030" y="731520"/>
            <a:ext cx="100088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23:26-32</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Levitical Command</a:t>
            </a:r>
            <a:br>
              <a:rPr lang="en-US" sz="2800" b="1"/>
            </a:br>
            <a:endParaRPr lang="en-US" sz="2800" b="1"/>
          </a:p>
          <a:p>
            <a:pPr lvl="1" algn="just"/>
            <a:r>
              <a:rPr lang="en-US" sz="2400"/>
              <a:t>[+] And the LORD spoke to Moses, saying, “Now on the tenth day of this seventh month is the Day of Atonement. It shall be for you a time of holy convocation, and you shall afflict yourselves and present a food offering to the LORD. And you shall not do any work on that very day, for it is a Day of Atonement, to make atonement for you before the LORD your God. For whoever is not afflicted on that very day shall be cut off from his people. And whoever does any work on that very day, that person I will destroy from among his people. You shall not do any work. It is a statute forever throughout your generations in all your dwelling places. It shall be to you a Sabbath of solemn rest, and you shall afflict yourselves. On the ninth day of the month beginning at evening, from evening to evening shall you keep your Sabbath.”</a:t>
            </a:r>
            <a:endParaRPr lang="en-US" sz="2400"/>
          </a:p>
          <a:p>
            <a:pPr lvl="1" algn="r"/>
            <a:r>
              <a:rPr lang="en-US" sz="2400"/>
              <a:t>Leviticus 23:26-32</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77460"/>
          </a:xfrm>
          <a:prstGeom prst="rect">
            <a:avLst/>
          </a:prstGeom>
          <a:noFill/>
        </p:spPr>
        <p:txBody>
          <a:bodyPr wrap="square" rtlCol="0" anchor="t">
            <a:spAutoFit/>
          </a:bodyPr>
          <a:p>
            <a:r>
              <a:rPr lang="en-US" sz="3200" b="1"/>
              <a:t>Levitical Command</a:t>
            </a:r>
            <a:r>
              <a:rPr lang="en-US" sz="2800" b="1"/>
              <a:t> (Priestly duty: 1/7)</a:t>
            </a:r>
            <a:br>
              <a:rPr lang="en-US" sz="2800" b="1"/>
            </a:br>
            <a:endParaRPr lang="en-US" sz="2800" b="1"/>
          </a:p>
          <a:p>
            <a:pPr lvl="1" algn="just"/>
            <a:r>
              <a:rPr lang="en-US" sz="2400"/>
              <a:t>[+] The LORD spoke to Moses after the death of the two sons of Aaron, when they drew near before the LORD and died, and the LORD said to Moses, “Tell Aaron your brother not to come at any time into the Holy Place inside the veil, before the mercy seat that is on the ark, so that he may not die. For I will appear in the cloud over the mercy seat. But in this way Aaron shall come into the Holy Place: with a bull from the herd for a sin offering and a ram for a burnt offering. He shall put on the holy linen coat and shall have the linen undergarment on his body, and he shall tie the linen sash around his waist, and wear the linen turban; these are the holy garments. He shall bathe his body in water and then put them on. And he shall take from the congregation of the people of Israel two male goats for a sin offering, and one ram for a burnt offering.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969385"/>
          </a:xfrm>
          <a:prstGeom prst="rect">
            <a:avLst/>
          </a:prstGeom>
          <a:noFill/>
        </p:spPr>
        <p:txBody>
          <a:bodyPr wrap="square" rtlCol="0" anchor="t">
            <a:spAutoFit/>
          </a:bodyPr>
          <a:p>
            <a:r>
              <a:rPr lang="en-US" sz="3200" b="1"/>
              <a:t>Levitical Command</a:t>
            </a:r>
            <a:r>
              <a:rPr lang="en-US" sz="2800" b="1">
                <a:sym typeface="+mn-ea"/>
              </a:rPr>
              <a:t> (Priestly duty: 2/7)</a:t>
            </a:r>
            <a:br>
              <a:rPr lang="en-US" sz="2800" b="1"/>
            </a:br>
            <a:endParaRPr lang="en-US" sz="2800" b="1"/>
          </a:p>
          <a:p>
            <a:pPr lvl="1" algn="just"/>
            <a:r>
              <a:rPr lang="en-US" sz="2400"/>
              <a:t>...  “Aaron shall offer the bull as a sin offering for himself and shall make atonement for himself and for his house. Then he shall take the two goats and set them before the LORD at the entrance of the tent of meeting. And Aaron shall cast lots over the two goats, one lot for the LORD and the other lot for Azazel. And Aaron shall present the goat on which the lot fell for the LORD and use it as a sin offering, but the goat on which the lot fell for Azazel shall be presented alive before the LORD to make atonement over it, that it may be sent away into the wilderness to Azazel. ...</a:t>
            </a:r>
            <a:endParaRPr lang="en-US" sz="2400"/>
          </a:p>
          <a:p>
            <a:pPr lvl="1" algn="just"/>
            <a:r>
              <a:rPr lang="en-US" sz="2400"/>
              <a:t>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338320"/>
          </a:xfrm>
          <a:prstGeom prst="rect">
            <a:avLst/>
          </a:prstGeom>
          <a:noFill/>
        </p:spPr>
        <p:txBody>
          <a:bodyPr wrap="square" rtlCol="0" anchor="t">
            <a:spAutoFit/>
          </a:bodyPr>
          <a:p>
            <a:r>
              <a:rPr lang="en-US" sz="3200" b="1"/>
              <a:t>Levitical Command</a:t>
            </a:r>
            <a:r>
              <a:rPr lang="en-US" sz="2800" b="1">
                <a:sym typeface="+mn-ea"/>
              </a:rPr>
              <a:t> (Priestly duty: 3/7)</a:t>
            </a:r>
            <a:br>
              <a:rPr lang="en-US" sz="2800" b="1"/>
            </a:br>
            <a:endParaRPr lang="en-US" sz="2800" b="1"/>
          </a:p>
          <a:p>
            <a:pPr lvl="1" algn="just"/>
            <a:r>
              <a:rPr lang="en-US" sz="2400"/>
              <a:t>...  “Aaron shall present the bull as a sin offering for himself, and shall make atonement for himself and for his house. He shall kill the bull as a sin offering for himself. And he shall take a censer full of coals of fire from the altar before the LORD, and two handfuls of sweet incense beaten small, and he shall bring it inside the veil and put the incense on the fire before the LORD, that the cloud of the incense may cover the mercy seat that is over the testimony, so that he does not die. And he shall take some of the blood of the bull and sprinkle it with his finger on the front of the mercy seat on the east side, and in front of the mercy seat he shall sprinkle some of the blood with his finger seven times.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615940"/>
          </a:xfrm>
          <a:prstGeom prst="rect">
            <a:avLst/>
          </a:prstGeom>
          <a:noFill/>
        </p:spPr>
        <p:txBody>
          <a:bodyPr wrap="square" rtlCol="0" anchor="t">
            <a:spAutoFit/>
          </a:bodyPr>
          <a:p>
            <a:r>
              <a:rPr lang="en-US" sz="3200" b="1"/>
              <a:t>Levitical Command</a:t>
            </a:r>
            <a:r>
              <a:rPr lang="en-US" sz="2800" b="1">
                <a:sym typeface="+mn-ea"/>
              </a:rPr>
              <a:t> (Priestly duty: 4/7)</a:t>
            </a:r>
            <a:br>
              <a:rPr lang="en-US" sz="2800" b="1"/>
            </a:br>
            <a:endParaRPr lang="en-US" sz="2800" b="1"/>
          </a:p>
          <a:p>
            <a:pPr lvl="1" algn="just"/>
            <a:r>
              <a:rPr lang="en-US" sz="2300"/>
              <a:t>...  “Then he shall kill the goat of the sin offering that is for the people and bring its blood inside the veil and do with its blood as he did with the blood of the bull, sprinkling it over the mercy seat and in front of the mercy seat. Thus he shall make atonement for the Holy Place, because of the uncleannesses of the people of Israel and because of their transgressions, all their sins. And so he shall do for the tent of meeting, which dwells with them in the midst of their uncleannesses. No one may be in the tent of meeting from the time he enters to make atonement in the Holy Place until he comes out and has made atonement for himself and for his house and for all the assembly of Israel. Then he shall go out to the altar that is before the LORD and make atonement for it, and shall take some of the blood of the bull and some of the blood of the goat, and put it on the horns of the altar all around. And he shall sprinkle some of the blood on it with his finger seven times, and cleanse it and consecrate it from the uncleannesses of the people of Israel. ...</a:t>
            </a:r>
            <a:endParaRPr lang="en-US"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599815"/>
          </a:xfrm>
          <a:prstGeom prst="rect">
            <a:avLst/>
          </a:prstGeom>
          <a:noFill/>
        </p:spPr>
        <p:txBody>
          <a:bodyPr wrap="square" rtlCol="0" anchor="t">
            <a:spAutoFit/>
          </a:bodyPr>
          <a:p>
            <a:r>
              <a:rPr lang="en-US" sz="3200" b="1"/>
              <a:t>Levitical Command</a:t>
            </a:r>
            <a:r>
              <a:rPr lang="en-US" sz="2800" b="1">
                <a:sym typeface="+mn-ea"/>
              </a:rPr>
              <a:t> (Priestly duty: 5/7)</a:t>
            </a:r>
            <a:br>
              <a:rPr lang="en-US" sz="2800" b="1"/>
            </a:br>
            <a:endParaRPr lang="en-US" sz="2800" b="1"/>
          </a:p>
          <a:p>
            <a:pPr lvl="1" algn="just"/>
            <a:r>
              <a:rPr lang="en-US" sz="2400"/>
              <a:t>... “And when he has made an end of atoning for the Holy Place and the tent of meeting and the altar, he shall present the live goat. And Aaron shall lay both his hands on the head of the live goat, and confess over it all the iniquities of the people of Israel, and all their transgressions, all their sins. And he shall put them on the head of the goat and send it away into the wilderness by the hand of a man who is in readiness. The goat shall bear all their iniquities on itself to a remote area, and he shall let the goat go free in the wilderness.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Levitical Command</a:t>
            </a:r>
            <a:r>
              <a:rPr lang="en-US" sz="2800" b="1">
                <a:sym typeface="+mn-ea"/>
              </a:rPr>
              <a:t> (Priestly duty: 6/7)</a:t>
            </a:r>
            <a:br>
              <a:rPr lang="en-US" sz="2800" b="1"/>
            </a:br>
            <a:endParaRPr lang="en-US" sz="2800" b="1"/>
          </a:p>
          <a:p>
            <a:pPr lvl="1" algn="just"/>
            <a:r>
              <a:rPr lang="en-US" sz="2400"/>
              <a:t>... “Then Aaron shall come into the tent of meeting and shall take off the linen garments that he put on when he went into the Holy Place and shall leave them there. And he shall bathe his body in water in a holy place and put on his garments and come out and offer his burnt offering and the burnt offering of the people and make atonement for himself and for the people. And the fat of the sin offering he shall burn on the altar. And he who lets the goat go to Azazel shall wash his clothes and bathe his body in water, and afterward he may come into the camp. And the bull for the sin offering and the goat for the sin offering, whose blood was brought in to make atonement in the Holy Place, shall be carried outside the camp. Their skin and their flesh and their dung shall be burned up with fire. And he who burns them shall wash his clothes and bathe his body in water, and afterward he may come into the camp.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16</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631180"/>
          </a:xfrm>
          <a:prstGeom prst="rect">
            <a:avLst/>
          </a:prstGeom>
          <a:noFill/>
        </p:spPr>
        <p:txBody>
          <a:bodyPr wrap="square" rtlCol="0" anchor="t">
            <a:spAutoFit/>
          </a:bodyPr>
          <a:p>
            <a:r>
              <a:rPr lang="en-US" sz="3200" b="1"/>
              <a:t>Levitical Command</a:t>
            </a:r>
            <a:r>
              <a:rPr lang="en-US" sz="2800" b="1">
                <a:sym typeface="+mn-ea"/>
              </a:rPr>
              <a:t> (Priestly duty: 7/7)</a:t>
            </a:r>
            <a:br>
              <a:rPr lang="en-US" sz="2800" b="1"/>
            </a:br>
            <a:endParaRPr lang="en-US" sz="2800" b="1"/>
          </a:p>
          <a:p>
            <a:pPr lvl="1" algn="just"/>
            <a:r>
              <a:rPr lang="en-US" sz="2300"/>
              <a:t>... “And it shall be a statute to you forever that in the seventh month, on the tenth day of the month, you shall afflict yourselves and shall do no work, either the native or the stranger who sojourns among you. For on this day shall atonement be made for you to cleanse you. You shall be clean before the LORD from all your sins. It is a Sabbath of solemn rest to you, and you shall afflict yourselves; it is a statute forever. And the priest who is anointed and consecrated as priest in his father's place shall make atonement, wearing the holy linen garments. He shall make atonement for the holy sanctuary, and he shall make atonement for the tent of meeting and for the altar, and he shall make atonement for the priests and for all the people of the assembly. And this shall be a statute forever for you, that atonement may be made for the people of Israel once in the year because of all their sins.”  And Moses did as the LORD commanded him.”</a:t>
            </a:r>
            <a:endParaRPr lang="en-US" sz="2300"/>
          </a:p>
          <a:p>
            <a:pPr lvl="1" algn="r"/>
            <a:r>
              <a:rPr lang="en-US" sz="2400"/>
              <a:t>Leviticus 16:1-34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Exod &amp; Lev</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4276725"/>
          </a:xfrm>
          <a:prstGeom prst="rect">
            <a:avLst/>
          </a:prstGeom>
          <a:noFill/>
        </p:spPr>
        <p:txBody>
          <a:bodyPr wrap="square" rtlCol="0" anchor="t">
            <a:spAutoFit/>
          </a:bodyPr>
          <a:p>
            <a:r>
              <a:rPr lang="en-US" sz="3200" b="1"/>
              <a:t>Levitical Command</a:t>
            </a:r>
            <a:r>
              <a:rPr lang="en-US" sz="2800" b="1">
                <a:sym typeface="+mn-ea"/>
              </a:rPr>
              <a:t> (High Priest)</a:t>
            </a:r>
            <a:endParaRPr lang="en-US" sz="2800" b="1"/>
          </a:p>
          <a:p>
            <a:pPr lvl="1" algn="just"/>
            <a:r>
              <a:rPr lang="en-US" sz="2300"/>
              <a:t>[+] Once a year Aaron is to perform the purification rite on the horns of the altar. Throughout your generations he is to perform the purification rite for it once a year, with the blood of the sin offering for atonement. The altar is especially holy to the LORD.</a:t>
            </a:r>
            <a:endParaRPr lang="en-US" sz="2300"/>
          </a:p>
          <a:p>
            <a:pPr lvl="1" algn="r"/>
            <a:r>
              <a:rPr lang="en-US" sz="2300"/>
              <a:t>Exodus 30:10</a:t>
            </a:r>
            <a:br>
              <a:rPr lang="en-US" sz="2300"/>
            </a:br>
            <a:endParaRPr lang="en-US" sz="2300"/>
          </a:p>
          <a:p>
            <a:pPr lvl="0" algn="just"/>
            <a:r>
              <a:rPr lang="en-US" sz="3200" b="1">
                <a:sym typeface="+mn-ea"/>
              </a:rPr>
              <a:t>Levitical Command</a:t>
            </a:r>
            <a:r>
              <a:rPr lang="en-US" sz="2800" b="1">
                <a:sym typeface="+mn-ea"/>
              </a:rPr>
              <a:t> (Jubilee)</a:t>
            </a:r>
            <a:endParaRPr lang="en-US" sz="2800" b="1">
              <a:sym typeface="+mn-ea"/>
            </a:endParaRPr>
          </a:p>
          <a:p>
            <a:pPr lvl="1" algn="just"/>
            <a:r>
              <a:rPr lang="en-US" sz="2300"/>
              <a:t>[+]  Then you are to sound a trumpet loudly in the seventh month, on the tenth day of the month; you will sound it throughout your land on the Day of Atonement. </a:t>
            </a:r>
            <a:endParaRPr lang="en-US" sz="2300"/>
          </a:p>
          <a:p>
            <a:pPr lvl="1" algn="r"/>
            <a:r>
              <a:rPr lang="en-US" sz="2400"/>
              <a:t>Leviticus 25:9</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tx1">
              <a:lumMod val="50000"/>
              <a:lumOff val="50000"/>
              <a:alpha val="11000"/>
            </a:schemeClr>
          </a:solidFill>
          <a:ln w="107950" cmpd="thickThin">
            <a:solidFill>
              <a:schemeClr val="bg1">
                <a:lumMod val="7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Moon_phase_calendar_May2005"/>
          <p:cNvPicPr>
            <a:picLocks noChangeAspect="1"/>
          </p:cNvPicPr>
          <p:nvPr>
            <p:ph idx="1"/>
          </p:nvPr>
        </p:nvPicPr>
        <p:blipFill>
          <a:blip r:embed="rId1"/>
          <a:stretch>
            <a:fillRect/>
          </a:stretch>
        </p:blipFill>
        <p:spPr>
          <a:xfrm>
            <a:off x="2088515" y="201930"/>
            <a:ext cx="7802880" cy="6656070"/>
          </a:xfrm>
          <a:prstGeom prst="rect">
            <a:avLst/>
          </a:prstGeom>
        </p:spPr>
      </p:pic>
      <p:sp>
        <p:nvSpPr>
          <p:cNvPr id="6" name="Text Box 5"/>
          <p:cNvSpPr txBox="1"/>
          <p:nvPr/>
        </p:nvSpPr>
        <p:spPr>
          <a:xfrm>
            <a:off x="9874250" y="1563370"/>
            <a:ext cx="2633345" cy="953135"/>
          </a:xfrm>
          <a:prstGeom prst="rect">
            <a:avLst/>
          </a:prstGeom>
          <a:noFill/>
        </p:spPr>
        <p:txBody>
          <a:bodyPr wrap="square" rtlCol="0">
            <a:spAutoFit/>
          </a:bodyPr>
          <a:p>
            <a:r>
              <a:rPr lang="en-US" sz="2800">
                <a:solidFill>
                  <a:schemeClr val="bg1"/>
                </a:solidFill>
              </a:rPr>
              <a:t>Islamic Lunar Calendar</a:t>
            </a:r>
            <a:endParaRPr lang="en-US" sz="2800">
              <a:solidFill>
                <a:schemeClr val="bg1"/>
              </a:solidFill>
            </a:endParaRPr>
          </a:p>
        </p:txBody>
      </p:sp>
      <p:grpSp>
        <p:nvGrpSpPr>
          <p:cNvPr id="7" name="TitleBkg"/>
          <p:cNvGrpSpPr/>
          <p:nvPr/>
        </p:nvGrpSpPr>
        <p:grpSpPr>
          <a:xfrm>
            <a:off x="0" y="0"/>
            <a:ext cx="12192635" cy="914400"/>
            <a:chOff x="0" y="0"/>
            <a:chExt cx="19201" cy="1440"/>
          </a:xfrm>
        </p:grpSpPr>
        <p:sp>
          <p:nvSpPr>
            <p:cNvPr id="14" name="Title"/>
            <p:cNvSpPr>
              <a:spLocks noGrp="1"/>
            </p:cNvSpPr>
            <p:nvPr/>
          </p:nvSpPr>
          <p:spPr>
            <a:xfrm>
              <a:off x="0" y="0"/>
              <a:ext cx="19201" cy="1440"/>
            </a:xfrm>
            <a:prstGeom prst="rect">
              <a:avLst/>
            </a:prstGeom>
            <a:gradFill>
              <a:gsLst>
                <a:gs pos="14000">
                  <a:schemeClr val="bg1">
                    <a:lumMod val="85000"/>
                  </a:schemeClr>
                </a:gs>
                <a:gs pos="84000">
                  <a:schemeClr val="bg1">
                    <a:lumMod val="65000"/>
                  </a:schemeClr>
                </a:gs>
                <a:gs pos="100000">
                  <a:schemeClr val="tx1">
                    <a:lumMod val="75000"/>
                    <a:lumOff val="2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Phases of the Moon	</a:t>
              </a:r>
              <a:endParaRPr lang="en-US" sz="2800" b="1">
                <a:ln w="0">
                  <a:solidFill>
                    <a:schemeClr val="bg1">
                      <a:alpha val="47000"/>
                    </a:schemeClr>
                  </a:solidFill>
                </a:ln>
                <a:solidFill>
                  <a:schemeClr val="tx1">
                    <a:lumMod val="85000"/>
                    <a:lumOff val="15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endParaRPr>
            </a:p>
          </p:txBody>
        </p:sp>
        <p:cxnSp>
          <p:nvCxnSpPr>
            <p:cNvPr id="15" name="Line"/>
            <p:cNvCxnSpPr/>
            <p:nvPr/>
          </p:nvCxnSpPr>
          <p:spPr>
            <a:xfrm>
              <a:off x="178" y="1152"/>
              <a:ext cx="18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78" y="1072"/>
              <a:ext cx="18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Summary</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446395"/>
          </a:xfrm>
          <a:prstGeom prst="rect">
            <a:avLst/>
          </a:prstGeom>
          <a:noFill/>
        </p:spPr>
        <p:txBody>
          <a:bodyPr wrap="square" rtlCol="0" anchor="t">
            <a:spAutoFit/>
          </a:bodyPr>
          <a:p>
            <a:r>
              <a:rPr lang="en-US" sz="3200" b="1"/>
              <a:t>Requirements for the </a:t>
            </a:r>
            <a:r>
              <a:rPr lang="en-US" sz="3200" b="1">
                <a:sym typeface="+mn-ea"/>
              </a:rPr>
              <a:t>Day of Atonement</a:t>
            </a:r>
            <a:br>
              <a:rPr lang="en-US" sz="2800" b="1"/>
            </a:br>
            <a:endParaRPr lang="en-US" sz="2800" b="1"/>
          </a:p>
          <a:p>
            <a:pPr lvl="1" indent="0">
              <a:buNone/>
            </a:pPr>
            <a:r>
              <a:rPr lang="en-US" sz="2400" b="1">
                <a:sym typeface="+mn-ea"/>
              </a:rPr>
              <a:t>All People prepare</a:t>
            </a:r>
            <a:endParaRPr lang="en-US" sz="2400">
              <a:sym typeface="+mn-ea"/>
            </a:endParaRPr>
          </a:p>
          <a:p>
            <a:pPr marL="800100" lvl="1" indent="-342900">
              <a:buFont typeface="Arial" panose="020B0604020202020204" pitchFamily="34" charset="0"/>
              <a:buChar char="•"/>
            </a:pPr>
            <a:r>
              <a:rPr lang="en-US" sz="2400">
                <a:sym typeface="+mn-ea"/>
              </a:rPr>
              <a:t>Most solemn day of the year</a:t>
            </a:r>
            <a:endParaRPr lang="en-US" sz="2400">
              <a:sym typeface="+mn-ea"/>
            </a:endParaRPr>
          </a:p>
          <a:p>
            <a:pPr marL="800100" lvl="1" indent="-342900">
              <a:buFont typeface="Arial" panose="020B0604020202020204" pitchFamily="34" charset="0"/>
              <a:buChar char="•"/>
            </a:pPr>
            <a:r>
              <a:rPr lang="en-US" sz="2400">
                <a:sym typeface="+mn-ea"/>
              </a:rPr>
              <a:t>Fasting &amp; Repenting</a:t>
            </a:r>
            <a:endParaRPr lang="en-US" sz="2400">
              <a:sym typeface="+mn-ea"/>
            </a:endParaRPr>
          </a:p>
          <a:p>
            <a:pPr marL="800100" lvl="1" indent="-342900">
              <a:buFont typeface="Arial" panose="020B0604020202020204" pitchFamily="34" charset="0"/>
              <a:buChar char="•"/>
            </a:pPr>
            <a:r>
              <a:rPr lang="en-US" sz="2400">
                <a:sym typeface="+mn-ea"/>
              </a:rPr>
              <a:t>Day of rest</a:t>
            </a:r>
            <a:endParaRPr lang="en-US" sz="2400">
              <a:sym typeface="+mn-ea"/>
            </a:endParaRPr>
          </a:p>
          <a:p>
            <a:pPr marL="800100" lvl="1" indent="-342900">
              <a:buFont typeface="Arial" panose="020B0604020202020204" pitchFamily="34" charset="0"/>
              <a:buChar char="•"/>
            </a:pPr>
            <a:r>
              <a:rPr lang="en-US" sz="2400">
                <a:sym typeface="+mn-ea"/>
              </a:rPr>
              <a:t>Penalty of death</a:t>
            </a:r>
            <a:endParaRPr lang="en-US" sz="2400">
              <a:sym typeface="+mn-ea"/>
            </a:endParaRPr>
          </a:p>
          <a:p>
            <a:pPr marL="800100" lvl="1" indent="-342900">
              <a:buFont typeface="Arial" panose="020B0604020202020204" pitchFamily="34" charset="0"/>
              <a:buChar char="•"/>
            </a:pPr>
            <a:endParaRPr lang="en-US" sz="2400">
              <a:sym typeface="+mn-ea"/>
            </a:endParaRPr>
          </a:p>
          <a:p>
            <a:pPr lvl="1" indent="0">
              <a:buNone/>
            </a:pPr>
            <a:r>
              <a:rPr lang="en-US" sz="2400" b="1">
                <a:sym typeface="+mn-ea"/>
              </a:rPr>
              <a:t>High Priest Preparation</a:t>
            </a:r>
            <a:endParaRPr lang="en-US" sz="2400">
              <a:sym typeface="+mn-ea"/>
            </a:endParaRPr>
          </a:p>
          <a:p>
            <a:pPr marL="800100" lvl="1" indent="-342900">
              <a:buFont typeface="Arial" panose="020B0604020202020204" pitchFamily="34" charset="0"/>
              <a:buChar char="•"/>
            </a:pPr>
            <a:r>
              <a:rPr lang="en-US" sz="2400">
                <a:sym typeface="+mn-ea"/>
              </a:rPr>
              <a:t>Only day the high priest is allowed into the Holy of Holies</a:t>
            </a:r>
            <a:endParaRPr lang="en-US" sz="2400">
              <a:sym typeface="+mn-ea"/>
            </a:endParaRPr>
          </a:p>
          <a:p>
            <a:pPr marL="800100" lvl="1" indent="-342900">
              <a:buFont typeface="Arial" panose="020B0604020202020204" pitchFamily="34" charset="0"/>
              <a:buChar char="•"/>
            </a:pPr>
            <a:r>
              <a:rPr lang="en-US" sz="2400">
                <a:sym typeface="+mn-ea"/>
              </a:rPr>
              <a:t>Self: Sin offering (young bullock); Burnt offering (ram); sacred garments; bath</a:t>
            </a:r>
            <a:endParaRPr lang="en-US" sz="2400">
              <a:sym typeface="+mn-ea"/>
            </a:endParaRPr>
          </a:p>
          <a:p>
            <a:pPr marL="800100" lvl="1" indent="-342900">
              <a:buFont typeface="Arial" panose="020B0604020202020204" pitchFamily="34" charset="0"/>
              <a:buChar char="•"/>
            </a:pPr>
            <a:r>
              <a:rPr lang="en-US" sz="2400">
                <a:sym typeface="+mn-ea"/>
              </a:rPr>
              <a:t>Congregation: Sin offering (2 goats [one sacrificed; other released]); Burnt offering (ram)</a:t>
            </a:r>
            <a:br>
              <a:rPr lang="en-US" sz="2400">
                <a:sym typeface="+mn-ea"/>
              </a:rPr>
            </a:b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Summary</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599815"/>
          </a:xfrm>
          <a:prstGeom prst="rect">
            <a:avLst/>
          </a:prstGeom>
          <a:noFill/>
        </p:spPr>
        <p:txBody>
          <a:bodyPr wrap="square" rtlCol="0" anchor="t">
            <a:spAutoFit/>
          </a:bodyPr>
          <a:p>
            <a:r>
              <a:rPr lang="en-US" sz="3200" b="1"/>
              <a:t>Requirements for the </a:t>
            </a:r>
            <a:r>
              <a:rPr lang="en-US" sz="3200" b="1">
                <a:sym typeface="+mn-ea"/>
              </a:rPr>
              <a:t>Day of Atonement</a:t>
            </a:r>
            <a:br>
              <a:rPr lang="en-US" sz="2800" b="1"/>
            </a:br>
            <a:endParaRPr lang="en-US" sz="2800">
              <a:sym typeface="+mn-ea"/>
            </a:endParaRPr>
          </a:p>
          <a:p>
            <a:pPr lvl="1" indent="0">
              <a:buFont typeface="Arial" panose="020B0604020202020204" pitchFamily="34" charset="0"/>
              <a:buNone/>
            </a:pPr>
            <a:r>
              <a:rPr lang="en-US" sz="2400" b="1">
                <a:sym typeface="+mn-ea"/>
              </a:rPr>
              <a:t>Ceremony</a:t>
            </a:r>
            <a:endParaRPr lang="en-US" sz="2400">
              <a:sym typeface="+mn-ea"/>
            </a:endParaRPr>
          </a:p>
          <a:p>
            <a:pPr marL="800100" lvl="1" indent="-342900">
              <a:buFont typeface="Arial" panose="020B0604020202020204" pitchFamily="34" charset="0"/>
              <a:buChar char="•"/>
            </a:pPr>
            <a:r>
              <a:rPr lang="en-US" sz="2400">
                <a:sym typeface="+mn-ea"/>
              </a:rPr>
              <a:t>Ashes and incense cloud to cover mercy seat</a:t>
            </a:r>
            <a:endParaRPr lang="en-US" sz="2400">
              <a:sym typeface="+mn-ea"/>
            </a:endParaRPr>
          </a:p>
          <a:p>
            <a:pPr marL="800100" lvl="1" indent="-342900">
              <a:buFont typeface="Arial" panose="020B0604020202020204" pitchFamily="34" charset="0"/>
              <a:buChar char="•"/>
            </a:pPr>
            <a:r>
              <a:rPr lang="en-US" sz="2400">
                <a:sym typeface="+mn-ea"/>
              </a:rPr>
              <a:t>Blood sprinkled all about </a:t>
            </a:r>
            <a:endParaRPr lang="en-US" sz="2400">
              <a:sym typeface="+mn-ea"/>
            </a:endParaRPr>
          </a:p>
          <a:p>
            <a:pPr marL="800100" lvl="1" indent="-342900">
              <a:buFont typeface="Arial" panose="020B0604020202020204" pitchFamily="34" charset="0"/>
              <a:buChar char="•"/>
            </a:pPr>
            <a:r>
              <a:rPr lang="en-US" sz="2400">
                <a:sym typeface="+mn-ea"/>
              </a:rPr>
              <a:t>Guilt transferred to goat and sent away</a:t>
            </a:r>
            <a:endParaRPr lang="en-US" sz="2400">
              <a:sym typeface="+mn-ea"/>
            </a:endParaRPr>
          </a:p>
          <a:p>
            <a:pPr marL="800100" lvl="1" indent="-342900">
              <a:buFont typeface="Arial" panose="020B0604020202020204" pitchFamily="34" charset="0"/>
              <a:buChar char="•"/>
            </a:pPr>
            <a:r>
              <a:rPr lang="en-US" sz="2400">
                <a:sym typeface="+mn-ea"/>
              </a:rPr>
              <a:t>Linen clothing (not priestly garb)</a:t>
            </a:r>
            <a:endParaRPr lang="en-US" sz="2400">
              <a:sym typeface="+mn-ea"/>
            </a:endParaRPr>
          </a:p>
          <a:p>
            <a:pPr marL="800100" lvl="1" indent="-342900">
              <a:buFont typeface="Arial" panose="020B0604020202020204" pitchFamily="34" charset="0"/>
              <a:buChar char="•"/>
            </a:pPr>
            <a:r>
              <a:rPr lang="en-US" sz="2400">
                <a:sym typeface="+mn-ea"/>
              </a:rPr>
              <a:t>Bath for priest and goat herder</a:t>
            </a:r>
            <a:endParaRPr lang="en-US" sz="2400">
              <a:sym typeface="+mn-ea"/>
            </a:endParaRPr>
          </a:p>
          <a:p>
            <a:pPr marL="800100" lvl="1" indent="-342900">
              <a:buFont typeface="Arial" panose="020B0604020202020204" pitchFamily="34" charset="0"/>
              <a:buChar char="•"/>
            </a:pPr>
            <a:r>
              <a:rPr lang="en-US" sz="2400">
                <a:sym typeface="+mn-ea"/>
              </a:rPr>
              <a:t>Burnt offering</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Day of Atonement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Pointers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415"/>
            <a:ext cx="11944985" cy="4707890"/>
          </a:xfrm>
          <a:prstGeom prst="rect">
            <a:avLst/>
          </a:prstGeom>
          <a:noFill/>
        </p:spPr>
        <p:txBody>
          <a:bodyPr wrap="square" rtlCol="0" anchor="t">
            <a:spAutoFit/>
          </a:bodyPr>
          <a:p>
            <a:r>
              <a:rPr lang="en-US" sz="3200" b="1"/>
              <a:t>Day of Atonement Points to Christ (Heb 9)</a:t>
            </a:r>
            <a:br>
              <a:rPr lang="en-US" sz="3200" b="1"/>
            </a:br>
            <a:endParaRPr lang="en-US" sz="2400">
              <a:sym typeface="+mn-ea"/>
            </a:endParaRPr>
          </a:p>
          <a:p>
            <a:pPr lvl="1" indent="0" defTabSz="914400">
              <a:buFont typeface="Arial" panose="020B0604020202020204" pitchFamily="34" charset="0"/>
              <a:buNone/>
              <a:tabLst>
                <a:tab pos="6400800" algn="l"/>
              </a:tabLst>
            </a:pPr>
            <a:r>
              <a:rPr lang="en-US" sz="2800" b="1">
                <a:sym typeface="+mn-ea"/>
              </a:rPr>
              <a:t>Leviticus 16 / Old Covenant</a:t>
            </a:r>
            <a:r>
              <a:rPr lang="en-US" sz="2800">
                <a:sym typeface="+mn-ea"/>
              </a:rPr>
              <a:t>	</a:t>
            </a:r>
            <a:r>
              <a:rPr lang="en-US" sz="2800" b="1">
                <a:sym typeface="+mn-ea"/>
              </a:rPr>
              <a:t>Hebrews 9-10 / New Covenant</a:t>
            </a:r>
            <a:br>
              <a:rPr lang="en-US" sz="2800" b="1">
                <a:sym typeface="+mn-ea"/>
              </a:rPr>
            </a:br>
            <a:endParaRPr lang="en-US" sz="2400">
              <a:sym typeface="+mn-ea"/>
            </a:endParaRPr>
          </a:p>
          <a:p>
            <a:pPr lvl="1" indent="0" defTabSz="914400">
              <a:buFont typeface="Arial" panose="020B0604020202020204" pitchFamily="34" charset="0"/>
              <a:buNone/>
              <a:tabLst>
                <a:tab pos="6400800" algn="l"/>
              </a:tabLst>
            </a:pPr>
            <a:r>
              <a:rPr lang="en-US" sz="2400">
                <a:sym typeface="+mn-ea"/>
              </a:rPr>
              <a:t>Shadow / Old Covenant	Substance / New Covenant (9:15)</a:t>
            </a:r>
            <a:endParaRPr lang="en-US" sz="2400">
              <a:sym typeface="+mn-ea"/>
            </a:endParaRPr>
          </a:p>
          <a:p>
            <a:pPr lvl="1" indent="0" defTabSz="914400">
              <a:buFont typeface="Arial" panose="020B0604020202020204" pitchFamily="34" charset="0"/>
              <a:buNone/>
              <a:tabLst>
                <a:tab pos="6400800" algn="l"/>
              </a:tabLst>
            </a:pPr>
            <a:r>
              <a:rPr lang="en-US" sz="2400">
                <a:sym typeface="+mn-ea"/>
              </a:rPr>
              <a:t>Tabernacle	Greater &amp; perfect tent (9:11)</a:t>
            </a:r>
            <a:endParaRPr lang="en-US" sz="2400">
              <a:sym typeface="+mn-ea"/>
            </a:endParaRPr>
          </a:p>
          <a:p>
            <a:pPr lvl="1" indent="0" defTabSz="914400">
              <a:buFont typeface="Arial" panose="020B0604020202020204" pitchFamily="34" charset="0"/>
              <a:buNone/>
              <a:tabLst>
                <a:tab pos="6400800" algn="l"/>
              </a:tabLst>
            </a:pPr>
            <a:r>
              <a:rPr lang="en-US" sz="2400">
                <a:sym typeface="+mn-ea"/>
              </a:rPr>
              <a:t>Copy of “heavenly things”	Original “heavenly things” (9:23)</a:t>
            </a:r>
            <a:endParaRPr lang="en-US" sz="2400">
              <a:sym typeface="+mn-ea"/>
            </a:endParaRPr>
          </a:p>
          <a:p>
            <a:pPr lvl="1" indent="0" defTabSz="914400">
              <a:buFont typeface="Arial" panose="020B0604020202020204" pitchFamily="34" charset="0"/>
              <a:buNone/>
              <a:tabLst>
                <a:tab pos="6400800" algn="l"/>
              </a:tabLst>
            </a:pPr>
            <a:r>
              <a:rPr lang="en-US" sz="2400">
                <a:sym typeface="+mn-ea"/>
              </a:rPr>
              <a:t>Aaron, imperfect mediator	Jesus, divine mediator (9:24)</a:t>
            </a:r>
            <a:endParaRPr lang="en-US" sz="2400">
              <a:sym typeface="+mn-ea"/>
            </a:endParaRPr>
          </a:p>
          <a:p>
            <a:pPr lvl="1" indent="0" defTabSz="914400">
              <a:buFont typeface="Arial" panose="020B0604020202020204" pitchFamily="34" charset="0"/>
              <a:buNone/>
              <a:tabLst>
                <a:tab pos="6400800" algn="l"/>
              </a:tabLst>
            </a:pPr>
            <a:r>
              <a:rPr lang="en-US" sz="2400">
                <a:sym typeface="+mn-ea"/>
              </a:rPr>
              <a:t>Annual atonement (23:26-31)	Eternal redemption (9:12) </a:t>
            </a:r>
            <a:endParaRPr lang="en-US" sz="2400">
              <a:sym typeface="+mn-ea"/>
            </a:endParaRPr>
          </a:p>
          <a:p>
            <a:pPr lvl="1" indent="0" defTabSz="914400">
              <a:buFont typeface="Arial" panose="020B0604020202020204" pitchFamily="34" charset="0"/>
              <a:buNone/>
              <a:tabLst>
                <a:tab pos="6400800" algn="l"/>
              </a:tabLst>
            </a:pPr>
            <a:r>
              <a:rPr lang="en-US" sz="2400">
                <a:sym typeface="+mn-ea"/>
              </a:rPr>
              <a:t>Repeated ceremony 	Once for all (9:26)</a:t>
            </a:r>
            <a:endParaRPr lang="en-US" sz="2400">
              <a:sym typeface="+mn-ea"/>
            </a:endParaRPr>
          </a:p>
          <a:p>
            <a:pPr lvl="1" indent="0" defTabSz="914400">
              <a:buFont typeface="Arial" panose="020B0604020202020204" pitchFamily="34" charset="0"/>
              <a:buNone/>
              <a:tabLst>
                <a:tab pos="6400800" algn="l"/>
              </a:tabLst>
            </a:pPr>
            <a:r>
              <a:rPr lang="en-US" sz="2400">
                <a:sym typeface="+mn-ea"/>
              </a:rPr>
              <a:t>Reminder of sin (Heb 10:3)	Reminder of salvation </a:t>
            </a:r>
            <a:endParaRPr lang="en-US" sz="2400">
              <a:sym typeface="+mn-ea"/>
            </a:endParaRPr>
          </a:p>
          <a:p>
            <a:pPr lvl="1" indent="0" defTabSz="914400">
              <a:buFont typeface="Arial" panose="020B0604020202020204" pitchFamily="34" charset="0"/>
              <a:buNone/>
              <a:tabLst>
                <a:tab pos="6400800" algn="l"/>
              </a:tabLst>
            </a:pPr>
            <a:r>
              <a:rPr lang="en-US" sz="2400">
                <a:sym typeface="+mn-ea"/>
              </a:rPr>
              <a:t>Blood of bull and goats (Heb 10:4)	Jesus’ own blood; no blemishes (9:12; 14)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Day of Atonement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Pointers</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415"/>
            <a:ext cx="11944985" cy="4707890"/>
          </a:xfrm>
          <a:prstGeom prst="rect">
            <a:avLst/>
          </a:prstGeom>
          <a:noFill/>
        </p:spPr>
        <p:txBody>
          <a:bodyPr wrap="square" rtlCol="0" anchor="t">
            <a:spAutoFit/>
          </a:bodyPr>
          <a:p>
            <a:r>
              <a:rPr lang="en-US" sz="3200" b="1"/>
              <a:t>Day of Atonement Points to Christ</a:t>
            </a:r>
            <a:r>
              <a:rPr lang="en-US" sz="3200" b="1">
                <a:sym typeface="+mn-ea"/>
              </a:rPr>
              <a:t> (Heb 10:1-18)</a:t>
            </a:r>
            <a:br>
              <a:rPr lang="en-US" sz="3200" b="1"/>
            </a:br>
            <a:endParaRPr lang="en-US" sz="2400">
              <a:sym typeface="+mn-ea"/>
            </a:endParaRPr>
          </a:p>
          <a:p>
            <a:pPr lvl="1" indent="0" defTabSz="914400">
              <a:buFont typeface="Arial" panose="020B0604020202020204" pitchFamily="34" charset="0"/>
              <a:buNone/>
              <a:tabLst>
                <a:tab pos="6400800" algn="l"/>
              </a:tabLst>
            </a:pPr>
            <a:r>
              <a:rPr lang="en-US" sz="2800" b="1">
                <a:sym typeface="+mn-ea"/>
              </a:rPr>
              <a:t>Leviticus 16 / Old Covenant</a:t>
            </a:r>
            <a:r>
              <a:rPr lang="en-US" sz="2400">
                <a:sym typeface="+mn-ea"/>
              </a:rPr>
              <a:t>	</a:t>
            </a:r>
            <a:r>
              <a:rPr lang="en-US" sz="2800" b="1">
                <a:sym typeface="+mn-ea"/>
              </a:rPr>
              <a:t>Hebrews 9-10 / New Covenant</a:t>
            </a:r>
            <a:br>
              <a:rPr lang="en-US" sz="2800" b="1">
                <a:sym typeface="+mn-ea"/>
              </a:rPr>
            </a:br>
            <a:endParaRPr lang="en-US" sz="2400">
              <a:sym typeface="+mn-ea"/>
            </a:endParaRPr>
          </a:p>
          <a:p>
            <a:pPr lvl="1" indent="0" defTabSz="914400">
              <a:buFont typeface="Arial" panose="020B0604020202020204" pitchFamily="34" charset="0"/>
              <a:buNone/>
              <a:tabLst>
                <a:tab pos="6400800" algn="l"/>
              </a:tabLst>
            </a:pPr>
            <a:r>
              <a:rPr lang="en-US" sz="2400">
                <a:sym typeface="+mn-ea"/>
              </a:rPr>
              <a:t>Can’t take away sins (Heb 10:11)	Permanently forgives sins (10:14)</a:t>
            </a:r>
            <a:endParaRPr lang="en-US" sz="2400">
              <a:sym typeface="+mn-ea"/>
            </a:endParaRPr>
          </a:p>
          <a:p>
            <a:pPr lvl="1" indent="0" defTabSz="914400">
              <a:buFont typeface="Arial" panose="020B0604020202020204" pitchFamily="34" charset="0"/>
              <a:buNone/>
              <a:tabLst>
                <a:tab pos="6400800" algn="l"/>
              </a:tabLst>
            </a:pPr>
            <a:r>
              <a:rPr lang="en-US" sz="2400">
                <a:sym typeface="+mn-ea"/>
              </a:rPr>
              <a:t>High Priest prepared bull	God prepares Body of Christ (10:5)</a:t>
            </a:r>
            <a:endParaRPr lang="en-US" sz="2400">
              <a:sym typeface="+mn-ea"/>
            </a:endParaRPr>
          </a:p>
          <a:p>
            <a:pPr lvl="1" indent="0" defTabSz="914400">
              <a:buFont typeface="Arial" panose="020B0604020202020204" pitchFamily="34" charset="0"/>
              <a:buNone/>
              <a:tabLst>
                <a:tab pos="6400800" algn="l"/>
              </a:tabLst>
            </a:pPr>
            <a:r>
              <a:rPr lang="en-US" sz="2400">
                <a:sym typeface="+mn-ea"/>
              </a:rPr>
              <a:t>No pleasure (Heb 10:6)	Pleased the Lord to crush Him (Is 53:10)</a:t>
            </a:r>
            <a:endParaRPr lang="en-US" sz="2400">
              <a:sym typeface="+mn-ea"/>
            </a:endParaRPr>
          </a:p>
          <a:p>
            <a:pPr lvl="1" indent="0" defTabSz="914400">
              <a:buFont typeface="Arial" panose="020B0604020202020204" pitchFamily="34" charset="0"/>
              <a:buNone/>
              <a:tabLst>
                <a:tab pos="6400800" algn="l"/>
              </a:tabLst>
            </a:pPr>
            <a:r>
              <a:rPr lang="en-US" sz="2400">
                <a:sym typeface="+mn-ea"/>
              </a:rPr>
              <a:t>Covenant done away with	Covenant established (10:9)</a:t>
            </a:r>
            <a:endParaRPr lang="en-US" sz="2400">
              <a:sym typeface="+mn-ea"/>
            </a:endParaRPr>
          </a:p>
          <a:p>
            <a:pPr lvl="1" indent="0" defTabSz="914400">
              <a:buFont typeface="Arial" panose="020B0604020202020204" pitchFamily="34" charset="0"/>
              <a:buNone/>
              <a:tabLst>
                <a:tab pos="6400800" algn="l"/>
              </a:tabLst>
            </a:pPr>
            <a:r>
              <a:rPr lang="en-US" sz="2400">
                <a:sym typeface="+mn-ea"/>
              </a:rPr>
              <a:t>Priest stands daily (Heb 10:11)	Christ sat down (10:12)</a:t>
            </a:r>
            <a:endParaRPr lang="en-US" sz="2400">
              <a:sym typeface="+mn-ea"/>
            </a:endParaRPr>
          </a:p>
          <a:p>
            <a:pPr lvl="1" indent="0" defTabSz="914400">
              <a:buFont typeface="Arial" panose="020B0604020202020204" pitchFamily="34" charset="0"/>
              <a:buNone/>
              <a:tabLst>
                <a:tab pos="6400800" algn="l"/>
              </a:tabLst>
            </a:pPr>
            <a:r>
              <a:rPr lang="en-US" sz="2400">
                <a:sym typeface="+mn-ea"/>
              </a:rPr>
              <a:t>Wait for next year’s service	Wait for Day of Conquest (9:28; 10:13)</a:t>
            </a:r>
            <a:endParaRPr lang="en-US" sz="2400">
              <a:sym typeface="+mn-ea"/>
            </a:endParaRPr>
          </a:p>
          <a:p>
            <a:pPr lvl="1" indent="0" defTabSz="914400">
              <a:buFont typeface="Arial" panose="020B0604020202020204" pitchFamily="34" charset="0"/>
              <a:buNone/>
              <a:tabLst>
                <a:tab pos="6400800" algn="l"/>
              </a:tabLst>
            </a:pPr>
            <a:r>
              <a:rPr lang="en-US" sz="2400">
                <a:sym typeface="+mn-ea"/>
              </a:rPr>
              <a:t>Can never perfect worshipers	Perfected forever those in Christ (10:14)</a:t>
            </a:r>
            <a:endParaRPr lang="en-US" sz="2400">
              <a:sym typeface="+mn-ea"/>
            </a:endParaRPr>
          </a:p>
          <a:p>
            <a:pPr lvl="1" indent="0" defTabSz="914400">
              <a:buFont typeface="Arial" panose="020B0604020202020204" pitchFamily="34" charset="0"/>
              <a:buNone/>
              <a:tabLst>
                <a:tab pos="6400800" algn="l"/>
              </a:tabLst>
            </a:pPr>
            <a:r>
              <a:rPr lang="en-US" sz="2400">
                <a:sym typeface="+mn-ea"/>
              </a:rPr>
              <a:t>Written on stone	Written on hearts and minds (10:16)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Day of Atonement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Pointers</a:t>
            </a:r>
            <a:endParaRPr lang="en-US" sz="3600"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415"/>
            <a:ext cx="11944985" cy="5139055"/>
          </a:xfrm>
          <a:prstGeom prst="rect">
            <a:avLst/>
          </a:prstGeom>
          <a:noFill/>
        </p:spPr>
        <p:txBody>
          <a:bodyPr wrap="square" rtlCol="0" anchor="t">
            <a:spAutoFit/>
          </a:bodyPr>
          <a:p>
            <a:r>
              <a:rPr lang="en-US" sz="3200" b="1"/>
              <a:t>Day of Atonement Points to Christ (Heb 10:19-31)</a:t>
            </a:r>
            <a:br>
              <a:rPr lang="en-US" sz="3200" b="1"/>
            </a:br>
            <a:endParaRPr lang="en-US" sz="2400">
              <a:sym typeface="+mn-ea"/>
            </a:endParaRPr>
          </a:p>
          <a:p>
            <a:pPr lvl="1" indent="0" defTabSz="914400">
              <a:buFont typeface="Arial" panose="020B0604020202020204" pitchFamily="34" charset="0"/>
              <a:buNone/>
              <a:tabLst>
                <a:tab pos="6400800" algn="l"/>
              </a:tabLst>
            </a:pPr>
            <a:r>
              <a:rPr lang="en-US" sz="2800" b="1">
                <a:sym typeface="+mn-ea"/>
              </a:rPr>
              <a:t>Leviticus 16 / Old Covenant</a:t>
            </a:r>
            <a:r>
              <a:rPr lang="en-US" sz="2800">
                <a:sym typeface="+mn-ea"/>
              </a:rPr>
              <a:t>	</a:t>
            </a:r>
            <a:r>
              <a:rPr lang="en-US" sz="2800" b="1">
                <a:sym typeface="+mn-ea"/>
              </a:rPr>
              <a:t>Hebrews 9-10 / New Covenant</a:t>
            </a:r>
            <a:br>
              <a:rPr lang="en-US" sz="2800" b="1">
                <a:sym typeface="+mn-ea"/>
              </a:rPr>
            </a:br>
            <a:br>
              <a:rPr lang="en-US" sz="2800" b="1">
                <a:sym typeface="+mn-ea"/>
              </a:rPr>
            </a:br>
            <a:r>
              <a:rPr lang="en-US" sz="2400">
                <a:sym typeface="+mn-ea"/>
              </a:rPr>
              <a:t>Fear and trembling	Boldly enter (10:19)</a:t>
            </a:r>
            <a:endParaRPr lang="en-US" sz="2400">
              <a:sym typeface="+mn-ea"/>
            </a:endParaRPr>
          </a:p>
          <a:p>
            <a:pPr lvl="1" indent="0" defTabSz="914400">
              <a:buFont typeface="Arial" panose="020B0604020202020204" pitchFamily="34" charset="0"/>
              <a:buNone/>
              <a:tabLst>
                <a:tab pos="6400800" algn="l"/>
              </a:tabLst>
            </a:pPr>
            <a:r>
              <a:rPr lang="en-US" sz="2400">
                <a:sym typeface="+mn-ea"/>
              </a:rPr>
              <a:t>Worshipers can’t enter Holy Place	Enter holy places by His blood (10:19)</a:t>
            </a:r>
            <a:endParaRPr lang="en-US" sz="2400">
              <a:sym typeface="+mn-ea"/>
            </a:endParaRPr>
          </a:p>
          <a:p>
            <a:pPr lvl="1" indent="0" defTabSz="914400">
              <a:buFont typeface="Arial" panose="020B0604020202020204" pitchFamily="34" charset="0"/>
              <a:buNone/>
              <a:tabLst>
                <a:tab pos="6400800" algn="l"/>
              </a:tabLst>
            </a:pPr>
            <a:r>
              <a:rPr lang="en-US" sz="2400">
                <a:sym typeface="+mn-ea"/>
              </a:rPr>
              <a:t>Human High Priest	Great High Priest (P/P/K) (10:2)</a:t>
            </a:r>
            <a:endParaRPr lang="en-US" sz="2400">
              <a:sym typeface="+mn-ea"/>
            </a:endParaRPr>
          </a:p>
          <a:p>
            <a:pPr lvl="1" indent="0" defTabSz="914400">
              <a:buFont typeface="Arial" panose="020B0604020202020204" pitchFamily="34" charset="0"/>
              <a:buNone/>
              <a:tabLst>
                <a:tab pos="6400800" algn="l"/>
              </a:tabLst>
            </a:pPr>
            <a:r>
              <a:rPr lang="en-US" sz="2400">
                <a:sym typeface="+mn-ea"/>
              </a:rPr>
              <a:t>Body washed in earthly water	Body washed with pure water (10:22)</a:t>
            </a:r>
            <a:endParaRPr lang="en-US" sz="2400">
              <a:sym typeface="+mn-ea"/>
            </a:endParaRPr>
          </a:p>
          <a:p>
            <a:pPr lvl="1" indent="0" defTabSz="914400">
              <a:buFont typeface="Arial" panose="020B0604020202020204" pitchFamily="34" charset="0"/>
              <a:buNone/>
              <a:tabLst>
                <a:tab pos="6400800" algn="l"/>
              </a:tabLst>
            </a:pPr>
            <a:r>
              <a:rPr lang="en-US" sz="2400">
                <a:sym typeface="+mn-ea"/>
              </a:rPr>
              <a:t>Unprepared for Day	Encourage as the Day draws near (10:25)</a:t>
            </a:r>
            <a:endParaRPr lang="en-US" sz="2400">
              <a:sym typeface="+mn-ea"/>
            </a:endParaRPr>
          </a:p>
          <a:p>
            <a:pPr lvl="1" indent="0" defTabSz="914400">
              <a:buFont typeface="Arial" panose="020B0604020202020204" pitchFamily="34" charset="0"/>
              <a:buNone/>
              <a:tabLst>
                <a:tab pos="6400800" algn="l"/>
              </a:tabLst>
            </a:pPr>
            <a:endParaRPr lang="en-US" sz="2400">
              <a:sym typeface="+mn-ea"/>
            </a:endParaRPr>
          </a:p>
          <a:p>
            <a:pPr lvl="1" indent="0" defTabSz="914400">
              <a:buFont typeface="Arial" panose="020B0604020202020204" pitchFamily="34" charset="0"/>
              <a:buNone/>
              <a:tabLst>
                <a:tab pos="6400800" algn="l"/>
              </a:tabLst>
            </a:pPr>
            <a:r>
              <a:rPr lang="en-US" sz="2400">
                <a:sym typeface="+mn-ea"/>
              </a:rPr>
              <a:t>Violators get stoned (Heb 10:28)	Violators get vengeance of God (10:29-30)</a:t>
            </a:r>
            <a:endParaRPr lang="en-US" sz="2400">
              <a:sym typeface="+mn-ea"/>
            </a:endParaRPr>
          </a:p>
          <a:p>
            <a:pPr lvl="1" indent="0" defTabSz="914400">
              <a:buFont typeface="Arial" panose="020B0604020202020204" pitchFamily="34" charset="0"/>
              <a:buNone/>
              <a:tabLst>
                <a:tab pos="6400800" algn="l"/>
              </a:tabLst>
            </a:pPr>
            <a:endParaRPr lang="en-US" sz="2400">
              <a:sym typeface="+mn-ea"/>
            </a:endParaRPr>
          </a:p>
          <a:p>
            <a:pPr lvl="1" indent="0" defTabSz="914400">
              <a:buFont typeface="Arial" panose="020B0604020202020204" pitchFamily="34" charset="0"/>
              <a:buNone/>
              <a:tabLst>
                <a:tab pos="6400800" algn="l"/>
              </a:tabLst>
            </a:pPr>
            <a:r>
              <a:rPr lang="en-US" sz="2400">
                <a:sym typeface="+mn-ea"/>
              </a:rPr>
              <a:t>Mosaic Law	Divine Grace</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rPr>
              <a:t>Day of Atonement</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Fulfillment</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015865"/>
          </a:xfrm>
          <a:prstGeom prst="rect">
            <a:avLst/>
          </a:prstGeom>
          <a:noFill/>
        </p:spPr>
        <p:txBody>
          <a:bodyPr wrap="square" rtlCol="0" anchor="t">
            <a:spAutoFit/>
          </a:bodyPr>
          <a:p>
            <a:r>
              <a:rPr lang="en-US" sz="3200" b="1"/>
              <a:t>Future Fulfillment of the </a:t>
            </a:r>
            <a:r>
              <a:rPr lang="en-US" sz="3200" b="1">
                <a:sym typeface="+mn-ea"/>
              </a:rPr>
              <a:t>Day of Atonement (Speculation)</a:t>
            </a:r>
            <a:br>
              <a:rPr lang="en-US" sz="2800" b="1"/>
            </a:br>
            <a:endParaRPr lang="en-US" sz="2400">
              <a:sym typeface="+mn-ea"/>
            </a:endParaRPr>
          </a:p>
          <a:p>
            <a:pPr lvl="1" indent="0">
              <a:buNone/>
            </a:pPr>
            <a:r>
              <a:rPr lang="en-US" sz="2400" b="1">
                <a:sym typeface="+mn-ea"/>
              </a:rPr>
              <a:t>Hebrews 10:12-13 </a:t>
            </a:r>
            <a:endParaRPr lang="en-US" sz="2400" b="1">
              <a:sym typeface="+mn-ea"/>
            </a:endParaRPr>
          </a:p>
          <a:p>
            <a:pPr lvl="2" indent="0">
              <a:buNone/>
            </a:pPr>
            <a:r>
              <a:rPr lang="en-US" sz="2400">
                <a:sym typeface="+mn-ea"/>
              </a:rPr>
              <a:t>Jesus is waiting for day when enemies will be under His feet</a:t>
            </a:r>
            <a:endParaRPr lang="en-US" sz="2400">
              <a:sym typeface="+mn-ea"/>
            </a:endParaRPr>
          </a:p>
          <a:p>
            <a:pPr lvl="1" indent="0">
              <a:buNone/>
            </a:pPr>
            <a:r>
              <a:rPr lang="en-US" sz="2400" b="1">
                <a:sym typeface="+mn-ea"/>
              </a:rPr>
              <a:t>Hebrews 10:24-25</a:t>
            </a:r>
            <a:r>
              <a:rPr lang="en-US" sz="2400">
                <a:sym typeface="+mn-ea"/>
              </a:rPr>
              <a:t> </a:t>
            </a:r>
            <a:endParaRPr lang="en-US" sz="2400">
              <a:sym typeface="+mn-ea"/>
            </a:endParaRPr>
          </a:p>
          <a:p>
            <a:pPr lvl="2" indent="0">
              <a:buNone/>
            </a:pPr>
            <a:r>
              <a:rPr lang="en-US" sz="2400">
                <a:sym typeface="+mn-ea"/>
              </a:rPr>
              <a:t> “the Day” drawing near</a:t>
            </a:r>
            <a:endParaRPr lang="en-US" sz="2400">
              <a:sym typeface="+mn-ea"/>
            </a:endParaRPr>
          </a:p>
          <a:p>
            <a:pPr lvl="2" indent="0">
              <a:buNone/>
            </a:pPr>
            <a:endParaRPr lang="en-US" sz="2400">
              <a:sym typeface="+mn-ea"/>
            </a:endParaRPr>
          </a:p>
          <a:p>
            <a:pPr lvl="1" indent="0">
              <a:buNone/>
            </a:pPr>
            <a:r>
              <a:rPr lang="en-US" sz="2400">
                <a:sym typeface="+mn-ea"/>
              </a:rPr>
              <a:t>Day of Atonement marked by great morning &amp; reflection on sins</a:t>
            </a:r>
            <a:endParaRPr lang="en-US" sz="2400">
              <a:sym typeface="+mn-ea"/>
            </a:endParaRPr>
          </a:p>
          <a:p>
            <a:pPr marL="457835" lvl="1" indent="0" defTabSz="1223010">
              <a:buNone/>
              <a:tabLst>
                <a:tab pos="1143000" algn="l"/>
              </a:tabLst>
            </a:pPr>
            <a:endParaRPr lang="en-US" sz="2400" b="1">
              <a:sym typeface="+mn-ea"/>
            </a:endParaRPr>
          </a:p>
          <a:p>
            <a:pPr marL="457835" lvl="1" indent="0" defTabSz="1223010">
              <a:buNone/>
              <a:tabLst>
                <a:tab pos="1143000" algn="l"/>
              </a:tabLst>
            </a:pPr>
            <a:r>
              <a:rPr lang="en-US" sz="2400" b="1">
                <a:sym typeface="+mn-ea"/>
              </a:rPr>
              <a:t>Revelation 1:7 </a:t>
            </a:r>
            <a:r>
              <a:rPr lang="en-US" sz="2400">
                <a:sym typeface="+mn-ea"/>
              </a:rPr>
              <a:t>(Matt 24:30; Dan 7:13-14; Zech 12:10-14)</a:t>
            </a:r>
            <a:endParaRPr lang="en-US" sz="2400" b="1">
              <a:sym typeface="+mn-ea"/>
            </a:endParaRPr>
          </a:p>
          <a:p>
            <a:pPr marL="915035" lvl="2" indent="0" defTabSz="1223010">
              <a:buNone/>
              <a:tabLst>
                <a:tab pos="1143000" algn="l"/>
              </a:tabLst>
            </a:pPr>
            <a:r>
              <a:rPr lang="en-US" sz="2400">
                <a:sym typeface="+mn-ea"/>
              </a:rPr>
              <a:t>Every eye will see Him; All tribes of the earth will wail on account of Him. </a:t>
            </a:r>
            <a:endParaRPr lang="en-US" sz="2400">
              <a:sym typeface="+mn-ea"/>
            </a:endParaRPr>
          </a:p>
          <a:p>
            <a:pPr marL="457835" lvl="1" indent="0" defTabSz="1223010">
              <a:buNone/>
              <a:tabLst>
                <a:tab pos="1143000" algn="l"/>
              </a:tabLst>
            </a:pPr>
            <a:r>
              <a:rPr lang="en-US" sz="2400" b="1">
                <a:sym typeface="+mn-ea"/>
              </a:rPr>
              <a:t>Rev 19:6-16</a:t>
            </a:r>
            <a:r>
              <a:rPr lang="en-US" sz="2400">
                <a:sym typeface="+mn-ea"/>
              </a:rPr>
              <a:t> </a:t>
            </a:r>
            <a:endParaRPr lang="en-US" sz="2400">
              <a:sym typeface="+mn-ea"/>
            </a:endParaRPr>
          </a:p>
          <a:p>
            <a:pPr marL="915035" lvl="2" indent="0" defTabSz="1223010">
              <a:buNone/>
              <a:tabLst>
                <a:tab pos="1143000" algn="l"/>
              </a:tabLst>
            </a:pPr>
            <a:r>
              <a:rPr lang="en-US" sz="2400">
                <a:sym typeface="+mn-ea"/>
              </a:rPr>
              <a:t>Jesus comes to battle enemies, saints clothed in pure linen</a:t>
            </a:r>
            <a:endParaRPr lang="en-US" sz="2400"/>
          </a:p>
        </p:txBody>
      </p:sp>
      <p:grpSp>
        <p:nvGrpSpPr>
          <p:cNvPr id="12" name="Group 11"/>
          <p:cNvGrpSpPr/>
          <p:nvPr/>
        </p:nvGrpSpPr>
        <p:grpSpPr>
          <a:xfrm>
            <a:off x="1284605" y="6517005"/>
            <a:ext cx="9655810" cy="148590"/>
            <a:chOff x="1642" y="8214"/>
            <a:chExt cx="15206" cy="234"/>
          </a:xfrm>
        </p:grpSpPr>
        <p:sp>
          <p:nvSpPr>
            <p:cNvPr id="13" name="Pentagon 12"/>
            <p:cNvSpPr/>
            <p:nvPr/>
          </p:nvSpPr>
          <p:spPr>
            <a:xfrm>
              <a:off x="11498" y="8214"/>
              <a:ext cx="5350" cy="234"/>
            </a:xfrm>
            <a:prstGeom prst="homePlate">
              <a:avLst>
                <a:gd name="adj" fmla="val 2223000"/>
              </a:avLst>
            </a:prstGeom>
            <a:gradFill flip="none">
              <a:gsLst>
                <a:gs pos="0">
                  <a:schemeClr val="accent4">
                    <a:lumMod val="20000"/>
                    <a:lumOff val="80000"/>
                  </a:schemeClr>
                </a:gs>
                <a:gs pos="100000">
                  <a:schemeClr val="accent4">
                    <a:lumMod val="60000"/>
                    <a:lumOff val="40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Pentagon 13"/>
            <p:cNvSpPr/>
            <p:nvPr/>
          </p:nvSpPr>
          <p:spPr>
            <a:xfrm rot="10800000">
              <a:off x="1642" y="8214"/>
              <a:ext cx="5350" cy="234"/>
            </a:xfrm>
            <a:prstGeom prst="homePlate">
              <a:avLst>
                <a:gd name="adj" fmla="val 2223000"/>
              </a:avLst>
            </a:prstGeom>
            <a:gradFill flip="none">
              <a:gsLst>
                <a:gs pos="14000">
                  <a:schemeClr val="accent4">
                    <a:lumMod val="20000"/>
                    <a:lumOff val="80000"/>
                  </a:schemeClr>
                </a:gs>
                <a:gs pos="91000">
                  <a:schemeClr val="accent4">
                    <a:lumMod val="60000"/>
                    <a:lumOff val="40000"/>
                  </a:schemeClr>
                </a:gs>
                <a:gs pos="100000">
                  <a:schemeClr val="accent4">
                    <a:lumMod val="75000"/>
                  </a:schemeClr>
                </a:gs>
              </a:gsLst>
              <a:lin ang="6600000" scaled="0"/>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5">
                <a:lumMod val="40000"/>
                <a:lumOff val="60000"/>
              </a:schemeClr>
            </a:gs>
          </a:gsLst>
          <a:lin ang="6360000" scaled="0"/>
        </a:gradFill>
        <a:effectLst/>
      </p:bgPr>
    </p:bg>
    <p:spTree>
      <p:nvGrpSpPr>
        <p:cNvPr id="1" name=""/>
        <p:cNvGrpSpPr/>
        <p:nvPr/>
      </p:nvGrpSpPr>
      <p:grpSpPr/>
      <p:pic>
        <p:nvPicPr>
          <p:cNvPr id="11" name="Scroll" descr="Scroll"/>
          <p:cNvPicPr>
            <a:picLocks noChangeAspect="1"/>
          </p:cNvPicPr>
          <p:nvPr>
            <p:ph idx="1"/>
          </p:nvPr>
        </p:nvPicPr>
        <p:blipFill>
          <a:blip r:embed="rId1"/>
          <a:stretch>
            <a:fillRect/>
          </a:stretch>
        </p:blipFill>
        <p:spPr>
          <a:xfrm>
            <a:off x="0" y="0"/>
            <a:ext cx="12192635" cy="6858000"/>
          </a:xfrm>
          <a:prstGeom prst="rect">
            <a:avLst/>
          </a:prstGeom>
        </p:spPr>
      </p:pic>
      <p:sp>
        <p:nvSpPr>
          <p:cNvPr id="14" name="Title"/>
          <p:cNvSpPr>
            <a:spLocks noGrp="1"/>
          </p:cNvSpPr>
          <p:nvPr/>
        </p:nvSpPr>
        <p:spPr>
          <a:xfrm>
            <a:off x="0" y="2947035"/>
            <a:ext cx="12192000" cy="2905125"/>
          </a:xfrm>
          <a:prstGeom prst="rect">
            <a:avLst/>
          </a:prstGeom>
          <a:gradFill>
            <a:gsLst>
              <a:gs pos="14000">
                <a:schemeClr val="accent4">
                  <a:lumMod val="20000"/>
                  <a:lumOff val="80000"/>
                </a:schemeClr>
              </a:gs>
              <a:gs pos="85000">
                <a:schemeClr val="accent4">
                  <a:lumMod val="60000"/>
                  <a:lumOff val="40000"/>
                  <a:alpha val="50000"/>
                </a:schemeClr>
              </a:gs>
              <a:gs pos="100000">
                <a:schemeClr val="accent4">
                  <a:lumMod val="75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400" fontAlgn="auto">
              <a:tabLst>
                <a:tab pos="10972800" algn="r"/>
              </a:tabLst>
            </a:pPr>
            <a:r>
              <a:rPr lang="en-US" sz="8000" b="1">
                <a:ln w="0">
                  <a:solidFill>
                    <a:schemeClr val="bg1">
                      <a:alpha val="47000"/>
                    </a:schemeClr>
                  </a:solidFill>
                </a:ln>
                <a:solidFill>
                  <a:srgbClr val="002060"/>
                </a:solidFill>
                <a:effectLst>
                  <a:outerShdw blurRad="38100" dist="19050" dir="2700000" algn="tl" rotWithShape="0">
                    <a:schemeClr val="dk1">
                      <a:alpha val="40000"/>
                    </a:schemeClr>
                  </a:outerShdw>
                </a:effectLst>
                <a:latin typeface="Impact" panose="020B0806030902050204" charset="0"/>
                <a:cs typeface="Impact" panose="020B0806030902050204" charset="0"/>
              </a:rPr>
              <a:t> </a:t>
            </a:r>
            <a:r>
              <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rPr>
              <a:t>Feast of Tabernacles</a:t>
            </a:r>
            <a:endParaRPr lang="en-US" sz="8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Impact" panose="020B0806030902050204" charset="0"/>
              <a:cs typeface="Impact" panose="020B08060309020502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Leviticus 23:33-43</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r" defTabSz="914400" fontAlgn="auto">
              <a:tabLst>
                <a:tab pos="10972800" algn="r"/>
              </a:tabLst>
            </a:pPr>
            <a:r>
              <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Num 29:12-38</a:t>
            </a:r>
            <a:endParaRPr lang="en-US" sz="3000" b="1">
              <a:ln w="0">
                <a:solidFill>
                  <a:schemeClr val="bg1">
                    <a:alpha val="47000"/>
                  </a:schemeClr>
                </a:solid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3" name="TrinityShape"/>
          <p:cNvSpPr/>
          <p:nvPr/>
        </p:nvSpPr>
        <p:spPr>
          <a:xfrm>
            <a:off x="-22225" y="3001645"/>
            <a:ext cx="3531235" cy="2749550"/>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50000"/>
              <a:alpha val="11000"/>
            </a:schemeClr>
          </a:solidFill>
          <a:ln w="107950" cap="flat" cmpd="thickThin">
            <a:solidFill>
              <a:schemeClr val="accent4">
                <a:lumMod val="60000"/>
                <a:lumOff val="40000"/>
                <a:alpha val="2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Line"/>
          <p:cNvCxnSpPr/>
          <p:nvPr/>
        </p:nvCxnSpPr>
        <p:spPr>
          <a:xfrm>
            <a:off x="113030" y="731520"/>
            <a:ext cx="100088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Line"/>
          <p:cNvCxnSpPr/>
          <p:nvPr/>
        </p:nvCxnSpPr>
        <p:spPr>
          <a:xfrm>
            <a:off x="113030" y="680720"/>
            <a:ext cx="1073912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23:33-43</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t>Levitical Command</a:t>
            </a:r>
            <a:br>
              <a:rPr lang="en-US" sz="2800" b="1"/>
            </a:br>
            <a:endParaRPr lang="en-US" sz="2400" b="1"/>
          </a:p>
          <a:p>
            <a:pPr lvl="1" algn="just"/>
            <a:r>
              <a:rPr lang="en-US" sz="2400"/>
              <a:t>[+] And the LORD spoke to Moses, saying, “Speak to the people of Israel, saying, On the fifteenth day of this seventh month and for seven days is the Feast of Booths to the LORD. On the first day shall be a holy convocation; you shall not do any ordinary work. For seven days you shall present food offerings to the LORD. On the eighth day you shall hold a holy convocation and present a food offering to the LORD. It is a solemn assembly; you shall not do any ordinary work. </a:t>
            </a:r>
            <a:endParaRPr lang="en-US" sz="2400"/>
          </a:p>
          <a:p>
            <a:pPr lvl="1" algn="just"/>
            <a:endParaRPr lang="en-US" sz="2400"/>
          </a:p>
          <a:p>
            <a:pPr lvl="1" algn="just"/>
            <a:r>
              <a:rPr lang="en-US" sz="2400"/>
              <a:t>“These are the appointed feasts of the LORD, which you shall proclaim as times of holy convocation, for presenting to the LORD food offerings, burnt offerings and grain offerings, sacrifices and drink offerings, each on its proper day, besides the LORD's Sabbaths and besides your gifts and besides all your vow offerings and besides all your freewill offerings, which you give to the LORD.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Lev 23:33-43</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5384800"/>
          </a:xfrm>
          <a:prstGeom prst="rect">
            <a:avLst/>
          </a:prstGeom>
          <a:noFill/>
        </p:spPr>
        <p:txBody>
          <a:bodyPr wrap="square" rtlCol="0" anchor="t">
            <a:spAutoFit/>
          </a:bodyPr>
          <a:p>
            <a:r>
              <a:rPr lang="en-US" sz="3200" b="1"/>
              <a:t>Levitical Command</a:t>
            </a:r>
            <a:br>
              <a:rPr lang="en-US" sz="2800" b="1"/>
            </a:br>
            <a:endParaRPr lang="en-US" sz="2400" b="1"/>
          </a:p>
          <a:p>
            <a:pPr lvl="1" algn="just"/>
            <a:r>
              <a:rPr lang="en-US" sz="2400"/>
              <a:t>[+] ...“On the fifteenth day of the seventh month, when you have gathered in the produce of the land, you shall celebrate the feast of the LORD seven days. On the first day shall be a solemn rest, and on the eighth day shall be a solemn rest. And you shall take on the first day the fruit of splendid trees, branches of palm trees and boughs of leafy trees and willows of the brook, and you shall rejoice before the LORD your God seven days. You shall celebrate it as a feast to the LORD for seven days in the year. It is a statute forever throughout your generations; you shall celebrate it in the seventh month. You shall dwell in booths for seven days. All native Israelites shall dwell in booths, that your generations may know that I made the people of Israel dwell in booths when I brought them out of the land of Egypt: I am the LORD your God.” </a:t>
            </a:r>
            <a:endParaRPr lang="en-US" sz="2400"/>
          </a:p>
          <a:p>
            <a:pPr lvl="1" algn="r"/>
            <a:r>
              <a:rPr lang="en-US" sz="2400"/>
              <a:t>Leviticus 23:33-43</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alpha val="50000"/>
              </a:schemeClr>
            </a:gs>
            <a:gs pos="100000">
              <a:schemeClr val="accent4">
                <a:lumMod val="60000"/>
                <a:lumOff val="40000"/>
              </a:schemeClr>
            </a:gs>
          </a:gsLst>
          <a:lin ang="6360000" scaled="0"/>
        </a:gradFill>
        <a:effectLst/>
      </p:bgPr>
    </p:bg>
    <p:spTree>
      <p:nvGrpSpPr>
        <p:cNvPr id="1" name=""/>
        <p:cNvGrpSpPr/>
        <p:nvPr/>
      </p:nvGrpSpPr>
      <p:grpSpPr/>
      <p:sp>
        <p:nvSpPr>
          <p:cNvPr id="43" name="TrinityShape"/>
          <p:cNvSpPr/>
          <p:nvPr/>
        </p:nvSpPr>
        <p:spPr>
          <a:xfrm>
            <a:off x="0" y="0"/>
            <a:ext cx="8225790" cy="6793865"/>
          </a:xfrm>
          <a:custGeom>
            <a:avLst/>
            <a:gdLst/>
            <a:ahLst/>
            <a:cxnLst>
              <a:cxn ang="3">
                <a:pos x="hc" y="t"/>
              </a:cxn>
              <a:cxn ang="cd2">
                <a:pos x="l" y="vc"/>
              </a:cxn>
              <a:cxn ang="cd4">
                <a:pos x="hc" y="b"/>
              </a:cxn>
              <a:cxn ang="0">
                <a:pos x="r" y="vc"/>
              </a:cxn>
            </a:cxnLst>
            <a:rect l="l" t="t" r="r" b="b"/>
            <a:pathLst>
              <a:path w="12829" h="10699">
                <a:moveTo>
                  <a:pt x="7624" y="4187"/>
                </a:moveTo>
                <a:lnTo>
                  <a:pt x="7621" y="4203"/>
                </a:lnTo>
                <a:cubicBezTo>
                  <a:pt x="7321" y="5879"/>
                  <a:pt x="6492" y="7368"/>
                  <a:pt x="5314" y="8497"/>
                </a:cubicBezTo>
                <a:lnTo>
                  <a:pt x="5311" y="8499"/>
                </a:lnTo>
                <a:lnTo>
                  <a:pt x="5365" y="8543"/>
                </a:lnTo>
                <a:cubicBezTo>
                  <a:pt x="6655" y="9604"/>
                  <a:pt x="8307" y="10242"/>
                  <a:pt x="10107" y="10242"/>
                </a:cubicBezTo>
                <a:cubicBezTo>
                  <a:pt x="10848" y="10242"/>
                  <a:pt x="11563" y="10134"/>
                  <a:pt x="12239" y="9935"/>
                </a:cubicBezTo>
                <a:lnTo>
                  <a:pt x="12322" y="9909"/>
                </a:lnTo>
                <a:lnTo>
                  <a:pt x="12311" y="9839"/>
                </a:lnTo>
                <a:cubicBezTo>
                  <a:pt x="11858" y="7268"/>
                  <a:pt x="10079" y="5153"/>
                  <a:pt x="7701" y="4218"/>
                </a:cubicBezTo>
                <a:lnTo>
                  <a:pt x="7624" y="4187"/>
                </a:lnTo>
                <a:close/>
                <a:moveTo>
                  <a:pt x="4964" y="3702"/>
                </a:moveTo>
                <a:cubicBezTo>
                  <a:pt x="4221" y="3702"/>
                  <a:pt x="3501" y="3810"/>
                  <a:pt x="2822" y="4014"/>
                </a:cubicBezTo>
                <a:lnTo>
                  <a:pt x="2752" y="4035"/>
                </a:lnTo>
                <a:lnTo>
                  <a:pt x="2768" y="4123"/>
                </a:lnTo>
                <a:cubicBezTo>
                  <a:pt x="3053" y="5711"/>
                  <a:pt x="3843" y="7123"/>
                  <a:pt x="4964" y="8189"/>
                </a:cubicBezTo>
                <a:lnTo>
                  <a:pt x="4969" y="8192"/>
                </a:lnTo>
                <a:lnTo>
                  <a:pt x="4995" y="8169"/>
                </a:lnTo>
                <a:cubicBezTo>
                  <a:pt x="6106" y="7102"/>
                  <a:pt x="6886" y="5700"/>
                  <a:pt x="7168" y="4123"/>
                </a:cubicBezTo>
                <a:lnTo>
                  <a:pt x="7183" y="4038"/>
                </a:lnTo>
                <a:lnTo>
                  <a:pt x="7183" y="4035"/>
                </a:lnTo>
                <a:cubicBezTo>
                  <a:pt x="6482" y="3818"/>
                  <a:pt x="5738" y="3702"/>
                  <a:pt x="4964" y="3702"/>
                </a:cubicBezTo>
                <a:close/>
                <a:moveTo>
                  <a:pt x="2708" y="0"/>
                </a:moveTo>
                <a:lnTo>
                  <a:pt x="3201" y="0"/>
                </a:lnTo>
                <a:lnTo>
                  <a:pt x="3200" y="1"/>
                </a:lnTo>
                <a:cubicBezTo>
                  <a:pt x="2846" y="867"/>
                  <a:pt x="2651" y="1814"/>
                  <a:pt x="2651" y="2806"/>
                </a:cubicBezTo>
                <a:cubicBezTo>
                  <a:pt x="2651" y="3062"/>
                  <a:pt x="2664" y="3317"/>
                  <a:pt x="2690" y="3568"/>
                </a:cubicBezTo>
                <a:lnTo>
                  <a:pt x="2693" y="3575"/>
                </a:lnTo>
                <a:lnTo>
                  <a:pt x="2856" y="3529"/>
                </a:lnTo>
                <a:cubicBezTo>
                  <a:pt x="3529" y="3343"/>
                  <a:pt x="4234" y="3245"/>
                  <a:pt x="4964" y="3245"/>
                </a:cubicBezTo>
                <a:cubicBezTo>
                  <a:pt x="5751" y="3245"/>
                  <a:pt x="6510" y="3359"/>
                  <a:pt x="7228" y="3570"/>
                </a:cubicBezTo>
                <a:lnTo>
                  <a:pt x="7246" y="3578"/>
                </a:lnTo>
                <a:lnTo>
                  <a:pt x="7246" y="3568"/>
                </a:lnTo>
                <a:cubicBezTo>
                  <a:pt x="7272" y="3317"/>
                  <a:pt x="7284" y="3062"/>
                  <a:pt x="7284" y="2806"/>
                </a:cubicBezTo>
                <a:cubicBezTo>
                  <a:pt x="7284" y="1814"/>
                  <a:pt x="7090" y="867"/>
                  <a:pt x="6736" y="1"/>
                </a:cubicBezTo>
                <a:lnTo>
                  <a:pt x="6736" y="0"/>
                </a:lnTo>
                <a:lnTo>
                  <a:pt x="7228" y="0"/>
                </a:lnTo>
                <a:lnTo>
                  <a:pt x="7229" y="2"/>
                </a:lnTo>
                <a:cubicBezTo>
                  <a:pt x="7561" y="874"/>
                  <a:pt x="7743" y="1819"/>
                  <a:pt x="7743" y="2806"/>
                </a:cubicBezTo>
                <a:cubicBezTo>
                  <a:pt x="7743" y="3113"/>
                  <a:pt x="7727" y="3415"/>
                  <a:pt x="7691" y="3712"/>
                </a:cubicBezTo>
                <a:lnTo>
                  <a:pt x="7691" y="3725"/>
                </a:lnTo>
                <a:lnTo>
                  <a:pt x="7779" y="3756"/>
                </a:lnTo>
                <a:cubicBezTo>
                  <a:pt x="10343" y="4730"/>
                  <a:pt x="12270" y="6989"/>
                  <a:pt x="12760" y="9746"/>
                </a:cubicBezTo>
                <a:lnTo>
                  <a:pt x="12762" y="9759"/>
                </a:lnTo>
                <a:lnTo>
                  <a:pt x="12785" y="9896"/>
                </a:lnTo>
                <a:cubicBezTo>
                  <a:pt x="12801" y="9997"/>
                  <a:pt x="12817" y="10100"/>
                  <a:pt x="12827" y="10201"/>
                </a:cubicBezTo>
                <a:lnTo>
                  <a:pt x="12829" y="10221"/>
                </a:lnTo>
                <a:lnTo>
                  <a:pt x="12741" y="10252"/>
                </a:lnTo>
                <a:cubicBezTo>
                  <a:pt x="12648" y="10286"/>
                  <a:pt x="12558" y="10314"/>
                  <a:pt x="12464" y="10345"/>
                </a:cubicBezTo>
                <a:lnTo>
                  <a:pt x="12384" y="10368"/>
                </a:lnTo>
                <a:lnTo>
                  <a:pt x="12371" y="10374"/>
                </a:lnTo>
                <a:cubicBezTo>
                  <a:pt x="11654" y="10585"/>
                  <a:pt x="10895" y="10699"/>
                  <a:pt x="10107" y="10699"/>
                </a:cubicBezTo>
                <a:cubicBezTo>
                  <a:pt x="8196" y="10699"/>
                  <a:pt x="6443" y="10023"/>
                  <a:pt x="5073" y="8897"/>
                </a:cubicBezTo>
                <a:lnTo>
                  <a:pt x="4969" y="8809"/>
                </a:lnTo>
                <a:lnTo>
                  <a:pt x="4935" y="8837"/>
                </a:lnTo>
                <a:cubicBezTo>
                  <a:pt x="3601" y="9963"/>
                  <a:pt x="1884" y="10655"/>
                  <a:pt x="8" y="10697"/>
                </a:cubicBezTo>
                <a:lnTo>
                  <a:pt x="0" y="10697"/>
                </a:lnTo>
                <a:lnTo>
                  <a:pt x="0" y="10240"/>
                </a:lnTo>
                <a:lnTo>
                  <a:pt x="75" y="10238"/>
                </a:lnTo>
                <a:cubicBezTo>
                  <a:pt x="1757" y="10183"/>
                  <a:pt x="3297" y="9574"/>
                  <a:pt x="4518" y="8590"/>
                </a:cubicBezTo>
                <a:lnTo>
                  <a:pt x="4625" y="8499"/>
                </a:lnTo>
                <a:lnTo>
                  <a:pt x="4511" y="8388"/>
                </a:lnTo>
                <a:cubicBezTo>
                  <a:pt x="3392" y="7273"/>
                  <a:pt x="2607" y="5824"/>
                  <a:pt x="2317" y="4203"/>
                </a:cubicBezTo>
                <a:lnTo>
                  <a:pt x="2314" y="4185"/>
                </a:lnTo>
                <a:lnTo>
                  <a:pt x="2208" y="4226"/>
                </a:lnTo>
                <a:cubicBezTo>
                  <a:pt x="1397" y="4548"/>
                  <a:pt x="656" y="5008"/>
                  <a:pt x="14" y="5576"/>
                </a:cubicBezTo>
                <a:lnTo>
                  <a:pt x="0" y="5589"/>
                </a:lnTo>
                <a:lnTo>
                  <a:pt x="0" y="4990"/>
                </a:lnTo>
                <a:lnTo>
                  <a:pt x="37" y="4960"/>
                </a:lnTo>
                <a:cubicBezTo>
                  <a:pt x="682" y="4448"/>
                  <a:pt x="1410" y="4033"/>
                  <a:pt x="2198" y="3741"/>
                </a:cubicBezTo>
                <a:lnTo>
                  <a:pt x="2247" y="3723"/>
                </a:lnTo>
                <a:lnTo>
                  <a:pt x="2245" y="3712"/>
                </a:lnTo>
                <a:cubicBezTo>
                  <a:pt x="2211" y="3415"/>
                  <a:pt x="2193" y="3113"/>
                  <a:pt x="2193" y="2806"/>
                </a:cubicBezTo>
                <a:cubicBezTo>
                  <a:pt x="2193" y="1819"/>
                  <a:pt x="2375" y="874"/>
                  <a:pt x="2707" y="2"/>
                </a:cubicBezTo>
                <a:lnTo>
                  <a:pt x="2708" y="0"/>
                </a:lnTo>
                <a:close/>
              </a:path>
            </a:pathLst>
          </a:custGeom>
          <a:solidFill>
            <a:schemeClr val="accent4">
              <a:lumMod val="60000"/>
              <a:lumOff val="40000"/>
              <a:alpha val="11000"/>
            </a:schemeClr>
          </a:solidFill>
          <a:ln w="76200" cmpd="thickThin">
            <a:solidFill>
              <a:schemeClr val="accent4">
                <a:lumMod val="60000"/>
                <a:lumOff val="40000"/>
                <a:alpha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p:cNvSpPr>
            <a:spLocks noGrp="1"/>
          </p:cNvSpPr>
          <p:nvPr/>
        </p:nvSpPr>
        <p:spPr>
          <a:xfrm>
            <a:off x="0" y="0"/>
            <a:ext cx="12192635" cy="914400"/>
          </a:xfrm>
          <a:prstGeom prst="rect">
            <a:avLst/>
          </a:prstGeom>
          <a:gradFill>
            <a:gsLst>
              <a:gs pos="14000">
                <a:schemeClr val="accent4">
                  <a:lumMod val="20000"/>
                  <a:lumOff val="80000"/>
                </a:schemeClr>
              </a:gs>
              <a:gs pos="79000">
                <a:schemeClr val="accent4">
                  <a:lumMod val="72000"/>
                  <a:lumOff val="28000"/>
                </a:schemeClr>
              </a:gs>
              <a:gs pos="100000">
                <a:schemeClr val="accent4">
                  <a:lumMod val="80000"/>
                  <a:alpha val="100000"/>
                </a:schemeClr>
              </a:gs>
            </a:gsLst>
            <a:lin ang="6600000" scaled="0"/>
          </a:gra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defTabSz="914400" fontAlgn="auto">
              <a:tabLst>
                <a:tab pos="10972800" algn="r"/>
              </a:tabLst>
            </a:pPr>
            <a:r>
              <a:rPr lang="en-US"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Feast of Tabernacles</a:t>
            </a:r>
            <a:r>
              <a:rPr lang="en-US" b="1">
                <a:ln w="0">
                  <a:solidFill>
                    <a:schemeClr val="bg1">
                      <a:alpha val="47000"/>
                    </a:schemeClr>
                  </a:solidFill>
                </a:ln>
                <a:solidFill>
                  <a:schemeClr val="accent6">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	</a:t>
            </a:r>
            <a:r>
              <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rPr>
              <a:t>Deut 16:13-15</a:t>
            </a:r>
            <a:endParaRPr lang="en-US" sz="2800" b="1">
              <a:ln w="0">
                <a:solidFill>
                  <a:schemeClr val="accent4">
                    <a:lumMod val="20000"/>
                    <a:lumOff val="80000"/>
                    <a:alpha val="25000"/>
                  </a:schemeClr>
                </a:solidFill>
              </a:ln>
              <a:solidFill>
                <a:schemeClr val="accent4">
                  <a:lumMod val="50000"/>
                </a:schemeClr>
              </a:solidFill>
              <a:effectLst>
                <a:outerShdw blurRad="38100" dist="19050" dir="2700000" algn="tl" rotWithShape="0">
                  <a:schemeClr val="dk1">
                    <a:alpha val="40000"/>
                  </a:schemeClr>
                </a:outerShdw>
              </a:effectLst>
              <a:latin typeface="Palatino Linotype" panose="02040502050505030304" charset="0"/>
              <a:cs typeface="Palatino Linotype" panose="02040502050505030304" charset="0"/>
              <a:sym typeface="+mn-ea"/>
            </a:endParaRPr>
          </a:p>
        </p:txBody>
      </p:sp>
      <p:cxnSp>
        <p:nvCxnSpPr>
          <p:cNvPr id="6" name="Line"/>
          <p:cNvCxnSpPr/>
          <p:nvPr/>
        </p:nvCxnSpPr>
        <p:spPr>
          <a:xfrm>
            <a:off x="113030" y="731520"/>
            <a:ext cx="1107948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113030" y="680720"/>
            <a:ext cx="1181227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247015" y="1161288"/>
            <a:ext cx="10946130" cy="3907790"/>
          </a:xfrm>
          <a:prstGeom prst="rect">
            <a:avLst/>
          </a:prstGeom>
          <a:noFill/>
        </p:spPr>
        <p:txBody>
          <a:bodyPr wrap="square" rtlCol="0" anchor="t">
            <a:spAutoFit/>
          </a:bodyPr>
          <a:p>
            <a:r>
              <a:rPr lang="en-US" sz="3200" b="1"/>
              <a:t>People’s Command</a:t>
            </a:r>
            <a:br>
              <a:rPr lang="en-US" sz="2800" b="1"/>
            </a:br>
            <a:endParaRPr lang="en-US" sz="2400" b="1"/>
          </a:p>
          <a:p>
            <a:pPr lvl="1" algn="just"/>
            <a:r>
              <a:rPr lang="en-US" sz="2400"/>
              <a:t>[+] You shall keep the Feast of Booths seven days, when you have gathered in the produce from your threshing floor and your winepress. You shall rejoice in your feast, you and your son and your daughter, your male servant and your female servant, the Levite, the sojourner, the fatherless, and the widow who are within your towns. For seven days you shall keep the feast to the LORD your God at the place that the LORD will choose, because the LORD your God will bless you in all your produce and in all the work of your hands, so that you will be altogether joyful. </a:t>
            </a:r>
            <a:endParaRPr lang="en-US" sz="2400"/>
          </a:p>
          <a:p>
            <a:pPr lvl="1" algn="r"/>
            <a:r>
              <a:rPr lang="en-US" sz="2400"/>
              <a:t>Deuteronomy 16:13-15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noFill/>
        <a:noFill/>
        <a:no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67344</Words>
  <Application>WPS Presentation</Application>
  <PresentationFormat>Widescreen</PresentationFormat>
  <Paragraphs>2182</Paragraphs>
  <Slides>122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122</vt:i4>
      </vt:variant>
    </vt:vector>
  </HeadingPairs>
  <TitlesOfParts>
    <vt:vector size="134" baseType="lpstr">
      <vt:lpstr>Arial</vt:lpstr>
      <vt:lpstr>SimSun</vt:lpstr>
      <vt:lpstr>Wingdings</vt:lpstr>
      <vt:lpstr>Times New Roman</vt:lpstr>
      <vt:lpstr>Palatino Linotype</vt:lpstr>
      <vt:lpstr>Impact</vt:lpstr>
      <vt:lpstr>Wingdings</vt:lpstr>
      <vt:lpstr>Calibri Light</vt:lpstr>
      <vt:lpstr>Microsoft YaHei</vt:lpstr>
      <vt:lpstr>Arial Unicode MS</vt:lpstr>
      <vt:lpstr>Calibri</vt:lpstr>
      <vt:lpstr>Office Theme</vt:lpstr>
      <vt:lpstr>THE MESSIAH    in the  Feasts of the Lord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Corona Gardens</cp:lastModifiedBy>
  <cp:revision>757</cp:revision>
  <dcterms:created xsi:type="dcterms:W3CDTF">2021-05-03T15:44:00Z</dcterms:created>
  <dcterms:modified xsi:type="dcterms:W3CDTF">2024-03-27T13:30:46Z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1033-12.2.0.13489</vt:lpwstr>
  </property>
  <property fmtid="{D5CDD505-2E9C-101B-9397-08002B2CF9AE}" pid="3" name="ICV">
    <vt:lpwstr>398C83C238694EC7B17065390135B729_13</vt:lpwstr>
  </property>
</Properties>
</file>