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70" r:id="rId7"/>
    <p:sldId id="261" r:id="rId8"/>
    <p:sldId id="262" r:id="rId9"/>
    <p:sldId id="266" r:id="rId10"/>
    <p:sldId id="263" r:id="rId11"/>
    <p:sldId id="265" r:id="rId12"/>
    <p:sldId id="268" r:id="rId13"/>
    <p:sldId id="267" r:id="rId14"/>
    <p:sldId id="269" r:id="rId15"/>
    <p:sldId id="271" r:id="rId16"/>
    <p:sldId id="272" r:id="rId17"/>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1117854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gods and goddesses of mesopotamia</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3543425" y="5572336"/>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61" name="godslist"/>
          <p:cNvSpPr txBox="1"/>
          <p:nvPr/>
        </p:nvSpPr>
        <p:spPr>
          <a:xfrm>
            <a:off x="1796098" y="1294765"/>
            <a:ext cx="1650365" cy="2061210"/>
          </a:xfrm>
          <a:prstGeom prst="rect">
            <a:avLst/>
          </a:prstGeom>
          <a:noFill/>
        </p:spPr>
        <p:txBody>
          <a:bodyPr wrap="none" rtlCol="0">
            <a:spAutoFit/>
            <a:scene3d>
              <a:camera prst="orthographicFront"/>
              <a:lightRig rig="threePt" dir="t"/>
            </a:scene3d>
          </a:bodyPr>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Tiamat</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Marduk</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Sin</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p:txBody>
      </p:sp>
      <p:pic>
        <p:nvPicPr>
          <p:cNvPr id="60" name="Tiamat"/>
          <p:cNvPicPr>
            <a:picLocks noChangeAspect="1"/>
          </p:cNvPicPr>
          <p:nvPr>
            <p:ph/>
          </p:nvPr>
        </p:nvPicPr>
        <p:blipFill>
          <a:blip r:embed="rId2"/>
          <a:stretch>
            <a:fillRect/>
          </a:stretch>
        </p:blipFill>
        <p:spPr>
          <a:xfrm>
            <a:off x="4641850" y="1139190"/>
            <a:ext cx="7193915" cy="3923665"/>
          </a:xfrm>
          <a:prstGeom prst="rect">
            <a:avLst/>
          </a:prstGeom>
        </p:spPr>
      </p:pic>
      <p:pic>
        <p:nvPicPr>
          <p:cNvPr id="62" name="Marduk"/>
          <p:cNvPicPr>
            <a:picLocks noChangeAspect="1"/>
          </p:cNvPicPr>
          <p:nvPr/>
        </p:nvPicPr>
        <p:blipFill>
          <a:blip r:embed="rId3"/>
          <a:stretch>
            <a:fillRect/>
          </a:stretch>
        </p:blipFill>
        <p:spPr>
          <a:xfrm>
            <a:off x="7066915" y="874395"/>
            <a:ext cx="3317875" cy="5076825"/>
          </a:xfrm>
          <a:prstGeom prst="rect">
            <a:avLst/>
          </a:prstGeom>
        </p:spPr>
      </p:pic>
      <p:pic>
        <p:nvPicPr>
          <p:cNvPr id="64" name="Sin"/>
          <p:cNvPicPr>
            <a:picLocks noChangeAspect="1"/>
          </p:cNvPicPr>
          <p:nvPr/>
        </p:nvPicPr>
        <p:blipFill>
          <a:blip r:embed="rId4"/>
          <a:stretch>
            <a:fillRect/>
          </a:stretch>
        </p:blipFill>
        <p:spPr>
          <a:xfrm>
            <a:off x="4133850" y="2014855"/>
            <a:ext cx="7214235" cy="382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fade">
                                      <p:cBhvr>
                                        <p:cTn id="13" dur="500"/>
                                        <p:tgtEl>
                                          <p:spTgt spid="61">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fade">
                                      <p:cBhvr>
                                        <p:cTn id="22" dur="500"/>
                                        <p:tgtEl>
                                          <p:spTgt spid="61">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xEl>
                                              <p:pRg st="2" end="2"/>
                                            </p:txEl>
                                          </p:spTgt>
                                        </p:tgtEl>
                                        <p:attrNameLst>
                                          <p:attrName>style.visibility</p:attrName>
                                        </p:attrNameLst>
                                      </p:cBhvr>
                                      <p:to>
                                        <p:strVal val="visible"/>
                                      </p:to>
                                    </p:set>
                                    <p:animEffect transition="in" filter="fade">
                                      <p:cBhvr>
                                        <p:cTn id="31" dur="500"/>
                                        <p:tgtEl>
                                          <p:spTgt spid="61">
                                            <p:txEl>
                                              <p:pRg st="2" end="2"/>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2152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323024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Pelagianism - </a:t>
            </a:r>
            <a:r>
              <a:rPr lang="en-US" sz="2800" b="1">
                <a:ln w="6600">
                  <a:solidFill>
                    <a:schemeClr val="accent2"/>
                  </a:solidFill>
                  <a:prstDash val="solid"/>
                </a:ln>
                <a:solidFill>
                  <a:srgbClr val="FFFFFF"/>
                </a:solidFill>
                <a:effectLst>
                  <a:outerShdw dist="38100" dir="2700000" algn="tl" rotWithShape="0">
                    <a:schemeClr val="accent2"/>
                  </a:outerShdw>
                </a:effectLst>
              </a:rPr>
              <a:t>Man is not born with a sin nature</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Pelagius, 400AD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We are born in sin because of Adam’s sin (Romans 5:12; Eph 2:3; Ps 51:5).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No one is righteous (Rom 3:10-12), and every human has fallen short of God’s glory (Rom 6:23). </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Carthage in 412AD</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1"/>
          <p:cNvPicPr>
            <a:picLocks noChangeAspect="1"/>
          </p:cNvPicPr>
          <p:nvPr>
            <p:ph/>
          </p:nvPr>
        </p:nvPicPr>
        <p:blipFill>
          <a:blip r:embed="rId2"/>
          <a:stretch>
            <a:fillRect/>
          </a:stretch>
        </p:blipFill>
        <p:spPr>
          <a:xfrm>
            <a:off x="9197340" y="1543685"/>
            <a:ext cx="2526030" cy="3547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4946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5077460"/>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Nestorianism - </a:t>
            </a:r>
            <a:r>
              <a:rPr lang="en-US" sz="2800" b="1">
                <a:ln w="6600">
                  <a:solidFill>
                    <a:schemeClr val="accent2"/>
                  </a:solidFill>
                  <a:prstDash val="solid"/>
                </a:ln>
                <a:solidFill>
                  <a:srgbClr val="FFFFFF"/>
                </a:solidFill>
                <a:effectLst>
                  <a:outerShdw dist="38100" dir="2700000" algn="tl" rotWithShape="0">
                    <a:schemeClr val="accent2"/>
                  </a:outerShdw>
                </a:effectLst>
              </a:rPr>
              <a:t>Jesus was not fully God</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Nestorius, 400AD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shares all divine attributes with God the Father. Jesus taught that He was one with God. Jesus is both God and man in one Person.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forgave sins. Only God can forgive sins. (Mark 2:5-12; Luke 5:21)</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performed special miracles that only God can do: control weather (Matt 8:23-27; 14:22,33), gives life to whom He pleases (John 5:19-23; Matt 11:27)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accepted worship. Only God can accept worship. (Matt 14:33; 28:17-18; John 5:22-23; 9:38; 17:5)</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teaches us He is the divine Son of God, making Himself equal to God (John 5:17-18; John 10:30-33; John 19:7)</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Ephesus in 431AD</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4" name="Content Placeholder 3"/>
          <p:cNvPicPr>
            <a:picLocks noChangeAspect="1"/>
          </p:cNvPicPr>
          <p:nvPr>
            <p:ph/>
          </p:nvPr>
        </p:nvPicPr>
        <p:blipFill>
          <a:blip r:embed="rId2"/>
          <a:stretch>
            <a:fillRect/>
          </a:stretch>
        </p:blipFill>
        <p:spPr>
          <a:xfrm>
            <a:off x="9192260" y="1056640"/>
            <a:ext cx="2223135" cy="3779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4946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292290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Subordinationism - </a:t>
            </a:r>
            <a:r>
              <a:rPr lang="en-US" sz="2800" b="1">
                <a:ln w="6600">
                  <a:solidFill>
                    <a:schemeClr val="accent2"/>
                  </a:solidFill>
                  <a:prstDash val="solid"/>
                </a:ln>
                <a:solidFill>
                  <a:srgbClr val="FFFFFF"/>
                </a:solidFill>
                <a:effectLst>
                  <a:outerShdw dist="38100" dir="2700000" algn="tl" rotWithShape="0">
                    <a:schemeClr val="accent2"/>
                  </a:outerShdw>
                </a:effectLst>
              </a:rPr>
              <a:t>Jesus is less than God</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JWs, Mormons, etc</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is equal to God, and is one with God.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(John 1:1-3, 14; John 5:18; John 20:28; Colossians 2:9; Phil 2:5-8; Hebrews 1:8)</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Always rejected by the Church.</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4946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396938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Prosperity Gospel - </a:t>
            </a:r>
            <a:r>
              <a:rPr lang="en-US" sz="2800" b="1">
                <a:ln w="6600">
                  <a:solidFill>
                    <a:schemeClr val="accent2"/>
                  </a:solidFill>
                  <a:prstDash val="solid"/>
                </a:ln>
                <a:solidFill>
                  <a:srgbClr val="FFFFFF"/>
                </a:solidFill>
                <a:effectLst>
                  <a:outerShdw dist="38100" dir="2700000" algn="tl" rotWithShape="0">
                    <a:schemeClr val="accent2"/>
                  </a:outerShdw>
                </a:effectLst>
              </a:rPr>
              <a:t>God wants you to be rich; poverty is the result of sin</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Word of Faith, etc</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Many of God’s prophets were poor. Even Jesus Himself was poor. This false teaching encourages envy and jealousy, causing man to look at riches instead of God. (Matthew 8:20; Eph 5:5-7; 1 Timothy 3:3; Hebrews 13:5; Luke 12:15; Matthew 6:19; Matthew 6:24)</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Always rejected by the Church.</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87298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427672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Semi-Pelagianism - </a:t>
            </a:r>
            <a:r>
              <a:rPr lang="en-US" sz="2800" b="1">
                <a:ln w="6600">
                  <a:solidFill>
                    <a:schemeClr val="accent2"/>
                  </a:solidFill>
                  <a:prstDash val="solid"/>
                </a:ln>
                <a:solidFill>
                  <a:srgbClr val="FFFFFF"/>
                </a:solidFill>
                <a:effectLst>
                  <a:outerShdw dist="38100" dir="2700000" algn="tl" rotWithShape="0">
                    <a:schemeClr val="accent2"/>
                  </a:outerShdw>
                </a:effectLst>
              </a:rPr>
              <a:t>God Salvation is a collaborative effort between God and man</a:t>
            </a:r>
            <a:br>
              <a:rPr lang="en-US" sz="2800" b="1">
                <a:ln w="6600">
                  <a:solidFill>
                    <a:schemeClr val="accent2"/>
                  </a:solidFill>
                  <a:prstDash val="solid"/>
                </a:ln>
                <a:solidFill>
                  <a:srgbClr val="FFFFFF"/>
                </a:solidFill>
                <a:effectLst>
                  <a:outerShdw dist="38100" dir="2700000" algn="tl" rotWithShape="0">
                    <a:schemeClr val="accent2"/>
                  </a:outerShdw>
                </a:effectLst>
              </a:rPr>
            </a:br>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Taught by many churches		</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Man is dead in his sins and cannot stir himself up to do righteousness or believe in God. To the natural man, the things of God seem as foolishness, and he cannot understand or accept them. The Bible teaches that man’s righteousness is as filthy rags, that he is a slave to sin, and that it is impossible for him to please God. (Isaiah 64:5; John 8:34; Romans 6:22; Rom 8:7; 1 Corinthians 2:14)</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Orange in 529AD</a:t>
            </a:r>
            <a:endParaRPr lang="en-US" sz="2000" b="1">
              <a:ln w="6600">
                <a:no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883666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gods and goddesses of egypt</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grpSp>
        <p:nvGrpSpPr>
          <p:cNvPr id="18" name="Group 17"/>
          <p:cNvGrpSpPr/>
          <p:nvPr/>
        </p:nvGrpSpPr>
        <p:grpSpPr>
          <a:xfrm>
            <a:off x="855980" y="1026160"/>
            <a:ext cx="1757680" cy="4438015"/>
            <a:chOff x="1348" y="1616"/>
            <a:chExt cx="2768" cy="6989"/>
          </a:xfrm>
        </p:grpSpPr>
        <p:pic>
          <p:nvPicPr>
            <p:cNvPr id="10" name="Picture 9"/>
            <p:cNvPicPr>
              <a:picLocks noChangeAspect="1"/>
            </p:cNvPicPr>
            <p:nvPr/>
          </p:nvPicPr>
          <p:blipFill>
            <a:blip r:embed="rId2"/>
            <a:stretch>
              <a:fillRect/>
            </a:stretch>
          </p:blipFill>
          <p:spPr>
            <a:xfrm>
              <a:off x="1348" y="1616"/>
              <a:ext cx="2768" cy="6167"/>
            </a:xfrm>
            <a:prstGeom prst="rect">
              <a:avLst/>
            </a:prstGeom>
          </p:spPr>
        </p:pic>
        <p:sp>
          <p:nvSpPr>
            <p:cNvPr id="12" name="Text Box 11"/>
            <p:cNvSpPr txBox="1"/>
            <p:nvPr/>
          </p:nvSpPr>
          <p:spPr>
            <a:xfrm>
              <a:off x="1348" y="7783"/>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Anuket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grpSp>
        <p:nvGrpSpPr>
          <p:cNvPr id="20" name="Group 19"/>
          <p:cNvGrpSpPr/>
          <p:nvPr/>
        </p:nvGrpSpPr>
        <p:grpSpPr>
          <a:xfrm>
            <a:off x="6269990" y="1033145"/>
            <a:ext cx="1726565" cy="4436110"/>
            <a:chOff x="7090" y="1627"/>
            <a:chExt cx="2719" cy="6986"/>
          </a:xfrm>
        </p:grpSpPr>
        <p:pic>
          <p:nvPicPr>
            <p:cNvPr id="6" name="Picture 5"/>
            <p:cNvPicPr>
              <a:picLocks noChangeAspect="1"/>
            </p:cNvPicPr>
            <p:nvPr/>
          </p:nvPicPr>
          <p:blipFill>
            <a:blip r:embed="rId3"/>
            <a:stretch>
              <a:fillRect/>
            </a:stretch>
          </p:blipFill>
          <p:spPr>
            <a:xfrm>
              <a:off x="7116" y="1627"/>
              <a:ext cx="2615" cy="6167"/>
            </a:xfrm>
            <a:prstGeom prst="rect">
              <a:avLst/>
            </a:prstGeom>
          </p:spPr>
        </p:pic>
        <p:sp>
          <p:nvSpPr>
            <p:cNvPr id="14" name="Text Box 13"/>
            <p:cNvSpPr txBox="1"/>
            <p:nvPr/>
          </p:nvSpPr>
          <p:spPr>
            <a:xfrm>
              <a:off x="7090" y="7791"/>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Hathor</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pic>
        <p:nvPicPr>
          <p:cNvPr id="15" name="Content Placeholder 14"/>
          <p:cNvPicPr>
            <a:picLocks noChangeAspect="1"/>
          </p:cNvPicPr>
          <p:nvPr>
            <p:ph sz="half" idx="1"/>
          </p:nvPr>
        </p:nvPicPr>
        <p:blipFill>
          <a:blip r:embed="rId4"/>
          <a:srcRect l="15992" r="17572"/>
          <a:stretch>
            <a:fillRect/>
          </a:stretch>
        </p:blipFill>
        <p:spPr>
          <a:xfrm>
            <a:off x="2641600" y="1018540"/>
            <a:ext cx="1755775" cy="3923030"/>
          </a:xfrm>
          <a:prstGeom prst="rect">
            <a:avLst/>
          </a:prstGeom>
        </p:spPr>
      </p:pic>
      <p:sp>
        <p:nvSpPr>
          <p:cNvPr id="21" name="Text Box 20"/>
          <p:cNvSpPr txBox="1"/>
          <p:nvPr/>
        </p:nvSpPr>
        <p:spPr>
          <a:xfrm>
            <a:off x="2669858" y="4968875"/>
            <a:ext cx="1726565" cy="521970"/>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Heqet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nvGrpSpPr>
          <p:cNvPr id="26" name="Group 25"/>
          <p:cNvGrpSpPr/>
          <p:nvPr/>
        </p:nvGrpSpPr>
        <p:grpSpPr>
          <a:xfrm>
            <a:off x="4437380" y="1033145"/>
            <a:ext cx="1799590" cy="4462780"/>
            <a:chOff x="8588" y="1627"/>
            <a:chExt cx="2834" cy="7028"/>
          </a:xfrm>
        </p:grpSpPr>
        <p:pic>
          <p:nvPicPr>
            <p:cNvPr id="22" name="Picture 21"/>
            <p:cNvPicPr>
              <a:picLocks noChangeAspect="1"/>
            </p:cNvPicPr>
            <p:nvPr/>
          </p:nvPicPr>
          <p:blipFill>
            <a:blip r:embed="rId5"/>
            <a:stretch>
              <a:fillRect/>
            </a:stretch>
          </p:blipFill>
          <p:spPr>
            <a:xfrm>
              <a:off x="8588" y="1627"/>
              <a:ext cx="2835" cy="6198"/>
            </a:xfrm>
            <a:prstGeom prst="rect">
              <a:avLst/>
            </a:prstGeom>
          </p:spPr>
        </p:pic>
        <p:sp>
          <p:nvSpPr>
            <p:cNvPr id="25" name="Text Box 24"/>
            <p:cNvSpPr txBox="1"/>
            <p:nvPr/>
          </p:nvSpPr>
          <p:spPr>
            <a:xfrm>
              <a:off x="8646" y="7833"/>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Geb</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pic>
        <p:nvPicPr>
          <p:cNvPr id="31" name="Content Placeholder 30"/>
          <p:cNvPicPr>
            <a:picLocks noChangeAspect="1"/>
          </p:cNvPicPr>
          <p:nvPr>
            <p:ph sz="half" idx="2"/>
          </p:nvPr>
        </p:nvPicPr>
        <p:blipFill>
          <a:blip r:embed="rId6"/>
          <a:stretch>
            <a:fillRect/>
          </a:stretch>
        </p:blipFill>
        <p:spPr>
          <a:xfrm>
            <a:off x="8001000" y="1026160"/>
            <a:ext cx="1796415" cy="3942715"/>
          </a:xfrm>
          <a:prstGeom prst="rect">
            <a:avLst/>
          </a:prstGeom>
        </p:spPr>
      </p:pic>
      <p:sp>
        <p:nvSpPr>
          <p:cNvPr id="34" name="Text Box 33"/>
          <p:cNvSpPr txBox="1"/>
          <p:nvPr/>
        </p:nvSpPr>
        <p:spPr>
          <a:xfrm>
            <a:off x="7974965" y="4952365"/>
            <a:ext cx="1726565" cy="521970"/>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Isis</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nvGrpSpPr>
          <p:cNvPr id="52" name="Nut"/>
          <p:cNvGrpSpPr/>
          <p:nvPr/>
        </p:nvGrpSpPr>
        <p:grpSpPr>
          <a:xfrm>
            <a:off x="9439275" y="1017905"/>
            <a:ext cx="1936750" cy="4461510"/>
            <a:chOff x="15313" y="1603"/>
            <a:chExt cx="3050" cy="7026"/>
          </a:xfrm>
        </p:grpSpPr>
        <p:pic>
          <p:nvPicPr>
            <p:cNvPr id="50" name="Picture 49" descr="nut-svg-10"/>
            <p:cNvPicPr>
              <a:picLocks noChangeAspect="1"/>
            </p:cNvPicPr>
            <p:nvPr/>
          </p:nvPicPr>
          <p:blipFill>
            <a:blip r:embed="rId7"/>
            <a:stretch>
              <a:fillRect/>
            </a:stretch>
          </p:blipFill>
          <p:spPr>
            <a:xfrm>
              <a:off x="15313" y="1603"/>
              <a:ext cx="3051" cy="6192"/>
            </a:xfrm>
            <a:prstGeom prst="rect">
              <a:avLst/>
            </a:prstGeom>
          </p:spPr>
        </p:pic>
        <p:sp>
          <p:nvSpPr>
            <p:cNvPr id="51" name="Text Box 50"/>
            <p:cNvSpPr txBox="1"/>
            <p:nvPr/>
          </p:nvSpPr>
          <p:spPr>
            <a:xfrm>
              <a:off x="15479" y="7807"/>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Nut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sp>
        <p:nvSpPr>
          <p:cNvPr id="48" name="*Date"/>
          <p:cNvSpPr/>
          <p:nvPr/>
        </p:nvSpPr>
        <p:spPr>
          <a:xfrm>
            <a:off x="5141720" y="5560906"/>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11034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9285605" cy="3538220"/>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Polytheism / Tri-theism</a:t>
            </a:r>
            <a:endParaRPr lang="en-US" sz="36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There is only one God. </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400" b="1">
                <a:ln w="6600">
                  <a:noFill/>
                  <a:prstDash val="solid"/>
                </a:ln>
                <a:solidFill>
                  <a:schemeClr val="bg1"/>
                </a:solidFill>
                <a:effectLst>
                  <a:outerShdw blurRad="50800" dist="38100" dir="2700000" algn="tl" rotWithShape="0">
                    <a:prstClr val="black">
                      <a:alpha val="40000"/>
                    </a:prstClr>
                  </a:outerShdw>
                </a:effectLst>
              </a:rPr>
              <a:t>(Deut 6:4-9; Is 44:6-8) </a:t>
            </a:r>
            <a:br>
              <a:rPr lang="en-US" sz="2400" b="1">
                <a:ln w="6600">
                  <a:noFill/>
                  <a:prstDash val="solid"/>
                </a:ln>
                <a:solidFill>
                  <a:schemeClr val="bg1"/>
                </a:solidFill>
                <a:effectLst>
                  <a:outerShdw blurRad="50800" dist="38100" dir="2700000" algn="tl" rotWithShape="0">
                    <a:prstClr val="black">
                      <a:alpha val="40000"/>
                    </a:prstClr>
                  </a:outerShdw>
                </a:effectLst>
              </a:rPr>
            </a:br>
            <a:r>
              <a:rPr lang="en-US" sz="2400" b="1">
                <a:ln w="6600">
                  <a:noFill/>
                  <a:prstDash val="solid"/>
                </a:ln>
                <a:solidFill>
                  <a:schemeClr val="bg1"/>
                </a:solidFill>
                <a:effectLst>
                  <a:outerShdw blurRad="50800" dist="38100" dir="2700000" algn="tl" rotWithShape="0">
                    <a:prstClr val="black">
                      <a:alpha val="40000"/>
                    </a:prstClr>
                  </a:outerShdw>
                </a:effectLst>
              </a:rPr>
              <a:t>Jesus said He was the “I AM”, same as God, yet God was His Father (John 8:49-58). </a:t>
            </a:r>
            <a:br>
              <a:rPr lang="en-US" sz="2400" b="1">
                <a:ln w="6600">
                  <a:noFill/>
                  <a:prstDash val="solid"/>
                </a:ln>
                <a:solidFill>
                  <a:schemeClr val="bg1"/>
                </a:solidFill>
                <a:effectLst>
                  <a:outerShdw blurRad="50800" dist="38100" dir="2700000" algn="tl" rotWithShape="0">
                    <a:prstClr val="black">
                      <a:alpha val="40000"/>
                    </a:prstClr>
                  </a:outerShdw>
                </a:effectLst>
              </a:rPr>
            </a:br>
            <a:r>
              <a:rPr lang="en-US" sz="2400" b="1">
                <a:ln w="6600">
                  <a:noFill/>
                  <a:prstDash val="solid"/>
                </a:ln>
                <a:solidFill>
                  <a:schemeClr val="bg1"/>
                </a:solidFill>
                <a:effectLst>
                  <a:outerShdw blurRad="50800" dist="38100" dir="2700000" algn="tl" rotWithShape="0">
                    <a:prstClr val="black">
                      <a:alpha val="40000"/>
                    </a:prstClr>
                  </a:outerShdw>
                </a:effectLst>
              </a:rPr>
              <a:t>The Gospels say that Jesus is the Word, and the Word was with God and was God (John 1:1-3)</a:t>
            </a:r>
            <a:endParaRPr lang="en-US" sz="2400" b="1">
              <a:ln w="6600">
                <a:noFill/>
                <a:prstDash val="solid"/>
              </a:ln>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24433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323024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Marcionism - </a:t>
            </a:r>
            <a:r>
              <a:rPr lang="en-US" sz="2800" b="1">
                <a:ln w="6600">
                  <a:solidFill>
                    <a:schemeClr val="accent2"/>
                  </a:solidFill>
                  <a:prstDash val="solid"/>
                </a:ln>
                <a:solidFill>
                  <a:srgbClr val="FFFFFF"/>
                </a:solidFill>
                <a:effectLst>
                  <a:outerShdw dist="38100" dir="2700000" algn="tl" rotWithShape="0">
                    <a:schemeClr val="accent2"/>
                  </a:outerShdw>
                </a:effectLst>
              </a:rPr>
              <a:t>God in OT is cruel, loving in the NT</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Marcion of Sinope, 140AD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God never changes.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God is the same yesterday, today and forever.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(Ps 90:2; Isaiah 41:4; Isaiah 44:6; Malachi 3:6; James 1:17; )</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Rejected by the church in 144AD</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9566275" cy="5631180"/>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Modalism - </a:t>
            </a:r>
            <a:r>
              <a:rPr lang="en-US" sz="2800" b="1">
                <a:ln w="6600">
                  <a:solidFill>
                    <a:schemeClr val="accent2"/>
                  </a:solidFill>
                  <a:prstDash val="solid"/>
                </a:ln>
                <a:solidFill>
                  <a:srgbClr val="FFFFFF"/>
                </a:solidFill>
                <a:effectLst>
                  <a:outerShdw dist="38100" dir="2700000" algn="tl" rotWithShape="0">
                    <a:schemeClr val="accent2"/>
                  </a:outerShdw>
                </a:effectLst>
              </a:rPr>
              <a:t>One God, different modes</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Sabellius, 200AD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God is one Essence, three Persons</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Each Person of the Trinity has a different role: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sends the Son (Gal 4:4; 1 John 4:14);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sends the Holy Spirit (John 14:26; Gal 4:6);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Son speaks nor for Himself, but what the Father tells Him (John 8:28; 12:49);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Spirit speaks not for Himself, but for Jesus (John 16:13-15);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and Son are two witnesses, not one (John 5:31-37; 8:16-18);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loves the Son and the Son loves the Father (John 3:35; 5:20; 14:31);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glorifies the Son and the Son glorifies the Father (John 17:1-5), and the Spirit glorifies the Son (John 16:14);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Jesus is not the Father, but the Son of the Father (2 John 1:3)</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Son dies on the cross, not the Father  (2 Cor 5:18-21)</a:t>
            </a:r>
            <a:br>
              <a:rPr lang="en-US" sz="32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9566275" cy="323024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Modalism - </a:t>
            </a:r>
            <a:r>
              <a:rPr lang="en-US" sz="2800" b="1">
                <a:ln w="6600">
                  <a:solidFill>
                    <a:schemeClr val="accent2"/>
                  </a:solidFill>
                  <a:prstDash val="solid"/>
                </a:ln>
                <a:solidFill>
                  <a:srgbClr val="FFFFFF"/>
                </a:solidFill>
                <a:effectLst>
                  <a:outerShdw dist="38100" dir="2700000" algn="tl" rotWithShape="0">
                    <a:schemeClr val="accent2"/>
                  </a:outerShdw>
                </a:effectLst>
              </a:rPr>
              <a:t>Jesus was not in the Old Testament</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Sabellius, 200AD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God the Son is in the Old Testament in very many places.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Often He is called the "Angel of the Lord," "Redeemer", "mediator," the "Son," etc.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(Gen 16; Gen 18; Gen 19:24; Gen 22; Exod 3:2-6; Job 19:25-26; Job 33:23-24; Psalms 2;)</a:t>
            </a:r>
            <a:br>
              <a:rPr lang="en-US" sz="2000" b="1">
                <a:ln w="6600">
                  <a:noFill/>
                  <a:prstDash val="solid"/>
                </a:ln>
                <a:solidFill>
                  <a:srgbClr val="FFFFFF"/>
                </a:solidFill>
                <a:effectLst>
                  <a:outerShdw blurRad="50800" dist="38100" dir="2700000" algn="tl" rotWithShape="0">
                    <a:prstClr val="black">
                      <a:alpha val="40000"/>
                    </a:prstClr>
                  </a:outerShdw>
                </a:effectLst>
              </a:rPr>
            </a:br>
            <a:br>
              <a:rPr lang="en-US" sz="20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20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42149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421576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Patripassinism - </a:t>
            </a:r>
            <a:r>
              <a:rPr lang="en-US" sz="2800" b="1">
                <a:ln w="6600">
                  <a:solidFill>
                    <a:schemeClr val="accent2"/>
                  </a:solidFill>
                  <a:prstDash val="solid"/>
                </a:ln>
                <a:solidFill>
                  <a:srgbClr val="FFFFFF"/>
                </a:solidFill>
                <a:effectLst>
                  <a:outerShdw dist="38100" dir="2700000" algn="tl" rotWithShape="0">
                    <a:schemeClr val="accent2"/>
                  </a:outerShdw>
                </a:effectLst>
              </a:rPr>
              <a:t>The Father suffered on the cross</a:t>
            </a:r>
            <a:br>
              <a:rPr lang="en-US" sz="2800" b="1">
                <a:ln w="6600">
                  <a:solidFill>
                    <a:schemeClr val="accent2"/>
                  </a:solidFill>
                  <a:prstDash val="solid"/>
                </a:ln>
                <a:solidFill>
                  <a:srgbClr val="FFFFFF"/>
                </a:solidFill>
                <a:effectLst>
                  <a:outerShdw dist="38100" dir="2700000" algn="tl" rotWithShape="0">
                    <a:schemeClr val="accent2"/>
                  </a:outerShdw>
                </a:effectLst>
              </a:rPr>
            </a:br>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Sabellius, 200AD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The Father was not on the cross.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The Father sent the Son to the cross and punished the Son on the cross. The Father did not punish Himself. (Is 53:10-12; 2 Cor 5:18-20)</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Rejected by the Church in 220</a:t>
            </a:r>
            <a:br>
              <a:rPr lang="en-US" sz="40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526224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Arianism - </a:t>
            </a:r>
            <a:r>
              <a:rPr lang="en-US" sz="2800" b="1">
                <a:ln w="6600">
                  <a:solidFill>
                    <a:schemeClr val="accent2"/>
                  </a:solidFill>
                  <a:prstDash val="solid"/>
                </a:ln>
                <a:solidFill>
                  <a:srgbClr val="FFFFFF"/>
                </a:solidFill>
                <a:effectLst>
                  <a:outerShdw dist="38100" dir="2700000" algn="tl" rotWithShape="0">
                    <a:schemeClr val="accent2"/>
                  </a:outerShdw>
                </a:effectLst>
              </a:rPr>
              <a:t>Jesus was created/begotten by the Father</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Arius of Alexander, 320AD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400" b="1">
                <a:ln w="6600">
                  <a:noFill/>
                  <a:prstDash val="solid"/>
                </a:ln>
                <a:solidFill>
                  <a:srgbClr val="FFFFFF"/>
                </a:solidFill>
                <a:effectLst>
                  <a:outerShdw blurRad="50800" dist="38100" dir="2700000" algn="tl" rotWithShape="0">
                    <a:prstClr val="black">
                      <a:alpha val="40000"/>
                    </a:prstClr>
                  </a:outerShdw>
                </a:effectLst>
              </a:rPr>
              <a:t>Jesus was never created. Jesus existed with God in eternity past. Begotten does not mean 'born', it means that Jesus is the same essence of God and always had the status of “Son”. Jesus cannot be created because He is eternal (John 1:1-3; John 17; Rev 1:17).</a:t>
            </a:r>
            <a:br>
              <a:rPr lang="en-US" sz="2400" b="1">
                <a:ln w="6600">
                  <a:noFill/>
                  <a:prstDash val="solid"/>
                </a:ln>
                <a:solidFill>
                  <a:srgbClr val="FFFFFF"/>
                </a:solidFill>
                <a:effectLst>
                  <a:outerShdw blurRad="50800" dist="38100" dir="2700000" algn="tl" rotWithShape="0">
                    <a:prstClr val="black">
                      <a:alpha val="40000"/>
                    </a:prstClr>
                  </a:outerShdw>
                </a:effectLst>
              </a:rPr>
            </a:br>
            <a:br>
              <a:rPr lang="en-US" sz="2400" b="1">
                <a:ln w="6600">
                  <a:noFill/>
                  <a:prstDash val="solid"/>
                </a:ln>
                <a:solidFill>
                  <a:srgbClr val="FFFFFF"/>
                </a:solidFill>
                <a:effectLst>
                  <a:outerShdw blurRad="50800" dist="38100" dir="2700000" algn="tl" rotWithShape="0">
                    <a:prstClr val="black">
                      <a:alpha val="40000"/>
                    </a:prstClr>
                  </a:outerShdw>
                </a:effectLst>
              </a:rPr>
            </a:br>
            <a:endParaRPr lang="en-US" sz="2400" b="1">
              <a:ln w="6600">
                <a:noFill/>
                <a:prstDash val="solid"/>
              </a:ln>
              <a:solidFill>
                <a:srgbClr val="FFFFFF"/>
              </a:solidFill>
              <a:effectLst>
                <a:outerShdw blurRad="50800" dist="38100" dir="2700000" algn="tl" rotWithShape="0">
                  <a:prstClr val="black">
                    <a:alpha val="40000"/>
                  </a:prstClr>
                </a:outerShdw>
              </a:effectLst>
            </a:endParaRPr>
          </a:p>
          <a:p>
            <a:r>
              <a:rPr lang="en-US" sz="2400" b="1">
                <a:ln w="6600">
                  <a:noFill/>
                  <a:prstDash val="solid"/>
                </a:ln>
                <a:solidFill>
                  <a:srgbClr val="FFFFFF"/>
                </a:solidFill>
                <a:effectLst>
                  <a:outerShdw blurRad="50800" dist="38100" dir="2700000" algn="tl" rotWithShape="0">
                    <a:prstClr val="black">
                      <a:alpha val="40000"/>
                    </a:prstClr>
                  </a:outerShdw>
                </a:effectLst>
              </a:rPr>
              <a:t>Refuted in 325 at the Council of Nicea</a:t>
            </a:r>
            <a:br>
              <a:rPr lang="en-US" sz="44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Arius"/>
          <p:cNvPicPr>
            <a:picLocks noChangeAspect="1"/>
          </p:cNvPicPr>
          <p:nvPr>
            <p:ph/>
          </p:nvPr>
        </p:nvPicPr>
        <p:blipFill>
          <a:blip r:embed="rId2"/>
          <a:stretch>
            <a:fillRect/>
          </a:stretch>
        </p:blipFill>
        <p:spPr>
          <a:xfrm>
            <a:off x="9565640" y="1432560"/>
            <a:ext cx="2095500" cy="330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42149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739140" y="1056640"/>
            <a:ext cx="8825865" cy="5446395"/>
          </a:xfrm>
          <a:prstGeom prst="rect">
            <a:avLst/>
          </a:prstGeom>
          <a:noFill/>
        </p:spPr>
        <p:txBody>
          <a:bodyPr wrap="square" rtlCol="0">
            <a:spAutoFit/>
          </a:bodyPr>
          <a:p>
            <a:r>
              <a:rPr lang="en-US" sz="3600" b="1">
                <a:ln w="6600">
                  <a:solidFill>
                    <a:schemeClr val="accent2"/>
                  </a:solidFill>
                  <a:prstDash val="solid"/>
                </a:ln>
                <a:solidFill>
                  <a:srgbClr val="FFFFFF"/>
                </a:solidFill>
                <a:effectLst>
                  <a:outerShdw dist="38100" dir="2700000" algn="tl" rotWithShape="0">
                    <a:schemeClr val="accent2"/>
                  </a:outerShdw>
                </a:effectLst>
              </a:rPr>
              <a:t>Docetism - </a:t>
            </a:r>
            <a:r>
              <a:rPr lang="en-US" sz="2800" b="1">
                <a:ln w="6600">
                  <a:solidFill>
                    <a:schemeClr val="accent2"/>
                  </a:solidFill>
                  <a:prstDash val="solid"/>
                </a:ln>
                <a:solidFill>
                  <a:srgbClr val="FFFFFF"/>
                </a:solidFill>
                <a:effectLst>
                  <a:outerShdw dist="38100" dir="2700000" algn="tl" rotWithShape="0">
                    <a:schemeClr val="accent2"/>
                  </a:outerShdw>
                </a:effectLst>
              </a:rPr>
              <a:t>Jesus was not fully human; spirit body</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Early sect, 200AD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Jesus is both fully God AND fully man. Although the Son of God existed in eternity past, He also became both fully God and fully man when He was born of a woman. He grew in knowledge, He ate, slept, became tired. He was hungry and thirsty. He bled and died. After He rose, He ate food and His body and scars could be touched. This is how we know He was fully human AND fully God. (John 1:1-3; Luke 2:40,52; Matt 4:2; 8:24; Luke 22:44; John 4:6-7; 19:28-42; Luke 24:39-43; Jn 20:27-29; Acts 10:41)</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Chalcedon in 451</a:t>
            </a:r>
            <a:br>
              <a:rPr lang="en-US" sz="40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7775</Words>
  <Application>WPS Presentation</Application>
  <PresentationFormat>Widescreen</PresentationFormat>
  <Paragraphs>702</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
      <vt:lpstr>Arial Unicode MS</vt:lpstr>
      <vt:lpstr>Calibri Light</vt:lpstr>
      <vt:lpstr>Calibri</vt:lpstr>
      <vt:lpstr>Microsoft YaHei</vt:lpstr>
      <vt:lpstr>Palatino Linotype</vt:lpstr>
      <vt:lpstr>Times New Roman</vt:lpstr>
      <vt:lpstr>Ezra SIL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TIM</dc:creator>
  <cp:lastModifiedBy>TIM</cp:lastModifiedBy>
  <cp:revision>40</cp:revision>
  <dcterms:created xsi:type="dcterms:W3CDTF">2018-07-03T01:22:47Z</dcterms:created>
  <dcterms:modified xsi:type="dcterms:W3CDTF">2018-07-03T04:06:02Z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